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35"/>
  </p:notesMasterIdLst>
  <p:sldIdLst>
    <p:sldId id="271" r:id="rId3"/>
    <p:sldId id="294" r:id="rId4"/>
    <p:sldId id="369" r:id="rId5"/>
    <p:sldId id="374" r:id="rId6"/>
    <p:sldId id="296" r:id="rId7"/>
    <p:sldId id="370" r:id="rId8"/>
    <p:sldId id="377" r:id="rId9"/>
    <p:sldId id="375" r:id="rId10"/>
    <p:sldId id="309" r:id="rId11"/>
    <p:sldId id="599" r:id="rId12"/>
    <p:sldId id="306" r:id="rId13"/>
    <p:sldId id="307" r:id="rId14"/>
    <p:sldId id="380" r:id="rId15"/>
    <p:sldId id="310" r:id="rId16"/>
    <p:sldId id="314" r:id="rId17"/>
    <p:sldId id="315" r:id="rId18"/>
    <p:sldId id="363" r:id="rId19"/>
    <p:sldId id="318" r:id="rId20"/>
    <p:sldId id="323" r:id="rId21"/>
    <p:sldId id="325" r:id="rId22"/>
    <p:sldId id="326" r:id="rId23"/>
    <p:sldId id="364" r:id="rId24"/>
    <p:sldId id="340" r:id="rId25"/>
    <p:sldId id="348" r:id="rId26"/>
    <p:sldId id="350" r:id="rId27"/>
    <p:sldId id="354" r:id="rId28"/>
    <p:sldId id="358" r:id="rId29"/>
    <p:sldId id="359" r:id="rId30"/>
    <p:sldId id="366" r:id="rId31"/>
    <p:sldId id="600" r:id="rId32"/>
    <p:sldId id="368" r:id="rId33"/>
    <p:sldId id="292"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865" autoAdjust="0"/>
  </p:normalViewPr>
  <p:slideViewPr>
    <p:cSldViewPr>
      <p:cViewPr varScale="1">
        <p:scale>
          <a:sx n="103" d="100"/>
          <a:sy n="103" d="100"/>
        </p:scale>
        <p:origin x="96" y="27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C09699D-F4A1-4C39-9550-FE1885A8C36B}" type="datetimeFigureOut">
              <a:rPr lang="en-US" smtClean="0"/>
              <a:t>7/14/2019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254B48A-90C8-42B3-AE3E-14344820B548}" type="slidenum">
              <a:rPr lang="en-US" smtClean="0"/>
              <a:t>‹#›</a:t>
            </a:fld>
            <a:endParaRPr lang="en-US"/>
          </a:p>
        </p:txBody>
      </p:sp>
    </p:spTree>
    <p:extLst>
      <p:ext uri="{BB962C8B-B14F-4D97-AF65-F5344CB8AC3E}">
        <p14:creationId xmlns:p14="http://schemas.microsoft.com/office/powerpoint/2010/main" val="6117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54B48A-90C8-42B3-AE3E-14344820B548}" type="slidenum">
              <a:rPr lang="en-US" smtClean="0"/>
              <a:t>3</a:t>
            </a:fld>
            <a:endParaRPr lang="en-US"/>
          </a:p>
        </p:txBody>
      </p:sp>
    </p:spTree>
    <p:extLst>
      <p:ext uri="{BB962C8B-B14F-4D97-AF65-F5344CB8AC3E}">
        <p14:creationId xmlns:p14="http://schemas.microsoft.com/office/powerpoint/2010/main" val="2452317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BEA285-56E4-4DC2-A3E3-9DEC4B0B5814}" type="slidenum">
              <a:rPr lang="en-US" smtClean="0"/>
              <a:pPr>
                <a:defRPr/>
              </a:pPr>
              <a:t>21</a:t>
            </a:fld>
            <a:endParaRPr lang="en-US" dirty="0"/>
          </a:p>
        </p:txBody>
      </p:sp>
    </p:spTree>
    <p:extLst>
      <p:ext uri="{BB962C8B-B14F-4D97-AF65-F5344CB8AC3E}">
        <p14:creationId xmlns:p14="http://schemas.microsoft.com/office/powerpoint/2010/main" val="1720493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02404" name="Slide Number Placeholder 3"/>
          <p:cNvSpPr>
            <a:spLocks noGrp="1"/>
          </p:cNvSpPr>
          <p:nvPr>
            <p:ph type="sldNum" sz="quarter" idx="5"/>
          </p:nvPr>
        </p:nvSpPr>
        <p:spPr bwMode="auto">
          <a:noFill/>
          <a:ln>
            <a:miter lim="800000"/>
            <a:headEnd/>
            <a:tailEnd/>
          </a:ln>
        </p:spPr>
        <p:txBody>
          <a:bodyPr/>
          <a:lstStyle/>
          <a:p>
            <a:fld id="{8117FAFA-F8C6-4777-9C85-16D4586A9DB6}" type="slidenum">
              <a:rPr lang="en-US"/>
              <a:pPr/>
              <a:t>23</a:t>
            </a:fld>
            <a:endParaRPr lang="en-US" dirty="0"/>
          </a:p>
        </p:txBody>
      </p:sp>
    </p:spTree>
    <p:extLst>
      <p:ext uri="{BB962C8B-B14F-4D97-AF65-F5344CB8AC3E}">
        <p14:creationId xmlns:p14="http://schemas.microsoft.com/office/powerpoint/2010/main" val="117297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6740" name="Slide Number Placeholder 3"/>
          <p:cNvSpPr>
            <a:spLocks noGrp="1"/>
          </p:cNvSpPr>
          <p:nvPr>
            <p:ph type="sldNum" sz="quarter" idx="5"/>
          </p:nvPr>
        </p:nvSpPr>
        <p:spPr bwMode="auto">
          <a:noFill/>
          <a:ln>
            <a:miter lim="800000"/>
            <a:headEnd/>
            <a:tailEnd/>
          </a:ln>
        </p:spPr>
        <p:txBody>
          <a:bodyPr/>
          <a:lstStyle/>
          <a:p>
            <a:fld id="{2C1D31E9-2F74-4AAA-992B-87B24DF13B1D}" type="slidenum">
              <a:rPr lang="en-US"/>
              <a:pPr/>
              <a:t>24</a:t>
            </a:fld>
            <a:endParaRPr lang="en-US" dirty="0"/>
          </a:p>
        </p:txBody>
      </p:sp>
    </p:spTree>
    <p:extLst>
      <p:ext uri="{BB962C8B-B14F-4D97-AF65-F5344CB8AC3E}">
        <p14:creationId xmlns:p14="http://schemas.microsoft.com/office/powerpoint/2010/main" val="685443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9812" name="Slide Number Placeholder 3"/>
          <p:cNvSpPr>
            <a:spLocks noGrp="1"/>
          </p:cNvSpPr>
          <p:nvPr>
            <p:ph type="sldNum" sz="quarter" idx="5"/>
          </p:nvPr>
        </p:nvSpPr>
        <p:spPr bwMode="auto">
          <a:noFill/>
          <a:ln>
            <a:miter lim="800000"/>
            <a:headEnd/>
            <a:tailEnd/>
          </a:ln>
        </p:spPr>
        <p:txBody>
          <a:bodyPr/>
          <a:lstStyle/>
          <a:p>
            <a:fld id="{CE3298E8-D949-4B71-AA70-C69D2BEA5101}" type="slidenum">
              <a:rPr lang="en-US"/>
              <a:pPr/>
              <a:t>25</a:t>
            </a:fld>
            <a:endParaRPr lang="en-US" dirty="0"/>
          </a:p>
        </p:txBody>
      </p:sp>
    </p:spTree>
    <p:extLst>
      <p:ext uri="{BB962C8B-B14F-4D97-AF65-F5344CB8AC3E}">
        <p14:creationId xmlns:p14="http://schemas.microsoft.com/office/powerpoint/2010/main" val="3532556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6" name="Slide Number Placeholder 3"/>
          <p:cNvSpPr>
            <a:spLocks noGrp="1"/>
          </p:cNvSpPr>
          <p:nvPr>
            <p:ph type="sldNum" sz="quarter" idx="5"/>
          </p:nvPr>
        </p:nvSpPr>
        <p:spPr bwMode="auto">
          <a:noFill/>
          <a:ln>
            <a:miter lim="800000"/>
            <a:headEnd/>
            <a:tailEnd/>
          </a:ln>
        </p:spPr>
        <p:txBody>
          <a:bodyPr/>
          <a:lstStyle/>
          <a:p>
            <a:fld id="{556B3418-4E52-4A0C-A5B4-9BA308002FB8}" type="slidenum">
              <a:rPr lang="en-US"/>
              <a:pPr/>
              <a:t>27</a:t>
            </a:fld>
            <a:endParaRPr lang="en-US" dirty="0"/>
          </a:p>
        </p:txBody>
      </p:sp>
    </p:spTree>
    <p:extLst>
      <p:ext uri="{BB962C8B-B14F-4D97-AF65-F5344CB8AC3E}">
        <p14:creationId xmlns:p14="http://schemas.microsoft.com/office/powerpoint/2010/main" val="539599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84996" name="Slide Number Placeholder 3"/>
          <p:cNvSpPr>
            <a:spLocks noGrp="1"/>
          </p:cNvSpPr>
          <p:nvPr>
            <p:ph type="sldNum" sz="quarter" idx="5"/>
          </p:nvPr>
        </p:nvSpPr>
        <p:spPr bwMode="auto">
          <a:noFill/>
          <a:ln>
            <a:miter lim="800000"/>
            <a:headEnd/>
            <a:tailEnd/>
          </a:ln>
        </p:spPr>
        <p:txBody>
          <a:bodyPr/>
          <a:lstStyle/>
          <a:p>
            <a:fld id="{BDE83298-C6F3-4C1F-91A2-52E631EC4E8D}" type="slidenum">
              <a:rPr lang="en-US"/>
              <a:pPr/>
              <a:t>29</a:t>
            </a:fld>
            <a:endParaRPr lang="en-US" dirty="0"/>
          </a:p>
        </p:txBody>
      </p:sp>
    </p:spTree>
    <p:extLst>
      <p:ext uri="{BB962C8B-B14F-4D97-AF65-F5344CB8AC3E}">
        <p14:creationId xmlns:p14="http://schemas.microsoft.com/office/powerpoint/2010/main" val="220814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Rot="1" noChangeAspect="1" noChangeArrowheads="1" noTextEdit="1"/>
          </p:cNvSpPr>
          <p:nvPr>
            <p:ph type="sldImg"/>
          </p:nvPr>
        </p:nvSpPr>
        <p:spPr>
          <a:xfrm>
            <a:off x="1552575" y="538163"/>
            <a:ext cx="4064000" cy="3048000"/>
          </a:xfrm>
          <a:ln/>
        </p:spPr>
      </p:sp>
      <p:sp>
        <p:nvSpPr>
          <p:cNvPr id="6" name="Notes Placeholder 5"/>
          <p:cNvSpPr>
            <a:spLocks noGrp="1"/>
          </p:cNvSpPr>
          <p:nvPr>
            <p:ph type="body" idx="1"/>
          </p:nvPr>
        </p:nvSpPr>
        <p:spPr>
          <a:xfrm>
            <a:off x="540406" y="3627437"/>
            <a:ext cx="5956914" cy="2133600"/>
          </a:xfrm>
        </p:spPr>
        <p:txBody>
          <a:bodyPr>
            <a:normAutofit/>
          </a:bodyPr>
          <a:lstStyle/>
          <a:p>
            <a:pPr>
              <a:spcBef>
                <a:spcPts val="0"/>
              </a:spcBef>
            </a:pPr>
            <a:r>
              <a:rPr lang="en-US" sz="800" b="1" dirty="0"/>
              <a:t>Slide 4</a:t>
            </a:r>
            <a:r>
              <a:rPr lang="en-US" sz="800" dirty="0"/>
              <a:t> – is the income statement of each of the operating entities for 2018.  Ten (10) key amounts are highlighted in yellow:				</a:t>
            </a:r>
            <a:r>
              <a:rPr lang="en-US" sz="800" u="sng" dirty="0"/>
              <a:t>Finance Light</a:t>
            </a:r>
            <a:r>
              <a:rPr lang="en-US" sz="800" dirty="0"/>
              <a:t>	</a:t>
            </a:r>
            <a:r>
              <a:rPr lang="en-US" sz="800" u="sng" dirty="0"/>
              <a:t>Finance Complete</a:t>
            </a:r>
          </a:p>
          <a:p>
            <a:pPr>
              <a:spcBef>
                <a:spcPts val="0"/>
              </a:spcBef>
            </a:pPr>
            <a:r>
              <a:rPr lang="en-US" sz="800" dirty="0"/>
              <a:t>7</a:t>
            </a:r>
            <a:r>
              <a:rPr lang="en-US" sz="800" baseline="30000" dirty="0"/>
              <a:t>th</a:t>
            </a:r>
            <a:r>
              <a:rPr lang="en-US" sz="800" dirty="0"/>
              <a:t> Tradition Contributions – $8,385,009			Slide 7	Slide 7 – Support 1</a:t>
            </a:r>
          </a:p>
          <a:p>
            <a:pPr>
              <a:spcBef>
                <a:spcPts val="0"/>
              </a:spcBef>
            </a:pPr>
            <a:r>
              <a:rPr lang="en-US" sz="800" dirty="0"/>
              <a:t>Recurring Operating Expenses – $19,736,206		Slide 24	Slide 24 – Support 1</a:t>
            </a:r>
          </a:p>
          <a:p>
            <a:pPr>
              <a:spcBef>
                <a:spcPts val="0"/>
              </a:spcBef>
            </a:pPr>
            <a:r>
              <a:rPr lang="en-US" sz="800" dirty="0"/>
              <a:t>GSO Service Expenses – $11,426,835			Slide 30	Slide 30 – Support 1</a:t>
            </a:r>
          </a:p>
          <a:p>
            <a:pPr>
              <a:spcBef>
                <a:spcPts val="0"/>
              </a:spcBef>
            </a:pPr>
            <a:r>
              <a:rPr lang="en-US" sz="800" dirty="0"/>
              <a:t>GSO Shortfall – $3,041,826			Slide 35	Slide 36 – Support 1</a:t>
            </a:r>
          </a:p>
          <a:p>
            <a:pPr>
              <a:spcBef>
                <a:spcPts val="0"/>
              </a:spcBef>
            </a:pPr>
            <a:r>
              <a:rPr lang="en-US" sz="800" dirty="0"/>
              <a:t>AAWS Net Sales – $14,020,149			Slide 41	Slide 41 – Support 1</a:t>
            </a:r>
          </a:p>
          <a:p>
            <a:pPr>
              <a:spcBef>
                <a:spcPts val="0"/>
              </a:spcBef>
            </a:pPr>
            <a:r>
              <a:rPr lang="en-US" sz="800" dirty="0"/>
              <a:t>AAWS Net Income – $3,436,507			Slide 41	Slide 41 – Support 1</a:t>
            </a:r>
          </a:p>
          <a:p>
            <a:pPr>
              <a:spcBef>
                <a:spcPts val="0"/>
              </a:spcBef>
            </a:pPr>
            <a:r>
              <a:rPr lang="en-US" sz="800" dirty="0"/>
              <a:t>Grapevine Net Loss – $149,167			Slide 51	Slide 51 – Support 1</a:t>
            </a:r>
          </a:p>
          <a:p>
            <a:pPr>
              <a:spcBef>
                <a:spcPts val="0"/>
              </a:spcBef>
            </a:pPr>
            <a:r>
              <a:rPr lang="en-US" sz="800" dirty="0"/>
              <a:t>General Fund Support – La Viña – $148,467		Slide 54	Slide 54 </a:t>
            </a:r>
          </a:p>
          <a:p>
            <a:pPr>
              <a:spcBef>
                <a:spcPts val="0"/>
              </a:spcBef>
            </a:pPr>
            <a:r>
              <a:rPr lang="en-US" sz="800" dirty="0"/>
              <a:t>Reserve Fund – $15,935,331			Slide 60	Slide 60 – Support 1</a:t>
            </a:r>
          </a:p>
          <a:p>
            <a:pPr>
              <a:spcBef>
                <a:spcPts val="0"/>
              </a:spcBef>
            </a:pPr>
            <a:r>
              <a:rPr lang="en-US" sz="800" dirty="0"/>
              <a:t>Coverage Ratio – 9.7 months			Slide 60	Slide 60 – Support 1</a:t>
            </a:r>
          </a:p>
        </p:txBody>
      </p:sp>
      <p:sp>
        <p:nvSpPr>
          <p:cNvPr id="2" name="Header Placeholder 1">
            <a:extLst>
              <a:ext uri="{FF2B5EF4-FFF2-40B4-BE49-F238E27FC236}">
                <a16:creationId xmlns:a16="http://schemas.microsoft.com/office/drawing/2014/main" id="{72EAE4F9-0A67-4409-BEB8-A3D2389237B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 69</a:t>
            </a:r>
            <a:r>
              <a:rPr kumimoji="0" lang="en-US" sz="1200" b="0" i="0" u="none" strike="noStrike" kern="1200" cap="none" spc="0" normalizeH="0" baseline="30000" noProof="0" dirty="0">
                <a:ln>
                  <a:noFill/>
                </a:ln>
                <a:solidFill>
                  <a:srgbClr val="000000"/>
                </a:solidFill>
                <a:effectLst/>
                <a:uLnTx/>
                <a:uFillTx/>
                <a:latin typeface="Calibri"/>
                <a:ea typeface="+mn-ea"/>
                <a:cs typeface="+mn-cs"/>
              </a:rPr>
              <a:t>th</a:t>
            </a:r>
            <a:r>
              <a:rPr kumimoji="0" lang="en-US" sz="1200" b="0" i="0" u="none" strike="noStrike" kern="1200" cap="none" spc="0" normalizeH="0" baseline="0" noProof="0" dirty="0">
                <a:ln>
                  <a:noFill/>
                </a:ln>
                <a:solidFill>
                  <a:srgbClr val="000000"/>
                </a:solidFill>
                <a:effectLst/>
                <a:uLnTx/>
                <a:uFillTx/>
                <a:latin typeface="Calibri"/>
                <a:ea typeface="+mn-ea"/>
                <a:cs typeface="+mn-cs"/>
              </a:rPr>
              <a:t> General Service Conference</a:t>
            </a:r>
          </a:p>
        </p:txBody>
      </p:sp>
    </p:spTree>
    <p:extLst>
      <p:ext uri="{BB962C8B-B14F-4D97-AF65-F5344CB8AC3E}">
        <p14:creationId xmlns:p14="http://schemas.microsoft.com/office/powerpoint/2010/main" val="356687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54B48A-90C8-42B3-AE3E-14344820B548}" type="slidenum">
              <a:rPr lang="en-US" smtClean="0"/>
              <a:t>13</a:t>
            </a:fld>
            <a:endParaRPr lang="en-US"/>
          </a:p>
        </p:txBody>
      </p:sp>
    </p:spTree>
    <p:extLst>
      <p:ext uri="{BB962C8B-B14F-4D97-AF65-F5344CB8AC3E}">
        <p14:creationId xmlns:p14="http://schemas.microsoft.com/office/powerpoint/2010/main" val="33187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b="1" u="sng" dirty="0"/>
              <a:t>Agenda</a:t>
            </a:r>
            <a:endParaRPr lang="en-US" dirty="0"/>
          </a:p>
          <a:p>
            <a:pPr lvl="1"/>
            <a:r>
              <a:rPr lang="en-US" dirty="0">
                <a:effectLst>
                  <a:outerShdw sx="0" sy="0">
                    <a:srgbClr val="000000"/>
                  </a:outerShdw>
                </a:effectLst>
              </a:rPr>
              <a:t>Review suggestions for the theme of the 2019 General Service Conference.</a:t>
            </a:r>
          </a:p>
          <a:p>
            <a:pPr lvl="1"/>
            <a:r>
              <a:rPr lang="en-US" dirty="0">
                <a:effectLst>
                  <a:outerShdw sx="0" sy="0">
                    <a:srgbClr val="000000"/>
                  </a:outerShdw>
                </a:effectLst>
              </a:rPr>
              <a:t>Review presentation/discussion topic ideas for the 2019 General Service Conference.</a:t>
            </a:r>
          </a:p>
          <a:p>
            <a:pPr lvl="1"/>
            <a:r>
              <a:rPr lang="en-US" dirty="0">
                <a:effectLst>
                  <a:outerShdw sx="0" sy="0">
                    <a:srgbClr val="000000"/>
                  </a:outerShdw>
                </a:effectLst>
              </a:rPr>
              <a:t>Review workshop topic ideas for the 2019 General Service Conference.</a:t>
            </a:r>
          </a:p>
          <a:p>
            <a:pPr lvl="1"/>
            <a:r>
              <a:rPr lang="en-US" dirty="0">
                <a:effectLst>
                  <a:outerShdw sx="0" sy="0">
                    <a:srgbClr val="000000"/>
                  </a:outerShdw>
                </a:effectLst>
              </a:rPr>
              <a:t>Review the General Service Conference Evaluation Form and 2017 Evaluation Summary.</a:t>
            </a:r>
          </a:p>
          <a:p>
            <a:pPr lvl="0"/>
            <a:r>
              <a:rPr lang="en-US" b="1" u="sng" dirty="0"/>
              <a:t>Archives</a:t>
            </a:r>
            <a:endParaRPr lang="en-US" dirty="0"/>
          </a:p>
          <a:p>
            <a:pPr lvl="1"/>
            <a:r>
              <a:rPr lang="en-US" dirty="0">
                <a:effectLst>
                  <a:outerShdw sx="0" sy="0">
                    <a:srgbClr val="000000"/>
                  </a:outerShdw>
                </a:effectLst>
              </a:rPr>
              <a:t>Review Archives Workbook.</a:t>
            </a:r>
          </a:p>
          <a:p>
            <a:pPr lvl="0"/>
            <a:r>
              <a:rPr lang="en-US" b="1" u="sng" dirty="0"/>
              <a:t>Cooperation with the Professional Community</a:t>
            </a:r>
          </a:p>
          <a:p>
            <a:pPr lvl="1"/>
            <a:r>
              <a:rPr lang="en-US" dirty="0">
                <a:effectLst>
                  <a:outerShdw sx="0" sy="0">
                    <a:srgbClr val="000000"/>
                  </a:outerShdw>
                </a:effectLst>
              </a:rPr>
              <a:t>Review contents of C.P.C. Kit and Workbook.</a:t>
            </a:r>
          </a:p>
          <a:p>
            <a:pPr lvl="0"/>
            <a:r>
              <a:rPr lang="en-US" b="1" u="sng" dirty="0"/>
              <a:t>Corrections</a:t>
            </a:r>
            <a:endParaRPr lang="en-US" dirty="0"/>
          </a:p>
          <a:p>
            <a:pPr lvl="1"/>
            <a:r>
              <a:rPr lang="en-US" dirty="0">
                <a:effectLst>
                  <a:outerShdw sx="0" sy="0">
                    <a:srgbClr val="000000"/>
                  </a:outerShdw>
                </a:effectLst>
              </a:rPr>
              <a:t>Consider development of a new pamphlet focused on long-term incarcerated alcoholics soon to be released.</a:t>
            </a:r>
          </a:p>
          <a:p>
            <a:pPr lvl="1"/>
            <a:r>
              <a:rPr lang="en-US" dirty="0">
                <a:effectLst>
                  <a:outerShdw sx="0" sy="0">
                    <a:srgbClr val="000000"/>
                  </a:outerShdw>
                </a:effectLst>
              </a:rPr>
              <a:t>Review contents of Corrections Kit and Workbook.</a:t>
            </a:r>
          </a:p>
          <a:p>
            <a:pPr lvl="0"/>
            <a:r>
              <a:rPr lang="en-US" b="1" u="sng" dirty="0"/>
              <a:t>Grapevine</a:t>
            </a:r>
            <a:endParaRPr lang="en-US" dirty="0"/>
          </a:p>
          <a:p>
            <a:pPr lvl="1"/>
            <a:r>
              <a:rPr lang="en-US" dirty="0">
                <a:effectLst>
                  <a:outerShdw sx="0" sy="0">
                    <a:srgbClr val="000000"/>
                  </a:outerShdw>
                </a:effectLst>
              </a:rPr>
              <a:t>Review Audio Strategy status update.</a:t>
            </a:r>
          </a:p>
          <a:p>
            <a:pPr lvl="1"/>
            <a:r>
              <a:rPr lang="en-US" dirty="0">
                <a:effectLst>
                  <a:outerShdw sx="0" sy="0">
                    <a:srgbClr val="000000"/>
                  </a:outerShdw>
                </a:effectLst>
              </a:rPr>
              <a:t>Consider list of suggested Grapevine book topics for 2019 or later.</a:t>
            </a:r>
          </a:p>
          <a:p>
            <a:pPr lvl="1"/>
            <a:r>
              <a:rPr lang="en-US" dirty="0">
                <a:effectLst>
                  <a:outerShdw sx="0" sy="0">
                    <a:srgbClr val="000000"/>
                  </a:outerShdw>
                </a:effectLst>
              </a:rPr>
              <a:t>Review Grapevine Workbook.</a:t>
            </a:r>
          </a:p>
          <a:p>
            <a:pPr lvl="0"/>
            <a:r>
              <a:rPr lang="en-US" b="1" u="sng" dirty="0"/>
              <a:t>International Conventions/Regional Forums</a:t>
            </a:r>
            <a:endParaRPr lang="en-US" dirty="0"/>
          </a:p>
          <a:p>
            <a:pPr lvl="1"/>
            <a:r>
              <a:rPr lang="en-US" dirty="0">
                <a:effectLst>
                  <a:outerShdw sx="0" sy="0">
                    <a:srgbClr val="000000"/>
                  </a:outerShdw>
                </a:effectLst>
              </a:rPr>
              <a:t>Discuss ways to encourage interest in Regional Forums and attract first-time attendees.</a:t>
            </a:r>
          </a:p>
          <a:p>
            <a:pPr lvl="0"/>
            <a:r>
              <a:rPr lang="en-US" b="1" u="sng" dirty="0"/>
              <a:t>Literature</a:t>
            </a:r>
            <a:endParaRPr lang="en-US" dirty="0"/>
          </a:p>
          <a:p>
            <a:pPr lvl="1"/>
            <a:r>
              <a:rPr lang="en-US" dirty="0">
                <a:effectLst>
                  <a:outerShdw sx="0" sy="0">
                    <a:srgbClr val="000000"/>
                  </a:outerShdw>
                </a:effectLst>
              </a:rPr>
              <a:t>Consider request to add an appendix to </a:t>
            </a:r>
            <a:r>
              <a:rPr lang="en-US" i="1" dirty="0">
                <a:effectLst>
                  <a:outerShdw sx="0" sy="0">
                    <a:srgbClr val="000000"/>
                  </a:outerShdw>
                </a:effectLst>
              </a:rPr>
              <a:t>Alcoholics Anonymous</a:t>
            </a:r>
            <a:r>
              <a:rPr lang="en-US" dirty="0">
                <a:effectLst>
                  <a:outerShdw sx="0" sy="0">
                    <a:srgbClr val="000000"/>
                  </a:outerShdw>
                </a:effectLst>
              </a:rPr>
              <a:t> reflecting “recognition received from the Library of Congress.” </a:t>
            </a:r>
          </a:p>
          <a:p>
            <a:pPr lvl="1"/>
            <a:r>
              <a:rPr lang="en-US" dirty="0">
                <a:effectLst>
                  <a:outerShdw sx="0" sy="0">
                    <a:srgbClr val="000000"/>
                  </a:outerShdw>
                </a:effectLst>
              </a:rPr>
              <a:t>Consider request to add the A.A. Preamble and Responsibility Statement to </a:t>
            </a:r>
            <a:r>
              <a:rPr lang="en-US" i="1" dirty="0">
                <a:effectLst>
                  <a:outerShdw sx="0" sy="0">
                    <a:srgbClr val="000000"/>
                  </a:outerShdw>
                </a:effectLst>
              </a:rPr>
              <a:t>Alcoholics Anonymous</a:t>
            </a:r>
            <a:r>
              <a:rPr lang="en-US" dirty="0">
                <a:effectLst>
                  <a:outerShdw sx="0" sy="0">
                    <a:srgbClr val="000000"/>
                  </a:outerShdw>
                </a:effectLst>
              </a:rPr>
              <a:t>.</a:t>
            </a:r>
          </a:p>
          <a:p>
            <a:pPr lvl="1"/>
            <a:r>
              <a:rPr lang="en-US" dirty="0">
                <a:effectLst>
                  <a:outerShdw sx="0" sy="0">
                    <a:srgbClr val="000000"/>
                  </a:outerShdw>
                </a:effectLst>
              </a:rPr>
              <a:t>Review annual matrix of recovery literature.</a:t>
            </a:r>
          </a:p>
          <a:p>
            <a:pPr lvl="1"/>
            <a:r>
              <a:rPr lang="en-US" dirty="0">
                <a:effectLst>
                  <a:outerShdw sx="0" sy="0">
                    <a:srgbClr val="000000"/>
                  </a:outerShdw>
                </a:effectLst>
              </a:rPr>
              <a:t>Consider request that A.A. World Services, Inc. publish “The God Word” (a pamphlet currently published by The General Service Board Great Britain).</a:t>
            </a:r>
          </a:p>
          <a:p>
            <a:pPr lvl="1"/>
            <a:r>
              <a:rPr lang="en-US" dirty="0">
                <a:effectLst>
                  <a:outerShdw sx="0" sy="0">
                    <a:srgbClr val="000000"/>
                  </a:outerShdw>
                </a:effectLst>
              </a:rPr>
              <a:t>Consider request for the development of a pamphlet for atheist/agnostic members.</a:t>
            </a:r>
          </a:p>
          <a:p>
            <a:pPr lvl="1"/>
            <a:r>
              <a:rPr lang="en-US" dirty="0">
                <a:effectLst>
                  <a:outerShdw sx="0" sy="0">
                    <a:srgbClr val="000000"/>
                  </a:outerShdw>
                </a:effectLst>
              </a:rPr>
              <a:t>Consider request for the development of a pamphlet based upon A.A.’s Three Legacies. </a:t>
            </a:r>
          </a:p>
          <a:p>
            <a:pPr lvl="1"/>
            <a:r>
              <a:rPr lang="en-US" dirty="0">
                <a:effectLst>
                  <a:outerShdw sx="0" sy="0">
                    <a:srgbClr val="000000"/>
                  </a:outerShdw>
                </a:effectLst>
              </a:rPr>
              <a:t>Review report and suggestions on the inclusion of language regarding safety in recovery literature.</a:t>
            </a:r>
          </a:p>
          <a:p>
            <a:pPr lvl="0"/>
            <a:r>
              <a:rPr lang="en-US" b="1" u="sng" dirty="0"/>
              <a:t>Policy/Admissions</a:t>
            </a:r>
            <a:endParaRPr lang="en-US" dirty="0"/>
          </a:p>
          <a:p>
            <a:pPr lvl="1"/>
            <a:r>
              <a:rPr lang="en-US" dirty="0">
                <a:effectLst>
                  <a:outerShdw sx="0" sy="0">
                    <a:srgbClr val="000000"/>
                  </a:outerShdw>
                </a:effectLst>
              </a:rPr>
              <a:t>Review draft process of polling the General Service Conference between annual Conference meetings.</a:t>
            </a:r>
          </a:p>
          <a:p>
            <a:pPr lvl="1"/>
            <a:r>
              <a:rPr lang="en-US" dirty="0">
                <a:effectLst>
                  <a:outerShdw sx="0" sy="0">
                    <a:srgbClr val="000000"/>
                  </a:outerShdw>
                </a:effectLst>
              </a:rPr>
              <a:t>Review dates for the 2021 General Service Conference.</a:t>
            </a:r>
          </a:p>
          <a:p>
            <a:pPr lvl="0"/>
            <a:r>
              <a:rPr lang="en-US" b="1" u="sng" dirty="0"/>
              <a:t>Public Information</a:t>
            </a:r>
            <a:endParaRPr lang="en-US" dirty="0"/>
          </a:p>
          <a:p>
            <a:pPr lvl="1"/>
            <a:r>
              <a:rPr lang="en-US" dirty="0">
                <a:effectLst>
                  <a:outerShdw sx="0" sy="0">
                    <a:srgbClr val="000000"/>
                  </a:outerShdw>
                </a:effectLst>
              </a:rPr>
              <a:t>Review 2017 annual report from the trustees’ Public Information Committee regarding aa.org and aagrapevine.org.</a:t>
            </a:r>
          </a:p>
          <a:p>
            <a:pPr lvl="1"/>
            <a:r>
              <a:rPr lang="en-US" dirty="0">
                <a:effectLst>
                  <a:outerShdw sx="0" sy="0">
                    <a:srgbClr val="000000"/>
                  </a:outerShdw>
                </a:effectLst>
              </a:rPr>
              <a:t>Review Young People’s Video submission.  </a:t>
            </a:r>
          </a:p>
          <a:p>
            <a:pPr lvl="1"/>
            <a:r>
              <a:rPr lang="en-US" dirty="0">
                <a:effectLst>
                  <a:outerShdw sx="0" sy="0">
                    <a:srgbClr val="000000"/>
                  </a:outerShdw>
                </a:effectLst>
              </a:rPr>
              <a:t>Review 2018 Public Information Comprehensive Media Plan.</a:t>
            </a:r>
          </a:p>
          <a:p>
            <a:pPr lvl="1"/>
            <a:r>
              <a:rPr lang="en-US" dirty="0">
                <a:effectLst>
                  <a:outerShdw sx="0" sy="0">
                    <a:srgbClr val="000000"/>
                  </a:outerShdw>
                </a:effectLst>
              </a:rPr>
              <a:t>Review contents of P.I. Kit and Workbook.</a:t>
            </a:r>
          </a:p>
          <a:p>
            <a:pPr lvl="0"/>
            <a:r>
              <a:rPr lang="en-US" b="1" u="sng" dirty="0"/>
              <a:t>Report and Charter</a:t>
            </a:r>
            <a:endParaRPr lang="en-US" dirty="0"/>
          </a:p>
          <a:p>
            <a:pPr lvl="1"/>
            <a:r>
              <a:rPr lang="en-US" i="1" dirty="0">
                <a:effectLst>
                  <a:outerShdw sx="0" sy="0">
                    <a:srgbClr val="000000"/>
                  </a:outerShdw>
                </a:effectLst>
              </a:rPr>
              <a:t>The A.A. Service Manual</a:t>
            </a:r>
            <a:r>
              <a:rPr lang="en-US" dirty="0">
                <a:effectLst>
                  <a:outerShdw sx="0" sy="0">
                    <a:srgbClr val="000000"/>
                  </a:outerShdw>
                </a:effectLst>
              </a:rPr>
              <a:t>, 2018-2020 Edition:</a:t>
            </a:r>
          </a:p>
          <a:p>
            <a:pPr lvl="2"/>
            <a:r>
              <a:rPr lang="en-US" dirty="0"/>
              <a:t>Review list of editorial updates.</a:t>
            </a:r>
          </a:p>
          <a:p>
            <a:pPr lvl="2"/>
            <a:r>
              <a:rPr lang="en-US" dirty="0"/>
              <a:t>Consider request for changes to chapters 2, 3, and 5 in </a:t>
            </a:r>
            <a:r>
              <a:rPr lang="en-US" i="1" dirty="0"/>
              <a:t>The A.A. Service Manual.</a:t>
            </a:r>
            <a:endParaRPr lang="en-US" dirty="0"/>
          </a:p>
          <a:p>
            <a:pPr lvl="1"/>
            <a:r>
              <a:rPr lang="en-US" dirty="0">
                <a:effectLst>
                  <a:outerShdw sx="0" sy="0">
                    <a:srgbClr val="000000"/>
                  </a:outerShdw>
                </a:effectLst>
              </a:rPr>
              <a:t>Consider developing a plan with a revised editorial review process for </a:t>
            </a:r>
            <a:r>
              <a:rPr lang="en-US" i="1" dirty="0">
                <a:effectLst>
                  <a:outerShdw sx="0" sy="0">
                    <a:srgbClr val="000000"/>
                  </a:outerShdw>
                </a:effectLst>
              </a:rPr>
              <a:t>The A.A. Service Manual.</a:t>
            </a:r>
            <a:r>
              <a:rPr lang="en-US" dirty="0">
                <a:effectLst>
                  <a:outerShdw sx="0" sy="0">
                    <a:srgbClr val="000000"/>
                  </a:outerShdw>
                </a:effectLst>
              </a:rPr>
              <a:t> </a:t>
            </a:r>
          </a:p>
          <a:p>
            <a:pPr lvl="1"/>
            <a:r>
              <a:rPr lang="en-US" dirty="0">
                <a:effectLst>
                  <a:outerShdw sx="0" sy="0">
                    <a:srgbClr val="000000"/>
                  </a:outerShdw>
                </a:effectLst>
              </a:rPr>
              <a:t>Discuss A.A. Directories.</a:t>
            </a:r>
          </a:p>
          <a:p>
            <a:pPr lvl="1"/>
            <a:r>
              <a:rPr lang="en-US" dirty="0">
                <a:effectLst>
                  <a:outerShdw sx="0" sy="0">
                    <a:srgbClr val="000000"/>
                  </a:outerShdw>
                </a:effectLst>
              </a:rPr>
              <a:t>Discuss General Service Conference </a:t>
            </a:r>
            <a:r>
              <a:rPr lang="en-US" i="1" dirty="0">
                <a:effectLst>
                  <a:outerShdw sx="0" sy="0">
                    <a:srgbClr val="000000"/>
                  </a:outerShdw>
                </a:effectLst>
              </a:rPr>
              <a:t>Final Report.</a:t>
            </a:r>
            <a:endParaRPr lang="en-US" dirty="0">
              <a:effectLst>
                <a:outerShdw sx="0" sy="0">
                  <a:srgbClr val="000000"/>
                </a:outerShdw>
              </a:effectLst>
            </a:endParaRPr>
          </a:p>
          <a:p>
            <a:pPr lvl="0"/>
            <a:r>
              <a:rPr lang="en-US" b="1" u="sng" dirty="0"/>
              <a:t>Treatment and Accessibilities</a:t>
            </a:r>
            <a:endParaRPr lang="en-US" dirty="0"/>
          </a:p>
          <a:p>
            <a:pPr lvl="1"/>
            <a:r>
              <a:rPr lang="en-US" dirty="0">
                <a:effectLst>
                  <a:outerShdw sx="0" sy="0">
                    <a:srgbClr val="000000"/>
                  </a:outerShdw>
                </a:effectLst>
              </a:rPr>
              <a:t>Review contents of Treatment Committee Kit and Workbook.</a:t>
            </a:r>
          </a:p>
          <a:p>
            <a:pPr lvl="1"/>
            <a:r>
              <a:rPr lang="en-US" dirty="0">
                <a:effectLst>
                  <a:outerShdw sx="0" sy="0">
                    <a:srgbClr val="000000"/>
                  </a:outerShdw>
                </a:effectLst>
              </a:rPr>
              <a:t>Review contents of Accessibilities Kit and Workbook.</a:t>
            </a:r>
          </a:p>
          <a:p>
            <a:pPr lvl="0"/>
            <a:r>
              <a:rPr lang="en-US" b="1" u="sng" dirty="0"/>
              <a:t>Trustees</a:t>
            </a:r>
            <a:endParaRPr lang="en-US" dirty="0"/>
          </a:p>
          <a:p>
            <a:pPr lvl="1"/>
            <a:r>
              <a:rPr lang="en-US" dirty="0">
                <a:effectLst>
                  <a:outerShdw sx="0" sy="0">
                    <a:srgbClr val="000000"/>
                  </a:outerShdw>
                </a:effectLst>
              </a:rPr>
              <a:t>Review resumes of candidates for:</a:t>
            </a:r>
          </a:p>
          <a:p>
            <a:pPr lvl="2"/>
            <a:r>
              <a:rPr lang="en-US" dirty="0"/>
              <a:t>Eastern Canada Regional Trustee</a:t>
            </a:r>
          </a:p>
          <a:p>
            <a:pPr lvl="2"/>
            <a:r>
              <a:rPr lang="en-US" dirty="0"/>
              <a:t>Pacific Regional Trustee</a:t>
            </a:r>
          </a:p>
          <a:p>
            <a:pPr lvl="1"/>
            <a:r>
              <a:rPr lang="en-US" dirty="0">
                <a:effectLst>
                  <a:outerShdw sx="0" sy="0">
                    <a:srgbClr val="000000"/>
                  </a:outerShdw>
                </a:effectLst>
              </a:rPr>
              <a:t>Review slates of trustees and officers of the General Service Board of Alcoholics Anonymous, Inc.</a:t>
            </a:r>
          </a:p>
          <a:p>
            <a:pPr lvl="1"/>
            <a:r>
              <a:rPr lang="en-US" dirty="0">
                <a:effectLst>
                  <a:outerShdw sx="0" sy="0">
                    <a:srgbClr val="000000"/>
                  </a:outerShdw>
                </a:effectLst>
              </a:rPr>
              <a:t>Review slate of directors of A.A. World Services, Inc.</a:t>
            </a:r>
          </a:p>
          <a:p>
            <a:pPr lvl="1"/>
            <a:r>
              <a:rPr lang="en-US" dirty="0">
                <a:effectLst>
                  <a:outerShdw sx="0" sy="0">
                    <a:srgbClr val="000000"/>
                  </a:outerShdw>
                </a:effectLst>
              </a:rPr>
              <a:t>Review slate of directors of A.A. Grapevine, Inc. </a:t>
            </a:r>
          </a:p>
          <a:p>
            <a:pPr lvl="1"/>
            <a:r>
              <a:rPr lang="en-US" dirty="0">
                <a:effectLst>
                  <a:outerShdw sx="0" sy="0">
                    <a:srgbClr val="000000"/>
                  </a:outerShdw>
                </a:effectLst>
              </a:rPr>
              <a:t>Review proposal to censure the General Service Board.</a:t>
            </a:r>
          </a:p>
          <a:p>
            <a:pPr lvl="1"/>
            <a:r>
              <a:rPr lang="en-US" dirty="0">
                <a:effectLst>
                  <a:outerShdw sx="0" sy="0">
                    <a:srgbClr val="000000"/>
                  </a:outerShdw>
                </a:effectLst>
              </a:rPr>
              <a:t>Review proposal to reorganize the A.A. World Services and General Service Boards.</a:t>
            </a:r>
          </a:p>
          <a:p>
            <a:r>
              <a:rPr lang="en-US" dirty="0"/>
              <a:t> </a:t>
            </a:r>
          </a:p>
          <a:p>
            <a:pPr eaLnBrk="1" hangingPunct="1">
              <a:spcBef>
                <a:spcPct val="0"/>
              </a:spcBef>
            </a:pPr>
            <a:endParaRPr lang="en-US" dirty="0"/>
          </a:p>
        </p:txBody>
      </p:sp>
      <p:sp>
        <p:nvSpPr>
          <p:cNvPr id="84996" name="Slide Number Placeholder 3"/>
          <p:cNvSpPr>
            <a:spLocks noGrp="1"/>
          </p:cNvSpPr>
          <p:nvPr>
            <p:ph type="sldNum" sz="quarter" idx="5"/>
          </p:nvPr>
        </p:nvSpPr>
        <p:spPr bwMode="auto">
          <a:noFill/>
          <a:ln>
            <a:miter lim="800000"/>
            <a:headEnd/>
            <a:tailEnd/>
          </a:ln>
        </p:spPr>
        <p:txBody>
          <a:bodyPr/>
          <a:lstStyle/>
          <a:p>
            <a:fld id="{BDE83298-C6F3-4C1F-91A2-52E631EC4E8D}" type="slidenum">
              <a:rPr lang="en-US"/>
              <a:pPr/>
              <a:t>15</a:t>
            </a:fld>
            <a:endParaRPr lang="en-US" dirty="0"/>
          </a:p>
        </p:txBody>
      </p:sp>
    </p:spTree>
    <p:extLst>
      <p:ext uri="{BB962C8B-B14F-4D97-AF65-F5344CB8AC3E}">
        <p14:creationId xmlns:p14="http://schemas.microsoft.com/office/powerpoint/2010/main" val="233894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b="1" u="sng" dirty="0"/>
              <a:t>Agenda</a:t>
            </a:r>
            <a:endParaRPr lang="en-US" dirty="0"/>
          </a:p>
          <a:p>
            <a:pPr lvl="1"/>
            <a:r>
              <a:rPr lang="en-US" dirty="0">
                <a:effectLst>
                  <a:outerShdw sx="0" sy="0">
                    <a:srgbClr val="000000"/>
                  </a:outerShdw>
                </a:effectLst>
              </a:rPr>
              <a:t>Review suggestions for the theme of the 2019 General Service Conference.</a:t>
            </a:r>
          </a:p>
          <a:p>
            <a:pPr lvl="1"/>
            <a:r>
              <a:rPr lang="en-US" dirty="0">
                <a:effectLst>
                  <a:outerShdw sx="0" sy="0">
                    <a:srgbClr val="000000"/>
                  </a:outerShdw>
                </a:effectLst>
              </a:rPr>
              <a:t>Review presentation/discussion topic ideas for the 2019 General Service Conference.</a:t>
            </a:r>
          </a:p>
          <a:p>
            <a:pPr lvl="1"/>
            <a:r>
              <a:rPr lang="en-US" dirty="0">
                <a:effectLst>
                  <a:outerShdw sx="0" sy="0">
                    <a:srgbClr val="000000"/>
                  </a:outerShdw>
                </a:effectLst>
              </a:rPr>
              <a:t>Review workshop topic ideas for the 2019 General Service Conference.</a:t>
            </a:r>
          </a:p>
          <a:p>
            <a:pPr lvl="1"/>
            <a:r>
              <a:rPr lang="en-US" dirty="0">
                <a:effectLst>
                  <a:outerShdw sx="0" sy="0">
                    <a:srgbClr val="000000"/>
                  </a:outerShdw>
                </a:effectLst>
              </a:rPr>
              <a:t>Review the General Service Conference Evaluation Form and 2017 Evaluation Summary.</a:t>
            </a:r>
          </a:p>
          <a:p>
            <a:pPr lvl="0"/>
            <a:r>
              <a:rPr lang="en-US" b="1" u="sng" dirty="0"/>
              <a:t>Archives</a:t>
            </a:r>
            <a:endParaRPr lang="en-US" dirty="0"/>
          </a:p>
          <a:p>
            <a:pPr lvl="1"/>
            <a:r>
              <a:rPr lang="en-US" dirty="0">
                <a:effectLst>
                  <a:outerShdw sx="0" sy="0">
                    <a:srgbClr val="000000"/>
                  </a:outerShdw>
                </a:effectLst>
              </a:rPr>
              <a:t>Review Archives Workbook.</a:t>
            </a:r>
          </a:p>
          <a:p>
            <a:pPr lvl="0"/>
            <a:r>
              <a:rPr lang="en-US" b="1" u="sng" dirty="0"/>
              <a:t>Cooperation with the Professional Community</a:t>
            </a:r>
          </a:p>
          <a:p>
            <a:pPr lvl="1"/>
            <a:r>
              <a:rPr lang="en-US" dirty="0">
                <a:effectLst>
                  <a:outerShdw sx="0" sy="0">
                    <a:srgbClr val="000000"/>
                  </a:outerShdw>
                </a:effectLst>
              </a:rPr>
              <a:t>Review contents of C.P.C. Kit and Workbook.</a:t>
            </a:r>
          </a:p>
          <a:p>
            <a:pPr lvl="0"/>
            <a:r>
              <a:rPr lang="en-US" b="1" u="sng" dirty="0"/>
              <a:t>Corrections</a:t>
            </a:r>
            <a:endParaRPr lang="en-US" dirty="0"/>
          </a:p>
          <a:p>
            <a:pPr lvl="1"/>
            <a:r>
              <a:rPr lang="en-US" dirty="0">
                <a:effectLst>
                  <a:outerShdw sx="0" sy="0">
                    <a:srgbClr val="000000"/>
                  </a:outerShdw>
                </a:effectLst>
              </a:rPr>
              <a:t>Consider development of a new pamphlet focused on long-term incarcerated alcoholics soon to be released.</a:t>
            </a:r>
          </a:p>
          <a:p>
            <a:pPr lvl="1"/>
            <a:r>
              <a:rPr lang="en-US" dirty="0">
                <a:effectLst>
                  <a:outerShdw sx="0" sy="0">
                    <a:srgbClr val="000000"/>
                  </a:outerShdw>
                </a:effectLst>
              </a:rPr>
              <a:t>Review contents of Corrections Kit and Workbook.</a:t>
            </a:r>
          </a:p>
          <a:p>
            <a:pPr lvl="0"/>
            <a:r>
              <a:rPr lang="en-US" b="1" u="sng" dirty="0"/>
              <a:t>Grapevine</a:t>
            </a:r>
            <a:endParaRPr lang="en-US" dirty="0"/>
          </a:p>
          <a:p>
            <a:pPr lvl="1"/>
            <a:r>
              <a:rPr lang="en-US" dirty="0">
                <a:effectLst>
                  <a:outerShdw sx="0" sy="0">
                    <a:srgbClr val="000000"/>
                  </a:outerShdw>
                </a:effectLst>
              </a:rPr>
              <a:t>Review Audio Strategy status update.</a:t>
            </a:r>
          </a:p>
          <a:p>
            <a:pPr lvl="1"/>
            <a:r>
              <a:rPr lang="en-US" dirty="0">
                <a:effectLst>
                  <a:outerShdw sx="0" sy="0">
                    <a:srgbClr val="000000"/>
                  </a:outerShdw>
                </a:effectLst>
              </a:rPr>
              <a:t>Consider list of suggested Grapevine book topics for 2019 or later.</a:t>
            </a:r>
          </a:p>
          <a:p>
            <a:pPr lvl="1"/>
            <a:r>
              <a:rPr lang="en-US" dirty="0">
                <a:effectLst>
                  <a:outerShdw sx="0" sy="0">
                    <a:srgbClr val="000000"/>
                  </a:outerShdw>
                </a:effectLst>
              </a:rPr>
              <a:t>Review Grapevine Workbook.</a:t>
            </a:r>
          </a:p>
          <a:p>
            <a:pPr lvl="0"/>
            <a:r>
              <a:rPr lang="en-US" b="1" u="sng" dirty="0"/>
              <a:t>International Conventions/Regional Forums</a:t>
            </a:r>
            <a:endParaRPr lang="en-US" dirty="0"/>
          </a:p>
          <a:p>
            <a:pPr lvl="1"/>
            <a:r>
              <a:rPr lang="en-US" dirty="0">
                <a:effectLst>
                  <a:outerShdw sx="0" sy="0">
                    <a:srgbClr val="000000"/>
                  </a:outerShdw>
                </a:effectLst>
              </a:rPr>
              <a:t>Discuss ways to encourage interest in Regional Forums and attract first-time attendees.</a:t>
            </a:r>
          </a:p>
          <a:p>
            <a:pPr lvl="0"/>
            <a:r>
              <a:rPr lang="en-US" b="1" u="sng" dirty="0"/>
              <a:t>Literature</a:t>
            </a:r>
            <a:endParaRPr lang="en-US" dirty="0"/>
          </a:p>
          <a:p>
            <a:pPr lvl="1"/>
            <a:r>
              <a:rPr lang="en-US" dirty="0">
                <a:effectLst>
                  <a:outerShdw sx="0" sy="0">
                    <a:srgbClr val="000000"/>
                  </a:outerShdw>
                </a:effectLst>
              </a:rPr>
              <a:t>Consider request to add an appendix to </a:t>
            </a:r>
            <a:r>
              <a:rPr lang="en-US" i="1" dirty="0">
                <a:effectLst>
                  <a:outerShdw sx="0" sy="0">
                    <a:srgbClr val="000000"/>
                  </a:outerShdw>
                </a:effectLst>
              </a:rPr>
              <a:t>Alcoholics Anonymous</a:t>
            </a:r>
            <a:r>
              <a:rPr lang="en-US" dirty="0">
                <a:effectLst>
                  <a:outerShdw sx="0" sy="0">
                    <a:srgbClr val="000000"/>
                  </a:outerShdw>
                </a:effectLst>
              </a:rPr>
              <a:t> reflecting “recognition received from the Library of Congress.” </a:t>
            </a:r>
          </a:p>
          <a:p>
            <a:pPr lvl="1"/>
            <a:r>
              <a:rPr lang="en-US" dirty="0">
                <a:effectLst>
                  <a:outerShdw sx="0" sy="0">
                    <a:srgbClr val="000000"/>
                  </a:outerShdw>
                </a:effectLst>
              </a:rPr>
              <a:t>Consider request to add the A.A. Preamble and Responsibility Statement to </a:t>
            </a:r>
            <a:r>
              <a:rPr lang="en-US" i="1" dirty="0">
                <a:effectLst>
                  <a:outerShdw sx="0" sy="0">
                    <a:srgbClr val="000000"/>
                  </a:outerShdw>
                </a:effectLst>
              </a:rPr>
              <a:t>Alcoholics Anonymous</a:t>
            </a:r>
            <a:r>
              <a:rPr lang="en-US" dirty="0">
                <a:effectLst>
                  <a:outerShdw sx="0" sy="0">
                    <a:srgbClr val="000000"/>
                  </a:outerShdw>
                </a:effectLst>
              </a:rPr>
              <a:t>.</a:t>
            </a:r>
          </a:p>
          <a:p>
            <a:pPr lvl="1"/>
            <a:r>
              <a:rPr lang="en-US" dirty="0">
                <a:effectLst>
                  <a:outerShdw sx="0" sy="0">
                    <a:srgbClr val="000000"/>
                  </a:outerShdw>
                </a:effectLst>
              </a:rPr>
              <a:t>Review annual matrix of recovery literature.</a:t>
            </a:r>
          </a:p>
          <a:p>
            <a:pPr lvl="1"/>
            <a:r>
              <a:rPr lang="en-US" dirty="0">
                <a:effectLst>
                  <a:outerShdw sx="0" sy="0">
                    <a:srgbClr val="000000"/>
                  </a:outerShdw>
                </a:effectLst>
              </a:rPr>
              <a:t>Consider request that A.A. World Services, Inc. publish “The God Word” (a pamphlet currently published by The General Service Board Great Britain).</a:t>
            </a:r>
          </a:p>
          <a:p>
            <a:pPr lvl="1"/>
            <a:r>
              <a:rPr lang="en-US" dirty="0">
                <a:effectLst>
                  <a:outerShdw sx="0" sy="0">
                    <a:srgbClr val="000000"/>
                  </a:outerShdw>
                </a:effectLst>
              </a:rPr>
              <a:t>Consider request for the development of a pamphlet for atheist/agnostic members.</a:t>
            </a:r>
          </a:p>
          <a:p>
            <a:pPr lvl="1"/>
            <a:r>
              <a:rPr lang="en-US" dirty="0">
                <a:effectLst>
                  <a:outerShdw sx="0" sy="0">
                    <a:srgbClr val="000000"/>
                  </a:outerShdw>
                </a:effectLst>
              </a:rPr>
              <a:t>Consider request for the development of a pamphlet based upon A.A.’s Three Legacies. </a:t>
            </a:r>
          </a:p>
          <a:p>
            <a:pPr lvl="1"/>
            <a:r>
              <a:rPr lang="en-US" dirty="0">
                <a:effectLst>
                  <a:outerShdw sx="0" sy="0">
                    <a:srgbClr val="000000"/>
                  </a:outerShdw>
                </a:effectLst>
              </a:rPr>
              <a:t>Review report and suggestions on the inclusion of language regarding safety in recovery literature.</a:t>
            </a:r>
          </a:p>
          <a:p>
            <a:pPr lvl="0"/>
            <a:r>
              <a:rPr lang="en-US" b="1" u="sng" dirty="0"/>
              <a:t>Policy/Admissions</a:t>
            </a:r>
            <a:endParaRPr lang="en-US" dirty="0"/>
          </a:p>
          <a:p>
            <a:pPr lvl="1"/>
            <a:r>
              <a:rPr lang="en-US" dirty="0">
                <a:effectLst>
                  <a:outerShdw sx="0" sy="0">
                    <a:srgbClr val="000000"/>
                  </a:outerShdw>
                </a:effectLst>
              </a:rPr>
              <a:t>Review draft process of polling the General Service Conference between annual Conference meetings.</a:t>
            </a:r>
          </a:p>
          <a:p>
            <a:pPr lvl="1"/>
            <a:r>
              <a:rPr lang="en-US" dirty="0">
                <a:effectLst>
                  <a:outerShdw sx="0" sy="0">
                    <a:srgbClr val="000000"/>
                  </a:outerShdw>
                </a:effectLst>
              </a:rPr>
              <a:t>Review dates for the 2021 General Service Conference.</a:t>
            </a:r>
          </a:p>
          <a:p>
            <a:pPr lvl="0"/>
            <a:r>
              <a:rPr lang="en-US" b="1" u="sng" dirty="0"/>
              <a:t>Public Information</a:t>
            </a:r>
            <a:endParaRPr lang="en-US" dirty="0"/>
          </a:p>
          <a:p>
            <a:pPr lvl="1"/>
            <a:r>
              <a:rPr lang="en-US" dirty="0">
                <a:effectLst>
                  <a:outerShdw sx="0" sy="0">
                    <a:srgbClr val="000000"/>
                  </a:outerShdw>
                </a:effectLst>
              </a:rPr>
              <a:t>Review 2017 annual report from the trustees’ Public Information Committee regarding aa.org and aagrapevine.org.</a:t>
            </a:r>
          </a:p>
          <a:p>
            <a:pPr lvl="1"/>
            <a:r>
              <a:rPr lang="en-US" dirty="0">
                <a:effectLst>
                  <a:outerShdw sx="0" sy="0">
                    <a:srgbClr val="000000"/>
                  </a:outerShdw>
                </a:effectLst>
              </a:rPr>
              <a:t>Review Young People’s Video submission.  </a:t>
            </a:r>
          </a:p>
          <a:p>
            <a:pPr lvl="1"/>
            <a:r>
              <a:rPr lang="en-US" dirty="0">
                <a:effectLst>
                  <a:outerShdw sx="0" sy="0">
                    <a:srgbClr val="000000"/>
                  </a:outerShdw>
                </a:effectLst>
              </a:rPr>
              <a:t>Review 2018 Public Information Comprehensive Media Plan.</a:t>
            </a:r>
          </a:p>
          <a:p>
            <a:pPr lvl="1"/>
            <a:r>
              <a:rPr lang="en-US" dirty="0">
                <a:effectLst>
                  <a:outerShdw sx="0" sy="0">
                    <a:srgbClr val="000000"/>
                  </a:outerShdw>
                </a:effectLst>
              </a:rPr>
              <a:t>Review contents of P.I. Kit and Workbook.</a:t>
            </a:r>
          </a:p>
          <a:p>
            <a:pPr lvl="0"/>
            <a:r>
              <a:rPr lang="en-US" b="1" u="sng" dirty="0"/>
              <a:t>Report and Charter</a:t>
            </a:r>
            <a:endParaRPr lang="en-US" dirty="0"/>
          </a:p>
          <a:p>
            <a:pPr lvl="1"/>
            <a:r>
              <a:rPr lang="en-US" i="1" dirty="0">
                <a:effectLst>
                  <a:outerShdw sx="0" sy="0">
                    <a:srgbClr val="000000"/>
                  </a:outerShdw>
                </a:effectLst>
              </a:rPr>
              <a:t>The A.A. Service Manual</a:t>
            </a:r>
            <a:r>
              <a:rPr lang="en-US" dirty="0">
                <a:effectLst>
                  <a:outerShdw sx="0" sy="0">
                    <a:srgbClr val="000000"/>
                  </a:outerShdw>
                </a:effectLst>
              </a:rPr>
              <a:t>, 2018-2020 Edition:</a:t>
            </a:r>
          </a:p>
          <a:p>
            <a:pPr lvl="2"/>
            <a:r>
              <a:rPr lang="en-US" dirty="0"/>
              <a:t>Review list of editorial updates.</a:t>
            </a:r>
          </a:p>
          <a:p>
            <a:pPr lvl="2"/>
            <a:r>
              <a:rPr lang="en-US" dirty="0"/>
              <a:t>Consider request for changes to chapters 2, 3, and 5 in </a:t>
            </a:r>
            <a:r>
              <a:rPr lang="en-US" i="1" dirty="0"/>
              <a:t>The A.A. Service Manual.</a:t>
            </a:r>
            <a:endParaRPr lang="en-US" dirty="0"/>
          </a:p>
          <a:p>
            <a:pPr lvl="1"/>
            <a:r>
              <a:rPr lang="en-US" dirty="0">
                <a:effectLst>
                  <a:outerShdw sx="0" sy="0">
                    <a:srgbClr val="000000"/>
                  </a:outerShdw>
                </a:effectLst>
              </a:rPr>
              <a:t>Consider developing a plan with a revised editorial review process for </a:t>
            </a:r>
            <a:r>
              <a:rPr lang="en-US" i="1" dirty="0">
                <a:effectLst>
                  <a:outerShdw sx="0" sy="0">
                    <a:srgbClr val="000000"/>
                  </a:outerShdw>
                </a:effectLst>
              </a:rPr>
              <a:t>The A.A. Service Manual.</a:t>
            </a:r>
            <a:r>
              <a:rPr lang="en-US" dirty="0">
                <a:effectLst>
                  <a:outerShdw sx="0" sy="0">
                    <a:srgbClr val="000000"/>
                  </a:outerShdw>
                </a:effectLst>
              </a:rPr>
              <a:t> </a:t>
            </a:r>
          </a:p>
          <a:p>
            <a:pPr lvl="1"/>
            <a:r>
              <a:rPr lang="en-US" dirty="0">
                <a:effectLst>
                  <a:outerShdw sx="0" sy="0">
                    <a:srgbClr val="000000"/>
                  </a:outerShdw>
                </a:effectLst>
              </a:rPr>
              <a:t>Discuss A.A. Directories.</a:t>
            </a:r>
          </a:p>
          <a:p>
            <a:pPr lvl="1"/>
            <a:r>
              <a:rPr lang="en-US" dirty="0">
                <a:effectLst>
                  <a:outerShdw sx="0" sy="0">
                    <a:srgbClr val="000000"/>
                  </a:outerShdw>
                </a:effectLst>
              </a:rPr>
              <a:t>Discuss General Service Conference </a:t>
            </a:r>
            <a:r>
              <a:rPr lang="en-US" i="1" dirty="0">
                <a:effectLst>
                  <a:outerShdw sx="0" sy="0">
                    <a:srgbClr val="000000"/>
                  </a:outerShdw>
                </a:effectLst>
              </a:rPr>
              <a:t>Final Report.</a:t>
            </a:r>
            <a:endParaRPr lang="en-US" dirty="0">
              <a:effectLst>
                <a:outerShdw sx="0" sy="0">
                  <a:srgbClr val="000000"/>
                </a:outerShdw>
              </a:effectLst>
            </a:endParaRPr>
          </a:p>
          <a:p>
            <a:pPr lvl="0"/>
            <a:r>
              <a:rPr lang="en-US" b="1" u="sng" dirty="0"/>
              <a:t>Treatment and Accessibilities</a:t>
            </a:r>
            <a:endParaRPr lang="en-US" dirty="0"/>
          </a:p>
          <a:p>
            <a:pPr lvl="1"/>
            <a:r>
              <a:rPr lang="en-US" dirty="0">
                <a:effectLst>
                  <a:outerShdw sx="0" sy="0">
                    <a:srgbClr val="000000"/>
                  </a:outerShdw>
                </a:effectLst>
              </a:rPr>
              <a:t>Review contents of Treatment Committee Kit and Workbook.</a:t>
            </a:r>
          </a:p>
          <a:p>
            <a:pPr lvl="1"/>
            <a:r>
              <a:rPr lang="en-US" dirty="0">
                <a:effectLst>
                  <a:outerShdw sx="0" sy="0">
                    <a:srgbClr val="000000"/>
                  </a:outerShdw>
                </a:effectLst>
              </a:rPr>
              <a:t>Review contents of Accessibilities Kit and Workbook.</a:t>
            </a:r>
          </a:p>
          <a:p>
            <a:pPr lvl="0"/>
            <a:r>
              <a:rPr lang="en-US" b="1" u="sng" dirty="0"/>
              <a:t>Trustees</a:t>
            </a:r>
            <a:endParaRPr lang="en-US" dirty="0"/>
          </a:p>
          <a:p>
            <a:pPr lvl="1"/>
            <a:r>
              <a:rPr lang="en-US" dirty="0">
                <a:effectLst>
                  <a:outerShdw sx="0" sy="0">
                    <a:srgbClr val="000000"/>
                  </a:outerShdw>
                </a:effectLst>
              </a:rPr>
              <a:t>Review resumes of candidates for:</a:t>
            </a:r>
          </a:p>
          <a:p>
            <a:pPr lvl="2"/>
            <a:r>
              <a:rPr lang="en-US" dirty="0"/>
              <a:t>Eastern Canada Regional Trustee</a:t>
            </a:r>
          </a:p>
          <a:p>
            <a:pPr lvl="2"/>
            <a:r>
              <a:rPr lang="en-US" dirty="0"/>
              <a:t>Pacific Regional Trustee</a:t>
            </a:r>
          </a:p>
          <a:p>
            <a:pPr lvl="1"/>
            <a:r>
              <a:rPr lang="en-US" dirty="0">
                <a:effectLst>
                  <a:outerShdw sx="0" sy="0">
                    <a:srgbClr val="000000"/>
                  </a:outerShdw>
                </a:effectLst>
              </a:rPr>
              <a:t>Review slates of trustees and officers of the General Service Board of Alcoholics Anonymous, Inc.</a:t>
            </a:r>
          </a:p>
          <a:p>
            <a:pPr lvl="1"/>
            <a:r>
              <a:rPr lang="en-US" dirty="0">
                <a:effectLst>
                  <a:outerShdw sx="0" sy="0">
                    <a:srgbClr val="000000"/>
                  </a:outerShdw>
                </a:effectLst>
              </a:rPr>
              <a:t>Review slate of directors of A.A. World Services, Inc.</a:t>
            </a:r>
          </a:p>
          <a:p>
            <a:pPr lvl="1"/>
            <a:r>
              <a:rPr lang="en-US" dirty="0">
                <a:effectLst>
                  <a:outerShdw sx="0" sy="0">
                    <a:srgbClr val="000000"/>
                  </a:outerShdw>
                </a:effectLst>
              </a:rPr>
              <a:t>Review slate of directors of A.A. Grapevine, Inc. </a:t>
            </a:r>
          </a:p>
          <a:p>
            <a:pPr lvl="1"/>
            <a:r>
              <a:rPr lang="en-US" dirty="0">
                <a:effectLst>
                  <a:outerShdw sx="0" sy="0">
                    <a:srgbClr val="000000"/>
                  </a:outerShdw>
                </a:effectLst>
              </a:rPr>
              <a:t>Review proposal to censure the General Service Board.</a:t>
            </a:r>
          </a:p>
          <a:p>
            <a:pPr lvl="1"/>
            <a:r>
              <a:rPr lang="en-US" dirty="0">
                <a:effectLst>
                  <a:outerShdw sx="0" sy="0">
                    <a:srgbClr val="000000"/>
                  </a:outerShdw>
                </a:effectLst>
              </a:rPr>
              <a:t>Review proposal to reorganize the A.A. World Services and General Service Boards.</a:t>
            </a:r>
          </a:p>
          <a:p>
            <a:r>
              <a:rPr lang="en-US" dirty="0"/>
              <a:t> </a:t>
            </a:r>
          </a:p>
          <a:p>
            <a:pPr eaLnBrk="1" hangingPunct="1">
              <a:spcBef>
                <a:spcPct val="0"/>
              </a:spcBef>
            </a:pPr>
            <a:endParaRPr lang="en-US" dirty="0"/>
          </a:p>
        </p:txBody>
      </p:sp>
      <p:sp>
        <p:nvSpPr>
          <p:cNvPr id="84996" name="Slide Number Placeholder 3"/>
          <p:cNvSpPr>
            <a:spLocks noGrp="1"/>
          </p:cNvSpPr>
          <p:nvPr>
            <p:ph type="sldNum" sz="quarter" idx="5"/>
          </p:nvPr>
        </p:nvSpPr>
        <p:spPr bwMode="auto">
          <a:noFill/>
          <a:ln>
            <a:miter lim="800000"/>
            <a:headEnd/>
            <a:tailEnd/>
          </a:ln>
        </p:spPr>
        <p:txBody>
          <a:bodyPr/>
          <a:lstStyle/>
          <a:p>
            <a:fld id="{BDE83298-C6F3-4C1F-91A2-52E631EC4E8D}" type="slidenum">
              <a:rPr lang="en-US"/>
              <a:pPr/>
              <a:t>16</a:t>
            </a:fld>
            <a:endParaRPr lang="en-US" dirty="0"/>
          </a:p>
        </p:txBody>
      </p:sp>
    </p:spTree>
    <p:extLst>
      <p:ext uri="{BB962C8B-B14F-4D97-AF65-F5344CB8AC3E}">
        <p14:creationId xmlns:p14="http://schemas.microsoft.com/office/powerpoint/2010/main" val="703685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84996" name="Slide Number Placeholder 3"/>
          <p:cNvSpPr>
            <a:spLocks noGrp="1"/>
          </p:cNvSpPr>
          <p:nvPr>
            <p:ph type="sldNum" sz="quarter" idx="5"/>
          </p:nvPr>
        </p:nvSpPr>
        <p:spPr bwMode="auto">
          <a:noFill/>
          <a:ln>
            <a:miter lim="800000"/>
            <a:headEnd/>
            <a:tailEnd/>
          </a:ln>
        </p:spPr>
        <p:txBody>
          <a:bodyPr/>
          <a:lstStyle/>
          <a:p>
            <a:fld id="{BDE83298-C6F3-4C1F-91A2-52E631EC4E8D}" type="slidenum">
              <a:rPr lang="en-US"/>
              <a:pPr/>
              <a:t>17</a:t>
            </a:fld>
            <a:endParaRPr lang="en-US" dirty="0"/>
          </a:p>
        </p:txBody>
      </p:sp>
    </p:spTree>
    <p:extLst>
      <p:ext uri="{BB962C8B-B14F-4D97-AF65-F5344CB8AC3E}">
        <p14:creationId xmlns:p14="http://schemas.microsoft.com/office/powerpoint/2010/main" val="1991405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84996" name="Slide Number Placeholder 3"/>
          <p:cNvSpPr>
            <a:spLocks noGrp="1"/>
          </p:cNvSpPr>
          <p:nvPr>
            <p:ph type="sldNum" sz="quarter" idx="5"/>
          </p:nvPr>
        </p:nvSpPr>
        <p:spPr bwMode="auto">
          <a:noFill/>
          <a:ln>
            <a:miter lim="800000"/>
            <a:headEnd/>
            <a:tailEnd/>
          </a:ln>
        </p:spPr>
        <p:txBody>
          <a:bodyPr/>
          <a:lstStyle/>
          <a:p>
            <a:fld id="{BDE83298-C6F3-4C1F-91A2-52E631EC4E8D}" type="slidenum">
              <a:rPr lang="en-US"/>
              <a:pPr/>
              <a:t>18</a:t>
            </a:fld>
            <a:endParaRPr lang="en-US" dirty="0"/>
          </a:p>
        </p:txBody>
      </p:sp>
    </p:spTree>
    <p:extLst>
      <p:ext uri="{BB962C8B-B14F-4D97-AF65-F5344CB8AC3E}">
        <p14:creationId xmlns:p14="http://schemas.microsoft.com/office/powerpoint/2010/main" val="4007366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84996" name="Slide Number Placeholder 3"/>
          <p:cNvSpPr>
            <a:spLocks noGrp="1"/>
          </p:cNvSpPr>
          <p:nvPr>
            <p:ph type="sldNum" sz="quarter" idx="5"/>
          </p:nvPr>
        </p:nvSpPr>
        <p:spPr bwMode="auto">
          <a:noFill/>
          <a:ln>
            <a:miter lim="800000"/>
            <a:headEnd/>
            <a:tailEnd/>
          </a:ln>
        </p:spPr>
        <p:txBody>
          <a:bodyPr/>
          <a:lstStyle/>
          <a:p>
            <a:fld id="{BDE83298-C6F3-4C1F-91A2-52E631EC4E8D}" type="slidenum">
              <a:rPr lang="en-US"/>
              <a:pPr/>
              <a:t>19</a:t>
            </a:fld>
            <a:endParaRPr lang="en-US" dirty="0"/>
          </a:p>
        </p:txBody>
      </p:sp>
    </p:spTree>
    <p:extLst>
      <p:ext uri="{BB962C8B-B14F-4D97-AF65-F5344CB8AC3E}">
        <p14:creationId xmlns:p14="http://schemas.microsoft.com/office/powerpoint/2010/main" val="1511539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3188" name="Slide Number Placeholder 3"/>
          <p:cNvSpPr>
            <a:spLocks noGrp="1"/>
          </p:cNvSpPr>
          <p:nvPr>
            <p:ph type="sldNum" sz="quarter" idx="5"/>
          </p:nvPr>
        </p:nvSpPr>
        <p:spPr bwMode="auto">
          <a:noFill/>
          <a:ln>
            <a:miter lim="800000"/>
            <a:headEnd/>
            <a:tailEnd/>
          </a:ln>
        </p:spPr>
        <p:txBody>
          <a:bodyPr/>
          <a:lstStyle/>
          <a:p>
            <a:fld id="{2F13AA80-0F99-4DAF-8406-C2D6764B1B5A}" type="slidenum">
              <a:rPr lang="en-US"/>
              <a:pPr/>
              <a:t>20</a:t>
            </a:fld>
            <a:endParaRPr lang="en-US" dirty="0"/>
          </a:p>
        </p:txBody>
      </p:sp>
    </p:spTree>
    <p:extLst>
      <p:ext uri="{BB962C8B-B14F-4D97-AF65-F5344CB8AC3E}">
        <p14:creationId xmlns:p14="http://schemas.microsoft.com/office/powerpoint/2010/main" val="383716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FD557953-DD30-403C-BECC-16F818AABA3F}" type="datetime1">
              <a:rPr lang="en-US" smtClean="0"/>
              <a:t>7/14/2019</a:t>
            </a:fld>
            <a:endParaRPr lang="en-US"/>
          </a:p>
        </p:txBody>
      </p:sp>
      <p:sp>
        <p:nvSpPr>
          <p:cNvPr id="17" name="Footer Placeholder 16"/>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C55B680-9D29-449D-AE2F-56FE42334584}"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Footer Placeholder 4"/>
          <p:cNvSpPr>
            <a:spLocks noGrp="1"/>
          </p:cNvSpPr>
          <p:nvPr>
            <p:ph type="ftr" sz="quarter" idx="11"/>
          </p:nvPr>
        </p:nvSpPr>
        <p:spPr/>
        <p:txBody>
          <a:bodyPr/>
          <a:lstStyle/>
          <a:p>
            <a:r>
              <a:rPr lang="en-US"/>
              <a:t>aageorgia.org  |  gssa@aageorgia.org  | P.O. Box 7325 Macon, GA 31209 | Phone: 478-745-2588 | Gssa@2006</a:t>
            </a:r>
          </a:p>
        </p:txBody>
      </p:sp>
      <p:sp>
        <p:nvSpPr>
          <p:cNvPr id="6" name="Slide Number Placeholder 5"/>
          <p:cNvSpPr>
            <a:spLocks noGrp="1"/>
          </p:cNvSpPr>
          <p:nvPr>
            <p:ph type="sldNum" sz="quarter" idx="12"/>
          </p:nvPr>
        </p:nvSpPr>
        <p:spPr/>
        <p:txBody>
          <a:bodyPr/>
          <a:lstStyle/>
          <a:p>
            <a:fld id="{DC55B680-9D29-449D-AE2F-56FE4233458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DC55B680-9D29-449D-AE2F-56FE42334584}"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CFE1CF-ADA8-49C8-93AF-142C7904D487}" type="datetime1">
              <a:rPr lang="en-US" smtClean="0"/>
              <a:t>7/14/2019</a:t>
            </a:fld>
            <a:endParaRPr lang="en-US"/>
          </a:p>
        </p:txBody>
      </p:sp>
      <p:sp>
        <p:nvSpPr>
          <p:cNvPr id="5" name="Footer Placeholder 4"/>
          <p:cNvSpPr>
            <a:spLocks noGrp="1"/>
          </p:cNvSpPr>
          <p:nvPr>
            <p:ph type="ftr" sz="quarter" idx="11"/>
          </p:nvPr>
        </p:nvSpPr>
        <p:spPr/>
        <p:txBody>
          <a:bodyPr/>
          <a:lstStyle/>
          <a:p>
            <a:r>
              <a:rPr lang="en-US"/>
              <a:t>aageorgia.org  |  gssa@aageorgia.org  | P.O. Box 7325 Macon, GA 31209 | Phone: 478-745-2588 | Gssa@2006</a:t>
            </a:r>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2732982499"/>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2737437025"/>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1305627799"/>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2388432840"/>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4252263392"/>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760602580"/>
      </p:ext>
    </p:extLst>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147602881"/>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343859206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0AC0D2B9-2D04-45C6-A5C3-5535B1B2B025}" type="datetime1">
              <a:rPr lang="en-US" smtClean="0"/>
              <a:t>7/14/2019</a:t>
            </a:fld>
            <a:endParaRPr lang="en-US"/>
          </a:p>
        </p:txBody>
      </p:sp>
      <p:sp>
        <p:nvSpPr>
          <p:cNvPr id="5" name="Footer Placeholder 4"/>
          <p:cNvSpPr>
            <a:spLocks noGrp="1"/>
          </p:cNvSpPr>
          <p:nvPr>
            <p:ph type="ftr" sz="quarter" idx="11"/>
          </p:nvPr>
        </p:nvSpPr>
        <p:spPr>
          <a:xfrm>
            <a:off x="762000" y="6410848"/>
            <a:ext cx="8153400" cy="294752"/>
          </a:xfrm>
        </p:spPr>
        <p:txBody>
          <a:bodyPr/>
          <a:lstStyle/>
          <a:p>
            <a:r>
              <a:rPr lang="en-US" dirty="0"/>
              <a:t>aageorgia.org  |  gssa@aageorgia.org  | P.O. Box 7325 Macon, GA 31209 | Phone: 478-745-2588 | Gssa@2006</a:t>
            </a:r>
          </a:p>
        </p:txBody>
      </p:sp>
      <p:sp>
        <p:nvSpPr>
          <p:cNvPr id="6" name="Slide Number Placeholder 5"/>
          <p:cNvSpPr>
            <a:spLocks noGrp="1"/>
          </p:cNvSpPr>
          <p:nvPr>
            <p:ph type="sldNum" sz="quarter" idx="12"/>
          </p:nvPr>
        </p:nvSpPr>
        <p:spPr>
          <a:xfrm>
            <a:off x="4361688" y="1026372"/>
            <a:ext cx="457200" cy="441325"/>
          </a:xfrm>
        </p:spPr>
        <p:txBody>
          <a:bodyPr/>
          <a:lstStyle/>
          <a:p>
            <a:fld id="{DC55B680-9D29-449D-AE2F-56FE42334584}"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3514223879"/>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2328561749"/>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C5ACE-0499-4162-AF48-071B2A343F0E}" type="slidenum">
              <a:rPr lang="en-US" smtClean="0"/>
              <a:t>‹#›</a:t>
            </a:fld>
            <a:endParaRPr lang="en-US" dirty="0"/>
          </a:p>
        </p:txBody>
      </p:sp>
    </p:spTree>
    <p:extLst>
      <p:ext uri="{BB962C8B-B14F-4D97-AF65-F5344CB8AC3E}">
        <p14:creationId xmlns:p14="http://schemas.microsoft.com/office/powerpoint/2010/main" val="222770137"/>
      </p:ext>
    </p:extLst>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22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51946"/>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3048000"/>
          </a:xfrm>
        </p:spPr>
        <p:txBody>
          <a:bodyPr/>
          <a:lstStyle/>
          <a:p>
            <a:pPr lvl="0"/>
            <a:endParaRPr lang="en-US" noProof="0" dirty="0"/>
          </a:p>
        </p:txBody>
      </p:sp>
    </p:spTree>
    <p:extLst>
      <p:ext uri="{BB962C8B-B14F-4D97-AF65-F5344CB8AC3E}">
        <p14:creationId xmlns:p14="http://schemas.microsoft.com/office/powerpoint/2010/main" val="4024457754"/>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lvl1pPr>
              <a:defRPr sz="4200"/>
            </a:lvl1pPr>
          </a:lstStyle>
          <a:p>
            <a:pPr lvl="0">
              <a:defRPr sz="1800"/>
            </a:pPr>
            <a:r>
              <a:rPr sz="6000"/>
              <a:t>Title Text</a:t>
            </a:r>
          </a:p>
        </p:txBody>
      </p:sp>
      <p:sp>
        <p:nvSpPr>
          <p:cNvPr id="19" name="Shape 19"/>
          <p:cNvSpPr>
            <a:spLocks noGrp="1"/>
          </p:cNvSpPr>
          <p:nvPr>
            <p:ph type="body" idx="1"/>
          </p:nvPr>
        </p:nvSpPr>
        <p:spPr>
          <a:prstGeom prst="rect">
            <a:avLst/>
          </a:prstGeom>
        </p:spPr>
        <p:txBody>
          <a:bodyPr/>
          <a:lstStyle>
            <a:lvl1pPr>
              <a:defRPr sz="1875"/>
            </a:lvl1pPr>
            <a:lvl2pPr>
              <a:defRPr sz="1875"/>
            </a:lvl2pPr>
            <a:lvl3pPr>
              <a:defRPr sz="1875"/>
            </a:lvl3pPr>
            <a:lvl4pPr>
              <a:defRPr sz="1875"/>
            </a:lvl4pPr>
            <a:lvl5pPr>
              <a:defRPr sz="1875"/>
            </a:lvl5pPr>
          </a:lstStyle>
          <a:p>
            <a:pPr lvl="0">
              <a:defRPr sz="1800"/>
            </a:pPr>
            <a:r>
              <a:rPr sz="2700"/>
              <a:t>Body Level One</a:t>
            </a:r>
          </a:p>
          <a:p>
            <a:pPr lvl="1">
              <a:defRPr sz="1800"/>
            </a:pPr>
            <a:r>
              <a:rPr sz="2700"/>
              <a:t>Body Level Two</a:t>
            </a:r>
          </a:p>
          <a:p>
            <a:pPr lvl="2">
              <a:defRPr sz="1800"/>
            </a:pPr>
            <a:r>
              <a:rPr sz="2700"/>
              <a:t>Body Level Three</a:t>
            </a:r>
          </a:p>
          <a:p>
            <a:pPr lvl="3">
              <a:defRPr sz="1800"/>
            </a:pPr>
            <a:r>
              <a:rPr sz="2700"/>
              <a:t>Body Level Four</a:t>
            </a:r>
          </a:p>
          <a:p>
            <a:pPr lvl="4">
              <a:defRPr sz="1800"/>
            </a:pPr>
            <a:r>
              <a:rPr sz="2700"/>
              <a:t>Body Level Five</a:t>
            </a:r>
          </a:p>
        </p:txBody>
      </p:sp>
    </p:spTree>
    <p:extLst>
      <p:ext uri="{BB962C8B-B14F-4D97-AF65-F5344CB8AC3E}">
        <p14:creationId xmlns:p14="http://schemas.microsoft.com/office/powerpoint/2010/main" val="3030048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r>
              <a:rPr lang="en-US"/>
              <a:t>aageorgia.org  |  gssa@aageorgia.org  | P.O. Box 7325 Macon, GA 31209 | Phone: 478-745-2588 | Gssa@2006</a:t>
            </a:r>
          </a:p>
        </p:txBody>
      </p:sp>
      <p:sp>
        <p:nvSpPr>
          <p:cNvPr id="4" name="Date Placeholder 3"/>
          <p:cNvSpPr>
            <a:spLocks noGrp="1"/>
          </p:cNvSpPr>
          <p:nvPr>
            <p:ph type="dt" sz="half" idx="10"/>
          </p:nvPr>
        </p:nvSpPr>
        <p:spPr/>
        <p:txBody>
          <a:bodyPr/>
          <a:lstStyle/>
          <a:p>
            <a:fld id="{B07351B9-9A54-45FC-BA8D-F6A236669CA4}" type="datetime1">
              <a:rPr lang="en-US" smtClean="0"/>
              <a:t>7/14/2019</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C55B680-9D29-449D-AE2F-56FE42334584}"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8CB92C3E-8720-4D36-92D8-89A843380AEE}" type="datetime1">
              <a:rPr lang="en-US" smtClean="0"/>
              <a:t>7/14/2019</a:t>
            </a:fld>
            <a:endParaRPr lang="en-US"/>
          </a:p>
        </p:txBody>
      </p:sp>
      <p:sp>
        <p:nvSpPr>
          <p:cNvPr id="6" name="Footer Placeholder 5"/>
          <p:cNvSpPr>
            <a:spLocks noGrp="1"/>
          </p:cNvSpPr>
          <p:nvPr>
            <p:ph type="ftr" sz="quarter" idx="11"/>
          </p:nvPr>
        </p:nvSpPr>
        <p:spPr/>
        <p:txBody>
          <a:bodyPr/>
          <a:lstStyle/>
          <a:p>
            <a:r>
              <a:rPr lang="en-US"/>
              <a:t>aageorgia.org  |  gssa@aageorgia.org  | P.O. Box 7325 Macon, GA 31209 | Phone: 478-745-2588 | Gssa@2006</a:t>
            </a:r>
          </a:p>
        </p:txBody>
      </p:sp>
      <p:sp>
        <p:nvSpPr>
          <p:cNvPr id="7" name="Slide Number Placeholder 6"/>
          <p:cNvSpPr>
            <a:spLocks noGrp="1"/>
          </p:cNvSpPr>
          <p:nvPr>
            <p:ph type="sldNum" sz="quarter" idx="12"/>
          </p:nvPr>
        </p:nvSpPr>
        <p:spPr/>
        <p:txBody>
          <a:bodyPr/>
          <a:lstStyle/>
          <a:p>
            <a:fld id="{DC55B680-9D29-449D-AE2F-56FE42334584}"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9398275-8059-45C5-B3FF-0570C384BA49}" type="datetime1">
              <a:rPr lang="en-US" smtClean="0"/>
              <a:t>7/14/2019</a:t>
            </a:fld>
            <a:endParaRPr lang="en-US"/>
          </a:p>
        </p:txBody>
      </p:sp>
      <p:sp>
        <p:nvSpPr>
          <p:cNvPr id="8" name="Footer Placeholder 7"/>
          <p:cNvSpPr>
            <a:spLocks noGrp="1"/>
          </p:cNvSpPr>
          <p:nvPr>
            <p:ph type="ftr" sz="quarter" idx="11"/>
          </p:nvPr>
        </p:nvSpPr>
        <p:spPr>
          <a:xfrm>
            <a:off x="304800" y="6409944"/>
            <a:ext cx="3581400" cy="365760"/>
          </a:xfrm>
        </p:spPr>
        <p:txBody>
          <a:bodyPr/>
          <a:lstStyle/>
          <a:p>
            <a:r>
              <a:rPr lang="en-US"/>
              <a:t>aageorgia.org  |  gssa@aageorgia.org  | P.O. Box 7325 Macon, GA 31209 | Phone: 478-745-2588 | Gssa@2006</a:t>
            </a: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C55B680-9D29-449D-AE2F-56FE42334584}"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2A744C-B620-4EF6-8849-596C16B57985}" type="datetime1">
              <a:rPr lang="en-US" smtClean="0"/>
              <a:t>7/14/2019</a:t>
            </a:fld>
            <a:endParaRPr lang="en-US"/>
          </a:p>
        </p:txBody>
      </p:sp>
      <p:sp>
        <p:nvSpPr>
          <p:cNvPr id="4" name="Footer Placeholder 3"/>
          <p:cNvSpPr>
            <a:spLocks noGrp="1"/>
          </p:cNvSpPr>
          <p:nvPr>
            <p:ph type="ftr" sz="quarter" idx="11"/>
          </p:nvPr>
        </p:nvSpPr>
        <p:spPr/>
        <p:txBody>
          <a:bodyPr/>
          <a:lstStyle/>
          <a:p>
            <a:r>
              <a:rPr lang="en-US"/>
              <a:t>aageorgia.org  |  gssa@aageorgia.org  | P.O. Box 7325 Macon, GA 31209 | Phone: 478-745-2588 | Gssa@2006</a:t>
            </a:r>
          </a:p>
        </p:txBody>
      </p:sp>
      <p:sp>
        <p:nvSpPr>
          <p:cNvPr id="5" name="Slide Number Placeholder 4"/>
          <p:cNvSpPr>
            <a:spLocks noGrp="1"/>
          </p:cNvSpPr>
          <p:nvPr>
            <p:ph type="sldNum" sz="quarter" idx="12"/>
          </p:nvPr>
        </p:nvSpPr>
        <p:spPr>
          <a:xfrm>
            <a:off x="4343400" y="1036020"/>
            <a:ext cx="457200" cy="441325"/>
          </a:xfrm>
        </p:spPr>
        <p:txBody>
          <a:bodyPr/>
          <a:lstStyle/>
          <a:p>
            <a:fld id="{DC55B680-9D29-449D-AE2F-56FE4233458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855EB28-D466-4382-A46B-BA3BEE3D695B}" type="datetime1">
              <a:rPr lang="en-US" smtClean="0"/>
              <a:t>7/14/2019</a:t>
            </a:fld>
            <a:endParaRPr lang="en-US"/>
          </a:p>
        </p:txBody>
      </p:sp>
      <p:sp>
        <p:nvSpPr>
          <p:cNvPr id="3" name="Footer Placeholder 2"/>
          <p:cNvSpPr>
            <a:spLocks noGrp="1"/>
          </p:cNvSpPr>
          <p:nvPr>
            <p:ph type="ftr" sz="quarter" idx="11"/>
          </p:nvPr>
        </p:nvSpPr>
        <p:spPr/>
        <p:txBody>
          <a:bodyPr/>
          <a:lstStyle/>
          <a:p>
            <a:r>
              <a:rPr lang="en-US"/>
              <a:t>aageorgia.org  |  gssa@aageorgia.org  | P.O. Box 7325 Macon, GA 31209 | Phone: 478-745-2588 | Gssa@2006</a:t>
            </a: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C55B680-9D29-449D-AE2F-56FE4233458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C55B680-9D29-449D-AE2F-56FE42334584}"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BD0BE04A-9810-401B-A316-763DB13F9FD9}" type="datetime1">
              <a:rPr lang="en-US" smtClean="0"/>
              <a:t>7/14/2019</a:t>
            </a:fld>
            <a:endParaRPr lang="en-US"/>
          </a:p>
        </p:txBody>
      </p:sp>
      <p:sp>
        <p:nvSpPr>
          <p:cNvPr id="6" name="Footer Placeholder 5"/>
          <p:cNvSpPr>
            <a:spLocks noGrp="1"/>
          </p:cNvSpPr>
          <p:nvPr>
            <p:ph type="ftr" sz="quarter" idx="11"/>
          </p:nvPr>
        </p:nvSpPr>
        <p:spPr>
          <a:xfrm>
            <a:off x="301752" y="6410848"/>
            <a:ext cx="3383280" cy="365760"/>
          </a:xfrm>
        </p:spPr>
        <p:txBody>
          <a:bodyPr/>
          <a:lstStyle/>
          <a:p>
            <a:r>
              <a:rPr lang="en-US"/>
              <a:t>aageorgia.org  |  gssa@aageorgia.org  | P.O. Box 7325 Macon, GA 31209 | Phone: 478-745-2588 | Gssa@2006</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DC55B680-9D29-449D-AE2F-56FE42334584}"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651D4380-16B9-4653-B03B-EF58074572CC}" type="datetime1">
              <a:rPr lang="en-US" smtClean="0"/>
              <a:t>7/14/2019</a:t>
            </a:fld>
            <a:endParaRPr lang="en-US"/>
          </a:p>
        </p:txBody>
      </p:sp>
      <p:sp>
        <p:nvSpPr>
          <p:cNvPr id="6" name="Footer Placeholder 5"/>
          <p:cNvSpPr>
            <a:spLocks noGrp="1"/>
          </p:cNvSpPr>
          <p:nvPr>
            <p:ph type="ftr" sz="quarter" idx="11"/>
          </p:nvPr>
        </p:nvSpPr>
        <p:spPr>
          <a:xfrm>
            <a:off x="301752" y="6410848"/>
            <a:ext cx="3584448" cy="365760"/>
          </a:xfrm>
        </p:spPr>
        <p:txBody>
          <a:bodyPr/>
          <a:lstStyle/>
          <a:p>
            <a:r>
              <a:rPr lang="en-US"/>
              <a:t>aageorgia.org  |  gssa@aageorgia.org  | P.O. Box 7325 Macon, GA 31209 | Phone: 478-745-2588 | Gssa@2006</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095B070-A853-4D89-9627-2B3DC9FF917A}" type="datetime1">
              <a:rPr lang="en-US" smtClean="0"/>
              <a:t>7/14/2019</a:t>
            </a:fld>
            <a:endParaRPr lang="en-US" dirty="0"/>
          </a:p>
        </p:txBody>
      </p:sp>
      <p:sp>
        <p:nvSpPr>
          <p:cNvPr id="3" name="Footer Placeholder 2"/>
          <p:cNvSpPr>
            <a:spLocks noGrp="1"/>
          </p:cNvSpPr>
          <p:nvPr>
            <p:ph type="ftr" sz="quarter" idx="3"/>
          </p:nvPr>
        </p:nvSpPr>
        <p:spPr>
          <a:xfrm>
            <a:off x="533400" y="6410848"/>
            <a:ext cx="8153400" cy="294752"/>
          </a:xfrm>
          <a:prstGeom prst="rect">
            <a:avLst/>
          </a:prstGeom>
        </p:spPr>
        <p:txBody>
          <a:bodyPr vert="horz"/>
          <a:lstStyle>
            <a:lvl1pPr algn="l" eaLnBrk="1" latinLnBrk="0" hangingPunct="1">
              <a:defRPr kumimoji="0" sz="1200">
                <a:solidFill>
                  <a:schemeClr val="tx1"/>
                </a:solidFill>
              </a:defRPr>
            </a:lvl1pPr>
          </a:lstStyle>
          <a:p>
            <a:r>
              <a:rPr lang="en-US"/>
              <a:t>aageorgia.org  |  gssa@aageorgia.org  | P.O. Box 7325 Macon, GA 31209 | Phone: 478-745-2588 | Gssa@2006</a:t>
            </a:r>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C55B680-9D29-449D-AE2F-56FE42334584}"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BC5ACE-0499-4162-AF48-071B2A343F0E}" type="slidenum">
              <a:rPr lang="en-US" smtClean="0"/>
              <a:t>‹#›</a:t>
            </a:fld>
            <a:endParaRPr lang="en-US" dirty="0"/>
          </a:p>
        </p:txBody>
      </p:sp>
    </p:spTree>
    <p:extLst>
      <p:ext uri="{BB962C8B-B14F-4D97-AF65-F5344CB8AC3E}">
        <p14:creationId xmlns:p14="http://schemas.microsoft.com/office/powerpoint/2010/main" val="170184016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ransition spd="med">
    <p:random/>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6.jpeg"/><Relationship Id="rId5" Type="http://schemas.openxmlformats.org/officeDocument/2006/relationships/image" Target="../media/image35.jpg"/><Relationship Id="rId10" Type="http://schemas.openxmlformats.org/officeDocument/2006/relationships/image" Target="../media/image4.png"/><Relationship Id="rId4" Type="http://schemas.openxmlformats.org/officeDocument/2006/relationships/image" Target="../media/image34.jpe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7.xml"/><Relationship Id="rId7" Type="http://schemas.openxmlformats.org/officeDocument/2006/relationships/image" Target="../media/image43.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2.jpg"/><Relationship Id="rId5" Type="http://schemas.openxmlformats.org/officeDocument/2006/relationships/image" Target="../media/image41.jpeg"/><Relationship Id="rId10" Type="http://schemas.openxmlformats.org/officeDocument/2006/relationships/image" Target="../media/image4.png"/><Relationship Id="rId4" Type="http://schemas.openxmlformats.org/officeDocument/2006/relationships/image" Target="../media/image40.jpeg"/><Relationship Id="rId9" Type="http://schemas.openxmlformats.org/officeDocument/2006/relationships/image" Target="../media/image45.JPG"/></Relationships>
</file>

<file path=ppt/slides/_rels/slide13.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4.png"/><Relationship Id="rId3" Type="http://schemas.openxmlformats.org/officeDocument/2006/relationships/audio" Target="../media/media13.m4a"/><Relationship Id="rId7" Type="http://schemas.openxmlformats.org/officeDocument/2006/relationships/image" Target="../media/image47.jpeg"/><Relationship Id="rId12" Type="http://schemas.openxmlformats.org/officeDocument/2006/relationships/image" Target="../media/image52.jpe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46.jpeg"/><Relationship Id="rId11" Type="http://schemas.openxmlformats.org/officeDocument/2006/relationships/image" Target="../media/image51.jpg"/><Relationship Id="rId5" Type="http://schemas.openxmlformats.org/officeDocument/2006/relationships/notesSlide" Target="../notesSlides/notesSlide3.xml"/><Relationship Id="rId10" Type="http://schemas.openxmlformats.org/officeDocument/2006/relationships/image" Target="../media/image50.jpeg"/><Relationship Id="rId4" Type="http://schemas.openxmlformats.org/officeDocument/2006/relationships/slideLayout" Target="../slideLayouts/slideLayout7.xml"/><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slideLayout" Target="../slideLayouts/slideLayout7.xml"/><Relationship Id="rId7" Type="http://schemas.openxmlformats.org/officeDocument/2006/relationships/image" Target="../media/image56.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58.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59.JP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8.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60.jpe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media3.m4a"/><Relationship Id="rId7" Type="http://schemas.openxmlformats.org/officeDocument/2006/relationships/image" Target="../media/image10.JP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9.jpeg"/><Relationship Id="rId11" Type="http://schemas.openxmlformats.org/officeDocument/2006/relationships/image" Target="../media/image4.png"/><Relationship Id="rId5" Type="http://schemas.openxmlformats.org/officeDocument/2006/relationships/notesSlide" Target="../notesSlides/notesSlide1.xml"/><Relationship Id="rId10" Type="http://schemas.openxmlformats.org/officeDocument/2006/relationships/image" Target="../media/image13.JPG"/><Relationship Id="rId4" Type="http://schemas.openxmlformats.org/officeDocument/2006/relationships/slideLayout" Target="../slideLayouts/slideLayout2.xml"/><Relationship Id="rId9"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5.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audio" Target="../media/media6.m4a"/><Relationship Id="rId7" Type="http://schemas.openxmlformats.org/officeDocument/2006/relationships/image" Target="../media/image20.jpg"/><Relationship Id="rId12"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jpeg"/><Relationship Id="rId10" Type="http://schemas.openxmlformats.org/officeDocument/2006/relationships/image" Target="../media/image25.jpg"/><Relationship Id="rId4" Type="http://schemas.openxmlformats.org/officeDocument/2006/relationships/slideLayout" Target="../slideLayouts/slideLayout2.xml"/><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678" y="2819400"/>
            <a:ext cx="9144000" cy="3612996"/>
          </a:xfrm>
        </p:spPr>
        <p:txBody>
          <a:bodyPr>
            <a:normAutofit fontScale="90000"/>
          </a:bodyPr>
          <a:lstStyle/>
          <a:p>
            <a:pPr algn="ctr">
              <a:defRPr/>
            </a:pPr>
            <a:r>
              <a:rPr lang="en-US" sz="6000" b="1" dirty="0">
                <a:solidFill>
                  <a:schemeClr val="accent2">
                    <a:lumMod val="50000"/>
                  </a:schemeClr>
                </a:solidFill>
                <a:latin typeface="Arial Black" pitchFamily="34" charset="0"/>
                <a:cs typeface="Aharoni" pitchFamily="2" charset="-79"/>
              </a:rPr>
              <a:t>GENERAL SERVICE CONFERENCE</a:t>
            </a:r>
            <a:br>
              <a:rPr lang="en-US" sz="2000" b="1" dirty="0">
                <a:solidFill>
                  <a:schemeClr val="accent2">
                    <a:lumMod val="50000"/>
                  </a:schemeClr>
                </a:solidFill>
                <a:latin typeface="Arial Black" pitchFamily="34" charset="0"/>
                <a:cs typeface="Aharoni" pitchFamily="2" charset="-79"/>
              </a:rPr>
            </a:br>
            <a:br>
              <a:rPr lang="en-US" sz="2000" b="1" dirty="0">
                <a:solidFill>
                  <a:schemeClr val="accent2">
                    <a:lumMod val="50000"/>
                  </a:schemeClr>
                </a:solidFill>
                <a:latin typeface="Arial Black" pitchFamily="34" charset="0"/>
                <a:cs typeface="Aharoni" pitchFamily="2" charset="-79"/>
              </a:rPr>
            </a:br>
            <a:r>
              <a:rPr lang="en-US" sz="6000" b="1" i="1" dirty="0">
                <a:solidFill>
                  <a:schemeClr val="accent2">
                    <a:lumMod val="50000"/>
                  </a:schemeClr>
                </a:solidFill>
                <a:latin typeface="Times New Roman" panose="02020603050405020304" pitchFamily="18" charset="0"/>
                <a:cs typeface="Times New Roman" panose="02020603050405020304" pitchFamily="18" charset="0"/>
              </a:rPr>
              <a:t>“Our Big Book – 80 Years, </a:t>
            </a:r>
            <a:br>
              <a:rPr lang="en-US" sz="6000" b="1" i="1" dirty="0">
                <a:solidFill>
                  <a:schemeClr val="accent2">
                    <a:lumMod val="50000"/>
                  </a:schemeClr>
                </a:solidFill>
                <a:latin typeface="Times New Roman" panose="02020603050405020304" pitchFamily="18" charset="0"/>
                <a:cs typeface="Times New Roman" panose="02020603050405020304" pitchFamily="18" charset="0"/>
              </a:rPr>
            </a:br>
            <a:r>
              <a:rPr lang="en-US" sz="6000" b="1" i="1" dirty="0">
                <a:solidFill>
                  <a:schemeClr val="accent2">
                    <a:lumMod val="50000"/>
                  </a:schemeClr>
                </a:solidFill>
                <a:latin typeface="Times New Roman" panose="02020603050405020304" pitchFamily="18" charset="0"/>
                <a:cs typeface="Times New Roman" panose="02020603050405020304" pitchFamily="18" charset="0"/>
              </a:rPr>
              <a:t>71 Languages”</a:t>
            </a:r>
            <a:endParaRPr lang="en-US" sz="4800" dirty="0"/>
          </a:p>
        </p:txBody>
      </p:sp>
      <p:sp>
        <p:nvSpPr>
          <p:cNvPr id="7" name="Rectangle 6"/>
          <p:cNvSpPr/>
          <p:nvPr/>
        </p:nvSpPr>
        <p:spPr>
          <a:xfrm>
            <a:off x="3124200" y="1066800"/>
            <a:ext cx="3810000" cy="2092881"/>
          </a:xfrm>
          <a:prstGeom prst="rect">
            <a:avLst/>
          </a:prstGeom>
        </p:spPr>
        <p:txBody>
          <a:bodyPr wrap="square">
            <a:spAutoFit/>
          </a:bodyPr>
          <a:lstStyle/>
          <a:p>
            <a:pPr>
              <a:defRPr/>
            </a:pPr>
            <a:r>
              <a:rPr lang="en-US" sz="13000" b="1" dirty="0">
                <a:solidFill>
                  <a:schemeClr val="accent2">
                    <a:lumMod val="50000"/>
                  </a:schemeClr>
                </a:solidFill>
                <a:latin typeface="Arial" pitchFamily="34" charset="0"/>
                <a:cs typeface="Arial" pitchFamily="34" charset="0"/>
              </a:rPr>
              <a:t>69</a:t>
            </a:r>
            <a:r>
              <a:rPr lang="en-US" sz="13000" baseline="30000" dirty="0">
                <a:solidFill>
                  <a:schemeClr val="accent2">
                    <a:lumMod val="50000"/>
                  </a:schemeClr>
                </a:solidFill>
                <a:latin typeface="Arial" pitchFamily="34" charset="0"/>
                <a:cs typeface="Arial" pitchFamily="34" charset="0"/>
              </a:rPr>
              <a:t>th</a:t>
            </a:r>
            <a:endParaRPr lang="en-US" sz="13000" dirty="0">
              <a:solidFill>
                <a:schemeClr val="accent2">
                  <a:lumMod val="50000"/>
                </a:schemeClr>
              </a:solidFill>
              <a:latin typeface="Arial" pitchFamily="34" charset="0"/>
              <a:cs typeface="Arial" pitchFamily="34" charset="0"/>
            </a:endParaRPr>
          </a:p>
        </p:txBody>
      </p:sp>
      <p:pic>
        <p:nvPicPr>
          <p:cNvPr id="8" name="Picture 7" descr="RMcNamara-9.jpg">
            <a:extLst>
              <a:ext uri="{FF2B5EF4-FFF2-40B4-BE49-F238E27FC236}">
                <a16:creationId xmlns:a16="http://schemas.microsoft.com/office/drawing/2014/main" id="{7CD2405F-10DE-4A42-B2C6-25566759148A}"/>
              </a:ext>
            </a:extLst>
          </p:cNvPr>
          <p:cNvPicPr>
            <a:picLocks noChangeAspect="1"/>
          </p:cNvPicPr>
          <p:nvPr/>
        </p:nvPicPr>
        <p:blipFill>
          <a:blip r:embed="rId5"/>
          <a:stretch>
            <a:fillRect/>
          </a:stretch>
        </p:blipFill>
        <p:spPr>
          <a:xfrm>
            <a:off x="150393" y="111289"/>
            <a:ext cx="1754607" cy="2631911"/>
          </a:xfrm>
          <a:prstGeom prst="rect">
            <a:avLst/>
          </a:prstGeom>
        </p:spPr>
      </p:pic>
      <p:sp>
        <p:nvSpPr>
          <p:cNvPr id="2" name="Rectangle 1">
            <a:extLst>
              <a:ext uri="{FF2B5EF4-FFF2-40B4-BE49-F238E27FC236}">
                <a16:creationId xmlns:a16="http://schemas.microsoft.com/office/drawing/2014/main" id="{136095B1-A504-49BA-9F9E-6F55517677FB}"/>
              </a:ext>
            </a:extLst>
          </p:cNvPr>
          <p:cNvSpPr/>
          <p:nvPr/>
        </p:nvSpPr>
        <p:spPr>
          <a:xfrm>
            <a:off x="2377068" y="304800"/>
            <a:ext cx="4572000" cy="646331"/>
          </a:xfrm>
          <a:prstGeom prst="rect">
            <a:avLst/>
          </a:prstGeom>
        </p:spPr>
        <p:txBody>
          <a:bodyPr>
            <a:spAutoFit/>
          </a:bodyPr>
          <a:lstStyle/>
          <a:p>
            <a:pPr>
              <a:spcBef>
                <a:spcPct val="0"/>
              </a:spcBef>
            </a:pPr>
            <a:r>
              <a:rPr lang="en-US" altLang="en-US" b="1" dirty="0"/>
              <a:t>Rick McNamara, Area 16, Panel 68 Delegate – Report from:</a:t>
            </a:r>
          </a:p>
        </p:txBody>
      </p:sp>
      <p:pic>
        <p:nvPicPr>
          <p:cNvPr id="9" name="Audio 8">
            <a:hlinkClick r:id="" action="ppaction://media"/>
            <a:extLst>
              <a:ext uri="{FF2B5EF4-FFF2-40B4-BE49-F238E27FC236}">
                <a16:creationId xmlns:a16="http://schemas.microsoft.com/office/drawing/2014/main" id="{67EB3F63-1B90-41F3-A2FB-6B77A428A80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638172488"/>
      </p:ext>
    </p:extLst>
  </p:cSld>
  <p:clrMapOvr>
    <a:masterClrMapping/>
  </p:clrMapOvr>
  <mc:AlternateContent xmlns:mc="http://schemas.openxmlformats.org/markup-compatibility/2006" xmlns:p14="http://schemas.microsoft.com/office/powerpoint/2010/main">
    <mc:Choice Requires="p14">
      <p:transition spd="slow" p14:dur="2000" advTm="42930"/>
    </mc:Choice>
    <mc:Fallback xmlns="">
      <p:transition spd="slow" advTm="42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CCECFF"/>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0" y="857250"/>
            <a:ext cx="9144000" cy="393080"/>
          </a:xfrm>
        </p:spPr>
        <p:txBody>
          <a:bodyPr>
            <a:noAutofit/>
          </a:bodyPr>
          <a:lstStyle/>
          <a:p>
            <a:pPr algn="ctr">
              <a:lnSpc>
                <a:spcPct val="70000"/>
              </a:lnSpc>
            </a:pPr>
            <a:r>
              <a:rPr lang="en-US" altLang="en-US" sz="2400" b="1" dirty="0">
                <a:solidFill>
                  <a:srgbClr val="3366FF"/>
                </a:solidFill>
                <a:latin typeface="Arial Black" panose="020B0A04020102020204" pitchFamily="34" charset="0"/>
              </a:rPr>
              <a:t>SUMMARY OF ACTIVITY* – 2018 </a:t>
            </a:r>
          </a:p>
        </p:txBody>
      </p:sp>
      <p:graphicFrame>
        <p:nvGraphicFramePr>
          <p:cNvPr id="4228" name="Group 132"/>
          <p:cNvGraphicFramePr>
            <a:graphicFrameLocks noGrp="1"/>
          </p:cNvGraphicFramePr>
          <p:nvPr>
            <p:ph idx="1"/>
            <p:extLst/>
          </p:nvPr>
        </p:nvGraphicFramePr>
        <p:xfrm>
          <a:off x="171450" y="1257300"/>
          <a:ext cx="8778238" cy="4465608"/>
        </p:xfrm>
        <a:graphic>
          <a:graphicData uri="http://schemas.openxmlformats.org/drawingml/2006/table">
            <a:tbl>
              <a:tblPr/>
              <a:tblGrid>
                <a:gridCol w="2385774">
                  <a:extLst>
                    <a:ext uri="{9D8B030D-6E8A-4147-A177-3AD203B41FA5}">
                      <a16:colId xmlns:a16="http://schemas.microsoft.com/office/drawing/2014/main" val="20000"/>
                    </a:ext>
                  </a:extLst>
                </a:gridCol>
                <a:gridCol w="1084447">
                  <a:extLst>
                    <a:ext uri="{9D8B030D-6E8A-4147-A177-3AD203B41FA5}">
                      <a16:colId xmlns:a16="http://schemas.microsoft.com/office/drawing/2014/main" val="20001"/>
                    </a:ext>
                  </a:extLst>
                </a:gridCol>
                <a:gridCol w="1092827">
                  <a:extLst>
                    <a:ext uri="{9D8B030D-6E8A-4147-A177-3AD203B41FA5}">
                      <a16:colId xmlns:a16="http://schemas.microsoft.com/office/drawing/2014/main" val="20002"/>
                    </a:ext>
                  </a:extLst>
                </a:gridCol>
                <a:gridCol w="1014768">
                  <a:extLst>
                    <a:ext uri="{9D8B030D-6E8A-4147-A177-3AD203B41FA5}">
                      <a16:colId xmlns:a16="http://schemas.microsoft.com/office/drawing/2014/main" val="20003"/>
                    </a:ext>
                  </a:extLst>
                </a:gridCol>
                <a:gridCol w="1092827">
                  <a:extLst>
                    <a:ext uri="{9D8B030D-6E8A-4147-A177-3AD203B41FA5}">
                      <a16:colId xmlns:a16="http://schemas.microsoft.com/office/drawing/2014/main" val="20004"/>
                    </a:ext>
                  </a:extLst>
                </a:gridCol>
                <a:gridCol w="1092827">
                  <a:extLst>
                    <a:ext uri="{9D8B030D-6E8A-4147-A177-3AD203B41FA5}">
                      <a16:colId xmlns:a16="http://schemas.microsoft.com/office/drawing/2014/main" val="20005"/>
                    </a:ext>
                  </a:extLst>
                </a:gridCol>
                <a:gridCol w="1014768">
                  <a:extLst>
                    <a:ext uri="{9D8B030D-6E8A-4147-A177-3AD203B41FA5}">
                      <a16:colId xmlns:a16="http://schemas.microsoft.com/office/drawing/2014/main" val="20006"/>
                    </a:ext>
                  </a:extLst>
                </a:gridCol>
              </a:tblGrid>
              <a:tr h="251478">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100" b="1" i="0" u="none" strike="noStrike" cap="none" normalizeH="0" baseline="0" dirty="0">
                          <a:ln>
                            <a:noFill/>
                          </a:ln>
                          <a:solidFill>
                            <a:srgbClr val="3366FF"/>
                          </a:solidFill>
                          <a:effectLst/>
                          <a:latin typeface="Arial Narrow" pitchFamily="34" charset="0"/>
                          <a:cs typeface="Arial" charset="0"/>
                        </a:rPr>
                        <a:t>$ - in Thousands</a:t>
                      </a:r>
                    </a:p>
                  </a:txBody>
                  <a:tcPr marL="68580" marR="68580" marT="34299" marB="34299"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rgbClr val="3366FF"/>
                          </a:solidFill>
                          <a:effectLst/>
                          <a:latin typeface="Arial Narrow" pitchFamily="34" charset="0"/>
                          <a:cs typeface="Arial" charset="0"/>
                        </a:rPr>
                        <a:t>GSO</a:t>
                      </a:r>
                    </a:p>
                  </a:txBody>
                  <a:tcPr marL="68580" marR="68580" marT="34299" marB="34299"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rgbClr val="3366FF"/>
                          </a:solidFill>
                          <a:effectLst/>
                          <a:latin typeface="Arial Narrow" pitchFamily="34" charset="0"/>
                          <a:cs typeface="Arial" charset="0"/>
                        </a:rPr>
                        <a:t>Publishing</a:t>
                      </a:r>
                    </a:p>
                  </a:txBody>
                  <a:tcPr marL="68580" marR="68580" marT="34299" marB="34299"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rgbClr val="3366FF"/>
                          </a:solidFill>
                          <a:effectLst/>
                          <a:latin typeface="Arial Narrow" pitchFamily="34" charset="0"/>
                          <a:cs typeface="Arial" charset="0"/>
                        </a:rPr>
                        <a:t>Grapevine</a:t>
                      </a:r>
                    </a:p>
                  </a:txBody>
                  <a:tcPr marL="68580" marR="68580" marT="34299" marB="34299"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kern="1200" cap="none" normalizeH="0" baseline="0" dirty="0">
                          <a:ln>
                            <a:noFill/>
                          </a:ln>
                          <a:solidFill>
                            <a:srgbClr val="3366FF"/>
                          </a:solidFill>
                          <a:effectLst/>
                          <a:latin typeface="Arial Narrow" pitchFamily="34" charset="0"/>
                          <a:ea typeface="+mn-ea"/>
                          <a:cs typeface="Arial" charset="0"/>
                        </a:rPr>
                        <a:t>La Viña</a:t>
                      </a:r>
                    </a:p>
                  </a:txBody>
                  <a:tcPr marL="68580" marR="68580" marT="34299" marB="34299"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solidFill>
                      <a:srgbClr val="CCECFF"/>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rgbClr val="3366FF"/>
                          </a:solidFill>
                          <a:effectLst/>
                          <a:latin typeface="Arial Narrow" pitchFamily="34" charset="0"/>
                          <a:cs typeface="Arial" charset="0"/>
                        </a:rPr>
                        <a:t>2018</a:t>
                      </a:r>
                    </a:p>
                  </a:txBody>
                  <a:tcPr marL="68580" marR="68580" marT="34299" marB="34299"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rgbClr val="3366FF"/>
                          </a:solidFill>
                          <a:effectLst/>
                          <a:latin typeface="Arial Narrow" pitchFamily="34" charset="0"/>
                          <a:cs typeface="Arial" charset="0"/>
                        </a:rPr>
                        <a:t>2017</a:t>
                      </a:r>
                    </a:p>
                  </a:txBody>
                  <a:tcPr marL="68580" marR="68580" marT="34299" marB="34299" horzOverflow="overflow">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2280056260"/>
                  </a:ext>
                </a:extLst>
              </a:tr>
              <a:tr h="29719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REVENUE</a:t>
                      </a:r>
                    </a:p>
                  </a:txBody>
                  <a:tcPr marL="68580" marR="68580" marT="34299" marB="34299" horzOverflow="overflow">
                    <a:lnL>
                      <a:noFill/>
                    </a:lnL>
                    <a:lnR>
                      <a:noFill/>
                    </a:lnR>
                    <a:lnT w="12700" cap="flat" cmpd="sng" algn="ctr">
                      <a:solidFill>
                        <a:schemeClr val="tx1"/>
                      </a:solidFill>
                      <a:prstDash val="sysDash"/>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w="12700" cap="flat" cmpd="sng" algn="ctr">
                      <a:solidFill>
                        <a:schemeClr val="tx1"/>
                      </a:solidFill>
                      <a:prstDash val="sysDash"/>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w="12700" cap="flat" cmpd="sng" algn="ctr">
                      <a:solidFill>
                        <a:schemeClr val="tx1"/>
                      </a:solidFill>
                      <a:prstDash val="sysDash"/>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w="12700" cap="flat" cmpd="sng" algn="ctr">
                      <a:solidFill>
                        <a:schemeClr val="tx1"/>
                      </a:solidFill>
                      <a:prstDash val="sysDash"/>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500" b="1" i="0" u="none" strike="noStrike" kern="1200" cap="none" normalizeH="0" baseline="0" dirty="0">
                        <a:ln>
                          <a:noFill/>
                        </a:ln>
                        <a:solidFill>
                          <a:schemeClr val="tx1"/>
                        </a:solidFill>
                        <a:effectLst/>
                        <a:latin typeface="Arial Narrow" pitchFamily="34" charset="0"/>
                        <a:ea typeface="+mn-ea"/>
                        <a:cs typeface="Arial" charset="0"/>
                      </a:endParaRPr>
                    </a:p>
                  </a:txBody>
                  <a:tcPr marL="68580" marR="68580" marT="34299" marB="34299" horzOverflow="overflow">
                    <a:lnL>
                      <a:noFill/>
                    </a:lnL>
                    <a:lnR>
                      <a:noFill/>
                    </a:lnR>
                    <a:lnT w="12700" cap="flat" cmpd="sng" algn="ctr">
                      <a:solidFill>
                        <a:schemeClr val="tx1"/>
                      </a:solidFill>
                      <a:prstDash val="sysDash"/>
                      <a:round/>
                      <a:headEnd type="none" w="med" len="med"/>
                      <a:tailEnd type="none" w="med" len="med"/>
                    </a:lnT>
                    <a:lnB>
                      <a:noFill/>
                    </a:lnB>
                    <a:lnTlToBr>
                      <a:noFill/>
                    </a:lnTlToBr>
                    <a:lnBlToTr>
                      <a:noFill/>
                    </a:lnBlToTr>
                    <a:solidFill>
                      <a:srgbClr val="CCECFF"/>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w="12700" cap="flat" cmpd="sng" algn="ctr">
                      <a:solidFill>
                        <a:schemeClr val="tx1"/>
                      </a:solidFill>
                      <a:prstDash val="sysDash"/>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5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w="12700" cap="flat" cmpd="sng" algn="ctr">
                      <a:solidFill>
                        <a:schemeClr val="tx1"/>
                      </a:solidFill>
                      <a:prstDash val="sysDash"/>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33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Net Sales</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14,020</a:t>
                      </a:r>
                    </a:p>
                  </a:txBody>
                  <a:tcPr marL="68580" marR="68580" marT="34299" marB="34299" horzOverflow="overflow">
                    <a:lnL>
                      <a:noFill/>
                    </a:lnL>
                    <a:lnR>
                      <a:noFill/>
                    </a:lnR>
                    <a:lnT>
                      <a:noFill/>
                    </a:lnT>
                    <a:lnB>
                      <a:noFill/>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2,813</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kern="1200" cap="none" normalizeH="0" baseline="0" dirty="0">
                          <a:ln>
                            <a:noFill/>
                          </a:ln>
                          <a:solidFill>
                            <a:schemeClr val="tx1"/>
                          </a:solidFill>
                          <a:effectLst/>
                          <a:latin typeface="Arial Narrow" pitchFamily="34" charset="0"/>
                          <a:ea typeface="+mn-ea"/>
                          <a:cs typeface="Arial" charset="0"/>
                        </a:rPr>
                        <a:t>141</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16,974</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16,656</a:t>
                      </a:r>
                    </a:p>
                  </a:txBody>
                  <a:tcPr marL="68580" marR="68580" marT="34299" marB="3429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338">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Contributions</a:t>
                      </a:r>
                    </a:p>
                  </a:txBody>
                  <a:tcPr marL="68580" marR="68580" marT="34299" marB="34299"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8,385</a:t>
                      </a:r>
                    </a:p>
                  </a:txBody>
                  <a:tcPr marL="68580" marR="68580" marT="34299" marB="34299"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8,385</a:t>
                      </a:r>
                    </a:p>
                  </a:txBody>
                  <a:tcPr marL="68580" marR="68580" marT="34299" marB="34299"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8,409</a:t>
                      </a:r>
                    </a:p>
                  </a:txBody>
                  <a:tcPr marL="68580" marR="68580" marT="34299" marB="34299" horzOverflow="overflow">
                    <a:lnL>
                      <a:noFill/>
                    </a:lnL>
                    <a:lnR>
                      <a:noFill/>
                    </a:lnR>
                    <a:ln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4106784"/>
                  </a:ext>
                </a:extLst>
              </a:tr>
              <a:tr h="27433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Interest</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31</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31</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20</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3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TOTAL REVENUE</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8,385</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14,020</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CCECFF"/>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2,844</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141</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25,390</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25,085</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5"/>
                  </a:ext>
                </a:extLst>
              </a:tr>
              <a:tr h="27433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EXPENSES</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33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Cost of Goods Sold</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4,567</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929</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60</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5,556</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5,267</a:t>
                      </a:r>
                    </a:p>
                  </a:txBody>
                  <a:tcPr marL="68580" marR="68580" marT="34299" marB="3429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33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Operating (Program &amp;</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33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Supporting) Expenses</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11,427</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6,016</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2,064</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229</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19,736</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18,059</a:t>
                      </a:r>
                    </a:p>
                  </a:txBody>
                  <a:tcPr marL="68580" marR="68580" marT="34299" marB="34299"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3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TOTAL EXPENSES</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11,427</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10,583</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2,993</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289</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25,292</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23,326</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38">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NET INCOME (LOSS)</a:t>
                      </a: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(3,042)</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3,437</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(149)</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(148)</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98</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1,759</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38">
                <a:tc grid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RESERVE FUND at December 31 </a:t>
                      </a:r>
                    </a:p>
                  </a:txBody>
                  <a:tcPr marL="68580" marR="68580" marT="34299" marB="34299"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sng" strike="noStrike" cap="none" normalizeH="0" baseline="0" dirty="0">
                          <a:ln>
                            <a:noFill/>
                          </a:ln>
                          <a:solidFill>
                            <a:schemeClr val="tx1"/>
                          </a:solidFill>
                          <a:effectLst/>
                          <a:latin typeface="Arial Narrow" pitchFamily="34" charset="0"/>
                          <a:cs typeface="Arial" charset="0"/>
                        </a:rPr>
                        <a:t>15,935</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sng" strike="noStrike" cap="none" normalizeH="0" baseline="0" dirty="0">
                          <a:ln>
                            <a:noFill/>
                          </a:ln>
                          <a:solidFill>
                            <a:schemeClr val="tx1"/>
                          </a:solidFill>
                          <a:effectLst/>
                          <a:latin typeface="Arial Narrow" pitchFamily="34" charset="0"/>
                          <a:cs typeface="Arial" charset="0"/>
                        </a:rPr>
                        <a:t>14,353</a:t>
                      </a:r>
                    </a:p>
                  </a:txBody>
                  <a:tcPr marL="68580" marR="68580" marT="34299" marB="34299"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15"/>
                  </a:ext>
                </a:extLst>
              </a:tr>
              <a:tr h="274338">
                <a:tc gridSpan="5">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Operating Expenses                                                                                                                                                                            </a:t>
                      </a:r>
                    </a:p>
                  </a:txBody>
                  <a:tcPr marL="68580" marR="68580" marT="34299" marB="34299"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sng" strike="noStrike" cap="none" normalizeH="0" baseline="0" dirty="0">
                          <a:ln>
                            <a:noFill/>
                          </a:ln>
                          <a:solidFill>
                            <a:schemeClr val="tx1"/>
                          </a:solidFill>
                          <a:effectLst/>
                          <a:latin typeface="Arial Narrow" pitchFamily="34" charset="0"/>
                          <a:cs typeface="Arial" charset="0"/>
                        </a:rPr>
                        <a:t>19,736</a:t>
                      </a:r>
                    </a:p>
                  </a:txBody>
                  <a:tcPr marL="68580" marR="68580" marT="34299" marB="34299" horzOverflow="overflow">
                    <a:lnL>
                      <a:noFill/>
                    </a:lnL>
                    <a:lnR>
                      <a:noFill/>
                    </a:lnR>
                    <a:lnT>
                      <a:noFill/>
                    </a:lnT>
                    <a:lnB>
                      <a:noFill/>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sng" strike="noStrike" cap="none" normalizeH="0" baseline="0" dirty="0">
                          <a:ln>
                            <a:noFill/>
                          </a:ln>
                          <a:solidFill>
                            <a:schemeClr val="tx1"/>
                          </a:solidFill>
                          <a:effectLst/>
                          <a:latin typeface="Arial Narrow" pitchFamily="34" charset="0"/>
                          <a:cs typeface="Arial" charset="0"/>
                        </a:rPr>
                        <a:t>18,059</a:t>
                      </a:r>
                    </a:p>
                  </a:txBody>
                  <a:tcPr marL="68580" marR="68580" marT="34299" marB="3429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338">
                <a:tc gridSpan="5">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Number of months coverage</a:t>
                      </a:r>
                    </a:p>
                  </a:txBody>
                  <a:tcPr marL="68580" marR="68580" marT="34299" marB="34299"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9.7</a:t>
                      </a:r>
                    </a:p>
                  </a:txBody>
                  <a:tcPr marL="68580" marR="68580" marT="34299" marB="34299" horzOverflow="overflow">
                    <a:lnL>
                      <a:noFill/>
                    </a:lnL>
                    <a:lnR>
                      <a:noFill/>
                    </a:lnR>
                    <a:lnT>
                      <a:noFill/>
                    </a:lnT>
                    <a:lnB>
                      <a:noFill/>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itchFamily="34" charset="0"/>
                          <a:cs typeface="Arial" charset="0"/>
                        </a:rPr>
                        <a:t>9.5</a:t>
                      </a:r>
                    </a:p>
                  </a:txBody>
                  <a:tcPr marL="68580" marR="68580" marT="34299" marB="3429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51478">
                <a:tc gridSpan="5">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rgbClr val="3366FF"/>
                          </a:solidFill>
                          <a:effectLst/>
                          <a:latin typeface="Arial Narrow" pitchFamily="34" charset="0"/>
                          <a:cs typeface="Arial" charset="0"/>
                        </a:rPr>
                        <a:t>* - </a:t>
                      </a:r>
                      <a:r>
                        <a:rPr kumimoji="0" lang="en-US" altLang="en-US" sz="1200" b="1" i="0" u="sng" strike="noStrike" cap="none" normalizeH="0" baseline="0" dirty="0">
                          <a:ln>
                            <a:noFill/>
                          </a:ln>
                          <a:solidFill>
                            <a:schemeClr val="tx1"/>
                          </a:solidFill>
                          <a:effectLst/>
                          <a:latin typeface="Arial Narrow" pitchFamily="34" charset="0"/>
                          <a:cs typeface="Arial" charset="0"/>
                        </a:rPr>
                        <a:t>Excludes Nonoperating Funds</a:t>
                      </a:r>
                      <a:r>
                        <a:rPr kumimoji="0" lang="en-US" altLang="en-US" sz="1200" b="1" i="0" u="none" strike="noStrike" cap="none" normalizeH="0" baseline="0" dirty="0">
                          <a:ln>
                            <a:noFill/>
                          </a:ln>
                          <a:solidFill>
                            <a:schemeClr val="tx1"/>
                          </a:solidFill>
                          <a:effectLst/>
                          <a:latin typeface="Arial Narrow" pitchFamily="34" charset="0"/>
                          <a:cs typeface="Arial" charset="0"/>
                        </a:rPr>
                        <a:t> – Reserve, Capital Projects, Pension, Postretirement Medical Benefits </a:t>
                      </a:r>
                    </a:p>
                  </a:txBody>
                  <a:tcPr marL="68580" marR="68580" marT="34299" marB="34299"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9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r" defTabSz="914400" rtl="0" eaLnBrk="0" fontAlgn="base" latinLnBrk="0" hangingPunct="0">
                        <a:lnSpc>
                          <a:spcPct val="100000"/>
                        </a:lnSpc>
                        <a:spcBef>
                          <a:spcPct val="2000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Narrow" pitchFamily="34" charset="0"/>
                        <a:cs typeface="Arial" charset="0"/>
                      </a:endParaRPr>
                    </a:p>
                  </a:txBody>
                  <a:tcPr marL="68580" marR="68580" marT="34299" marB="3429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bl>
          </a:graphicData>
        </a:graphic>
      </p:graphicFrame>
      <p:sp>
        <p:nvSpPr>
          <p:cNvPr id="2" name="Slide Number Placeholder 1">
            <a:extLst>
              <a:ext uri="{FF2B5EF4-FFF2-40B4-BE49-F238E27FC236}">
                <a16:creationId xmlns:a16="http://schemas.microsoft.com/office/drawing/2014/main" id="{3EFB5F77-E2E5-4B09-877F-3408A2633890}"/>
              </a:ext>
            </a:extLst>
          </p:cNvPr>
          <p:cNvSpPr>
            <a:spLocks noGrp="1"/>
          </p:cNvSpPr>
          <p:nvPr>
            <p:ph type="sldNum" sz="quarter" idx="12"/>
          </p:nvPr>
        </p:nvSpPr>
        <p:spPr>
          <a:xfrm>
            <a:off x="8172450" y="5624513"/>
            <a:ext cx="342900" cy="273844"/>
          </a:xfrm>
        </p:spPr>
        <p:txBody>
          <a:bodyPr/>
          <a:lstStyle/>
          <a:p>
            <a:pPr defTabSz="685800">
              <a:defRPr/>
            </a:pPr>
            <a:r>
              <a:rPr lang="en-US" sz="1200" b="1" dirty="0">
                <a:solidFill>
                  <a:prstClr val="black">
                    <a:tint val="75000"/>
                  </a:prstClr>
                </a:solidFill>
                <a:latin typeface="Arial Black" panose="020B0A04020102020204" pitchFamily="34" charset="0"/>
              </a:rPr>
              <a:t>4</a:t>
            </a:r>
          </a:p>
        </p:txBody>
      </p:sp>
      <p:pic>
        <p:nvPicPr>
          <p:cNvPr id="3" name="Audio 2">
            <a:hlinkClick r:id="" action="ppaction://media"/>
            <a:extLst>
              <a:ext uri="{FF2B5EF4-FFF2-40B4-BE49-F238E27FC236}">
                <a16:creationId xmlns:a16="http://schemas.microsoft.com/office/drawing/2014/main" id="{2F1FD62B-65B0-433B-8AE7-BB2AF1A0DF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47139724"/>
      </p:ext>
    </p:extLst>
  </p:cSld>
  <p:clrMapOvr>
    <a:masterClrMapping/>
  </p:clrMapOvr>
  <mc:AlternateContent xmlns:mc="http://schemas.openxmlformats.org/markup-compatibility/2006" xmlns:p14="http://schemas.microsoft.com/office/powerpoint/2010/main">
    <mc:Choice Requires="p14">
      <p:transition spd="slow" p14:dur="3400" advTm="13317">
        <p14:reveal/>
      </p:transition>
    </mc:Choice>
    <mc:Fallback xmlns="">
      <p:transition spd="slow" advTm="13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6488"/>
          <a:stretch/>
        </p:blipFill>
        <p:spPr>
          <a:xfrm>
            <a:off x="4397181" y="1752600"/>
            <a:ext cx="4393310" cy="2642687"/>
          </a:xfrm>
          <a:prstGeom prst="rect">
            <a:avLst/>
          </a:prstGeom>
        </p:spPr>
      </p:pic>
      <p:sp>
        <p:nvSpPr>
          <p:cNvPr id="4" name="TextBox 3"/>
          <p:cNvSpPr txBox="1"/>
          <p:nvPr/>
        </p:nvSpPr>
        <p:spPr>
          <a:xfrm>
            <a:off x="282433" y="1397864"/>
            <a:ext cx="8827911" cy="80021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Ellen’s Stardust Diner</a:t>
            </a:r>
          </a:p>
          <a:p>
            <a:endParaRPr lang="en-US"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207" t="31184" r="-2207" b="-4045"/>
          <a:stretch/>
        </p:blipFill>
        <p:spPr>
          <a:xfrm>
            <a:off x="368184" y="1828800"/>
            <a:ext cx="4250141" cy="2322527"/>
          </a:xfrm>
          <a:prstGeom prst="rect">
            <a:avLst/>
          </a:prstGeom>
        </p:spPr>
      </p:pic>
      <p:sp>
        <p:nvSpPr>
          <p:cNvPr id="8" name="Title 1"/>
          <p:cNvSpPr txBox="1">
            <a:spLocks/>
          </p:cNvSpPr>
          <p:nvPr/>
        </p:nvSpPr>
        <p:spPr>
          <a:xfrm>
            <a:off x="540208" y="228600"/>
            <a:ext cx="8136947" cy="1136531"/>
          </a:xfrm>
          <a:prstGeom prst="rect">
            <a:avLst/>
          </a:prstGeom>
          <a:noFill/>
          <a:ln>
            <a:noFill/>
          </a:ln>
        </p:spPr>
        <p:txBody>
          <a:bodyPr vert="horz" lIns="0" tIns="0" rIns="18288" bIns="0" anchor="b">
            <a:normAutofit fontScale="77500" lnSpcReduction="2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dirty="0">
                <a:solidFill>
                  <a:schemeClr val="tx1"/>
                </a:solidFill>
                <a:latin typeface="Arial" panose="020B0604020202020204" pitchFamily="34" charset="0"/>
                <a:cs typeface="Arial" panose="020B0604020202020204" pitchFamily="34" charset="0"/>
              </a:rPr>
              <a:t>Tuesday Night – Regional Trustees treat the delegates…</a:t>
            </a:r>
          </a:p>
        </p:txBody>
      </p:sp>
      <p:sp>
        <p:nvSpPr>
          <p:cNvPr id="9" name="TextBox 8"/>
          <p:cNvSpPr txBox="1"/>
          <p:nvPr/>
        </p:nvSpPr>
        <p:spPr>
          <a:xfrm>
            <a:off x="4608682" y="1295400"/>
            <a:ext cx="450166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Singing Wait staff</a:t>
            </a:r>
          </a:p>
          <a:p>
            <a:endParaRPr lang="en-US" dirty="0"/>
          </a:p>
        </p:txBody>
      </p:sp>
      <p:sp>
        <p:nvSpPr>
          <p:cNvPr id="10" name="TextBox 9"/>
          <p:cNvSpPr txBox="1"/>
          <p:nvPr/>
        </p:nvSpPr>
        <p:spPr>
          <a:xfrm>
            <a:off x="3226920" y="6057781"/>
            <a:ext cx="450166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YUM!</a:t>
            </a:r>
          </a:p>
          <a:p>
            <a:endParaRPr lang="en-US"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6043" y="4635939"/>
            <a:ext cx="2675704" cy="15050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180" y="4069394"/>
            <a:ext cx="3048000" cy="2286000"/>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15480" t="5900" r="5041"/>
          <a:stretch/>
        </p:blipFill>
        <p:spPr>
          <a:xfrm rot="4163855">
            <a:off x="2013128" y="4670697"/>
            <a:ext cx="2437339" cy="1623206"/>
          </a:xfrm>
          <a:prstGeom prst="rect">
            <a:avLst/>
          </a:prstGeom>
        </p:spPr>
      </p:pic>
      <p:pic>
        <p:nvPicPr>
          <p:cNvPr id="13" name="Picture 12">
            <a:extLst>
              <a:ext uri="{FF2B5EF4-FFF2-40B4-BE49-F238E27FC236}">
                <a16:creationId xmlns:a16="http://schemas.microsoft.com/office/drawing/2014/main" id="{A6673C95-59B4-4297-8EA3-7E6A3B03CE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7123" y="4388421"/>
            <a:ext cx="2582917" cy="1940534"/>
          </a:xfrm>
          <a:prstGeom prst="rect">
            <a:avLst/>
          </a:prstGeom>
        </p:spPr>
      </p:pic>
      <p:pic>
        <p:nvPicPr>
          <p:cNvPr id="2" name="Audio 1">
            <a:hlinkClick r:id="" action="ppaction://media"/>
            <a:extLst>
              <a:ext uri="{FF2B5EF4-FFF2-40B4-BE49-F238E27FC236}">
                <a16:creationId xmlns:a16="http://schemas.microsoft.com/office/drawing/2014/main" id="{324C6831-9C01-4AF9-99FD-376C7D486B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48140702"/>
      </p:ext>
    </p:extLst>
  </p:cSld>
  <p:clrMapOvr>
    <a:masterClrMapping/>
  </p:clrMapOvr>
  <mc:AlternateContent xmlns:mc="http://schemas.openxmlformats.org/markup-compatibility/2006" xmlns:p14="http://schemas.microsoft.com/office/powerpoint/2010/main">
    <mc:Choice Requires="p14">
      <p:transition spd="slow" p14:dur="1400" advTm="22980">
        <p14:doors dir="vert"/>
      </p:transition>
    </mc:Choice>
    <mc:Fallback xmlns="">
      <p:transition spd="slow" advTm="22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6892"/>
          <a:stretch/>
        </p:blipFill>
        <p:spPr>
          <a:xfrm>
            <a:off x="405188" y="1623781"/>
            <a:ext cx="1752600" cy="2900981"/>
          </a:xfrm>
          <a:prstGeom prst="rect">
            <a:avLst/>
          </a:prstGeom>
        </p:spPr>
      </p:pic>
      <p:pic>
        <p:nvPicPr>
          <p:cNvPr id="3" name="Picture 2">
            <a:extLst>
              <a:ext uri="{FF2B5EF4-FFF2-40B4-BE49-F238E27FC236}">
                <a16:creationId xmlns:a16="http://schemas.microsoft.com/office/drawing/2014/main" id="{CF23AE67-D644-460C-8345-D6C0F54A36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8464" y="2141176"/>
            <a:ext cx="3314700" cy="2209800"/>
          </a:xfrm>
          <a:prstGeom prst="rect">
            <a:avLst/>
          </a:prstGeom>
        </p:spPr>
      </p:pic>
      <p:sp>
        <p:nvSpPr>
          <p:cNvPr id="7" name="TextBox 6"/>
          <p:cNvSpPr txBox="1"/>
          <p:nvPr/>
        </p:nvSpPr>
        <p:spPr>
          <a:xfrm>
            <a:off x="5445639" y="1515887"/>
            <a:ext cx="2193034" cy="80021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GSO Lobby</a:t>
            </a:r>
          </a:p>
          <a:p>
            <a:endParaRPr lang="en-US" dirty="0"/>
          </a:p>
        </p:txBody>
      </p:sp>
      <p:sp>
        <p:nvSpPr>
          <p:cNvPr id="8" name="TextBox 7"/>
          <p:cNvSpPr txBox="1"/>
          <p:nvPr/>
        </p:nvSpPr>
        <p:spPr>
          <a:xfrm>
            <a:off x="57171" y="1257181"/>
            <a:ext cx="2762207"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Display</a:t>
            </a:r>
          </a:p>
          <a:p>
            <a:endParaRPr lang="en-US" dirty="0"/>
          </a:p>
        </p:txBody>
      </p:sp>
      <p:sp>
        <p:nvSpPr>
          <p:cNvPr id="10" name="Title 1"/>
          <p:cNvSpPr txBox="1">
            <a:spLocks/>
          </p:cNvSpPr>
          <p:nvPr/>
        </p:nvSpPr>
        <p:spPr>
          <a:xfrm>
            <a:off x="538614" y="566388"/>
            <a:ext cx="7967339" cy="888759"/>
          </a:xfrm>
          <a:prstGeom prst="rect">
            <a:avLst/>
          </a:prstGeom>
          <a:noFill/>
          <a:ln>
            <a:noFill/>
          </a:ln>
        </p:spPr>
        <p:txBody>
          <a:bodyPr vert="horz" lIns="0" tIns="0" rIns="18288" bIns="0" anchor="b">
            <a:normAutofit fontScale="62500" lnSpcReduction="2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dirty="0">
                <a:solidFill>
                  <a:schemeClr val="accent2">
                    <a:lumMod val="50000"/>
                  </a:schemeClr>
                </a:solidFill>
                <a:latin typeface="Arial" panose="020B0604020202020204" pitchFamily="34" charset="0"/>
                <a:cs typeface="Arial" panose="020B0604020202020204" pitchFamily="34" charset="0"/>
              </a:rPr>
              <a:t>Wednesday Morning – Visit to GSO by Subway…</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6228" y="2057400"/>
            <a:ext cx="3299728" cy="2474796"/>
          </a:xfrm>
          <a:prstGeom prst="rect">
            <a:avLst/>
          </a:prstGeom>
        </p:spPr>
      </p:pic>
      <p:sp>
        <p:nvSpPr>
          <p:cNvPr id="13" name="TextBox 12"/>
          <p:cNvSpPr txBox="1"/>
          <p:nvPr/>
        </p:nvSpPr>
        <p:spPr>
          <a:xfrm>
            <a:off x="2627468" y="1515886"/>
            <a:ext cx="2621949" cy="98488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Celebrate our Big Book!</a:t>
            </a:r>
          </a:p>
          <a:p>
            <a:endParaRPr lang="en-US" dirty="0"/>
          </a:p>
        </p:txBody>
      </p:sp>
      <p:pic>
        <p:nvPicPr>
          <p:cNvPr id="12" name="Picture 11">
            <a:extLst>
              <a:ext uri="{FF2B5EF4-FFF2-40B4-BE49-F238E27FC236}">
                <a16:creationId xmlns:a16="http://schemas.microsoft.com/office/drawing/2014/main" id="{21CA47C4-2CCC-4693-A947-D98E2D2606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275" y="4286573"/>
            <a:ext cx="3138736" cy="2094126"/>
          </a:xfrm>
          <a:prstGeom prst="rect">
            <a:avLst/>
          </a:prstGeom>
        </p:spPr>
      </p:pic>
      <p:pic>
        <p:nvPicPr>
          <p:cNvPr id="17" name="Picture 16">
            <a:extLst>
              <a:ext uri="{FF2B5EF4-FFF2-40B4-BE49-F238E27FC236}">
                <a16:creationId xmlns:a16="http://schemas.microsoft.com/office/drawing/2014/main" id="{42D1315F-508D-4566-BA77-F5302828A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918" y="4350976"/>
            <a:ext cx="3003329" cy="2003784"/>
          </a:xfrm>
          <a:prstGeom prst="rect">
            <a:avLst/>
          </a:prstGeom>
        </p:spPr>
      </p:pic>
      <p:pic>
        <p:nvPicPr>
          <p:cNvPr id="19" name="Picture 18">
            <a:extLst>
              <a:ext uri="{FF2B5EF4-FFF2-40B4-BE49-F238E27FC236}">
                <a16:creationId xmlns:a16="http://schemas.microsoft.com/office/drawing/2014/main" id="{367A2C65-B5F4-4DB4-A19B-53D5A5E949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2550" y="4532196"/>
            <a:ext cx="2691868" cy="1795981"/>
          </a:xfrm>
          <a:prstGeom prst="rect">
            <a:avLst/>
          </a:prstGeom>
        </p:spPr>
      </p:pic>
      <p:pic>
        <p:nvPicPr>
          <p:cNvPr id="2" name="Audio 1">
            <a:hlinkClick r:id="" action="ppaction://media"/>
            <a:extLst>
              <a:ext uri="{FF2B5EF4-FFF2-40B4-BE49-F238E27FC236}">
                <a16:creationId xmlns:a16="http://schemas.microsoft.com/office/drawing/2014/main" id="{EDEBFE39-3B26-4DD2-BFCD-ACC95C16D6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36364081"/>
      </p:ext>
    </p:extLst>
  </p:cSld>
  <p:clrMapOvr>
    <a:masterClrMapping/>
  </p:clrMapOvr>
  <mc:AlternateContent xmlns:mc="http://schemas.openxmlformats.org/markup-compatibility/2006" xmlns:p14="http://schemas.microsoft.com/office/powerpoint/2010/main">
    <mc:Choice Requires="p14">
      <p:transition spd="slow" p14:dur="2000" advTm="30319">
        <p14:prism isContent="1"/>
      </p:transition>
    </mc:Choice>
    <mc:Fallback xmlns="">
      <p:transition spd="slow" advTm="30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152400"/>
            <a:ext cx="7967339" cy="888759"/>
          </a:xfrm>
          <a:prstGeom prst="rect">
            <a:avLst/>
          </a:prstGeom>
          <a:noFill/>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sz="3600" dirty="0">
                <a:solidFill>
                  <a:schemeClr val="accent2">
                    <a:lumMod val="50000"/>
                  </a:schemeClr>
                </a:solidFill>
                <a:latin typeface="Arial" panose="020B0604020202020204" pitchFamily="34" charset="0"/>
                <a:cs typeface="Arial" panose="020B0604020202020204" pitchFamily="34" charset="0"/>
              </a:rPr>
              <a:t>GSO Staff &amp; Offices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4800"/>
            <a:ext cx="1657350" cy="22098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8600" y="118261"/>
            <a:ext cx="2317750" cy="309033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7400" y="1015556"/>
            <a:ext cx="4521200" cy="3390900"/>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500" y="1781962"/>
            <a:ext cx="1733550" cy="231140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98437" y="3022600"/>
            <a:ext cx="2419350" cy="3225800"/>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8399" y="3196234"/>
            <a:ext cx="4260037" cy="3195028"/>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00" y="3710635"/>
            <a:ext cx="2495550" cy="3327400"/>
          </a:xfrm>
          <a:prstGeom prst="rect">
            <a:avLst/>
          </a:prstGeom>
        </p:spPr>
      </p:pic>
      <p:pic>
        <p:nvPicPr>
          <p:cNvPr id="2" name="Audio 1">
            <a:hlinkClick r:id="" action="ppaction://media"/>
            <a:extLst>
              <a:ext uri="{FF2B5EF4-FFF2-40B4-BE49-F238E27FC236}">
                <a16:creationId xmlns:a16="http://schemas.microsoft.com/office/drawing/2014/main" id="{58B3952C-1855-41F1-B8E8-07692775928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790088284"/>
      </p:ext>
    </p:extLst>
  </p:cSld>
  <p:clrMapOvr>
    <a:masterClrMapping/>
  </p:clrMapOvr>
  <mc:AlternateContent xmlns:mc="http://schemas.openxmlformats.org/markup-compatibility/2006" xmlns:p14="http://schemas.microsoft.com/office/powerpoint/2010/main">
    <mc:Choice Requires="p14">
      <p:transition spd="slow" p14:dur="800" advTm="20733">
        <p14:flythrough/>
      </p:transition>
    </mc:Choice>
    <mc:Fallback xmlns="">
      <p:transition spd="slow" advTm="207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A60F4-E469-469D-A231-B5BE4281B1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61" y="1546509"/>
            <a:ext cx="4686300" cy="3124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0250" y="1787653"/>
            <a:ext cx="4055165" cy="228103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6952" b="10243"/>
          <a:stretch/>
        </p:blipFill>
        <p:spPr>
          <a:xfrm>
            <a:off x="6521825" y="3598985"/>
            <a:ext cx="1590883" cy="2341921"/>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9526"/>
          <a:stretch/>
        </p:blipFill>
        <p:spPr>
          <a:xfrm>
            <a:off x="3588304" y="3108609"/>
            <a:ext cx="2397736" cy="3430303"/>
          </a:xfrm>
          <a:prstGeom prst="rect">
            <a:avLst/>
          </a:prstGeom>
        </p:spPr>
      </p:pic>
      <p:sp>
        <p:nvSpPr>
          <p:cNvPr id="12" name="Title 1"/>
          <p:cNvSpPr txBox="1">
            <a:spLocks/>
          </p:cNvSpPr>
          <p:nvPr/>
        </p:nvSpPr>
        <p:spPr>
          <a:xfrm>
            <a:off x="568611" y="555274"/>
            <a:ext cx="7967339" cy="888759"/>
          </a:xfrm>
          <a:prstGeom prst="rect">
            <a:avLst/>
          </a:prstGeom>
          <a:noFill/>
          <a:ln>
            <a:noFill/>
          </a:ln>
        </p:spPr>
        <p:txBody>
          <a:bodyPr vert="horz" lIns="0" tIns="0" rIns="18288" bIns="0" anchor="b">
            <a:normAutofit fontScale="62500" lnSpcReduction="2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dirty="0">
                <a:solidFill>
                  <a:schemeClr val="accent2">
                    <a:lumMod val="50000"/>
                  </a:schemeClr>
                </a:solidFill>
                <a:latin typeface="Arial" panose="020B0604020202020204" pitchFamily="34" charset="0"/>
                <a:cs typeface="Arial" panose="020B0604020202020204" pitchFamily="34" charset="0"/>
              </a:rPr>
              <a:t>Committee Work Done…Full Conference Begins…</a:t>
            </a:r>
          </a:p>
        </p:txBody>
      </p:sp>
      <p:sp>
        <p:nvSpPr>
          <p:cNvPr id="13" name="TextBox 12"/>
          <p:cNvSpPr txBox="1"/>
          <p:nvPr/>
        </p:nvSpPr>
        <p:spPr>
          <a:xfrm>
            <a:off x="5986041" y="5879597"/>
            <a:ext cx="300556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Electronic voting</a:t>
            </a:r>
          </a:p>
        </p:txBody>
      </p:sp>
      <p:pic>
        <p:nvPicPr>
          <p:cNvPr id="4" name="Picture 3">
            <a:extLst>
              <a:ext uri="{FF2B5EF4-FFF2-40B4-BE49-F238E27FC236}">
                <a16:creationId xmlns:a16="http://schemas.microsoft.com/office/drawing/2014/main" id="{F1A288E2-7E7F-41F5-9A43-A0A2FEC0D2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4036980"/>
            <a:ext cx="2999371" cy="2464761"/>
          </a:xfrm>
          <a:prstGeom prst="rect">
            <a:avLst/>
          </a:prstGeom>
        </p:spPr>
      </p:pic>
      <p:pic>
        <p:nvPicPr>
          <p:cNvPr id="2" name="Audio 1">
            <a:hlinkClick r:id="" action="ppaction://media"/>
            <a:extLst>
              <a:ext uri="{FF2B5EF4-FFF2-40B4-BE49-F238E27FC236}">
                <a16:creationId xmlns:a16="http://schemas.microsoft.com/office/drawing/2014/main" id="{4BC533B7-D372-4135-9246-AF803C6FFA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48023798"/>
      </p:ext>
    </p:extLst>
  </p:cSld>
  <p:clrMapOvr>
    <a:masterClrMapping/>
  </p:clrMapOvr>
  <p:transition spd="slow" advTm="7147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019456"/>
          </a:xfrm>
        </p:spPr>
        <p:txBody>
          <a:bodyPr rtlCol="0">
            <a:noAutofit/>
          </a:bodyPr>
          <a:lstStyle/>
          <a:p>
            <a:pPr algn="ctr" eaLnBrk="1" fontAlgn="auto" hangingPunct="1">
              <a:spcAft>
                <a:spcPts val="0"/>
              </a:spcAft>
              <a:defRPr/>
            </a:pPr>
            <a:r>
              <a:rPr lang="en-US" sz="4000" b="1" dirty="0">
                <a:solidFill>
                  <a:schemeClr val="accent1">
                    <a:lumMod val="75000"/>
                  </a:schemeClr>
                </a:solidFill>
                <a:latin typeface="Arial Black" pitchFamily="34" charset="0"/>
                <a:cs typeface="Aharoni" panose="02010803020104030203" pitchFamily="2" charset="-79"/>
              </a:rPr>
              <a:t>AGENDA</a:t>
            </a:r>
          </a:p>
        </p:txBody>
      </p:sp>
      <p:sp>
        <p:nvSpPr>
          <p:cNvPr id="3" name="Content Placeholder 2"/>
          <p:cNvSpPr>
            <a:spLocks noGrp="1"/>
          </p:cNvSpPr>
          <p:nvPr>
            <p:ph idx="1"/>
          </p:nvPr>
        </p:nvSpPr>
        <p:spPr>
          <a:xfrm>
            <a:off x="273205" y="1500841"/>
            <a:ext cx="8597590" cy="3980985"/>
          </a:xfrm>
        </p:spPr>
        <p:txBody>
          <a:bodyPr rtlCol="0">
            <a:noAutofit/>
          </a:bodyPr>
          <a:lstStyle/>
          <a:p>
            <a:pPr marL="514350" lvl="0" indent="-514350" fontAlgn="base">
              <a:spcBef>
                <a:spcPts val="0"/>
              </a:spcBef>
              <a:buClrTx/>
              <a:buSzPct val="100000"/>
              <a:buFont typeface="+mj-lt"/>
              <a:buAutoNum type="alphaUcPeriod"/>
            </a:pPr>
            <a:r>
              <a:rPr lang="en-US" sz="2800" b="1" dirty="0">
                <a:latin typeface="Arial" panose="020B0604020202020204" pitchFamily="34" charset="0"/>
                <a:cs typeface="Arial" panose="020B0604020202020204" pitchFamily="34" charset="0"/>
              </a:rPr>
              <a:t>Theme for the 2020 General Service Conference:</a:t>
            </a:r>
          </a:p>
          <a:p>
            <a:pPr marL="514350" lvl="0" indent="-514350" fontAlgn="base">
              <a:spcBef>
                <a:spcPts val="0"/>
              </a:spcBef>
              <a:buClrTx/>
              <a:buSzPct val="100000"/>
              <a:buAutoNum type="alphaUcPeriod"/>
            </a:pPr>
            <a:endParaRPr lang="en-US" sz="1600" dirty="0">
              <a:latin typeface="Times New Roman" panose="02020603050405020304" pitchFamily="18" charset="0"/>
              <a:cs typeface="Times New Roman" panose="02020603050405020304" pitchFamily="18" charset="0"/>
            </a:endParaRPr>
          </a:p>
          <a:p>
            <a:pPr marL="0" lvl="0" indent="0" algn="ctr" fontAlgn="base">
              <a:buClrTx/>
              <a:buSzPct val="100000"/>
              <a:buNone/>
            </a:pPr>
            <a:r>
              <a:rPr lang="en-US" sz="3200" i="1" dirty="0">
                <a:latin typeface="Arial" panose="020B0604020202020204" pitchFamily="34" charset="0"/>
                <a:cs typeface="Arial" panose="020B0604020202020204" pitchFamily="34" charset="0"/>
              </a:rPr>
              <a:t>“A Clear Vison for You”</a:t>
            </a:r>
            <a:endParaRPr lang="en-US" sz="2000" i="1" dirty="0">
              <a:latin typeface="Arial" panose="020B0604020202020204" pitchFamily="34" charset="0"/>
              <a:cs typeface="Arial" panose="020B0604020202020204" pitchFamily="34" charset="0"/>
            </a:endParaRPr>
          </a:p>
          <a:p>
            <a:pPr marL="514350" lvl="0" indent="-514350" fontAlgn="base">
              <a:buClrTx/>
              <a:buSzPct val="100000"/>
              <a:buFont typeface="+mj-lt"/>
              <a:buAutoNum type="alphaUcPeriod" startAt="2"/>
            </a:pPr>
            <a:r>
              <a:rPr lang="en-US" sz="3200" b="1" dirty="0">
                <a:latin typeface="Arial" panose="020B0604020202020204" pitchFamily="34" charset="0"/>
                <a:cs typeface="Arial" panose="020B0604020202020204" pitchFamily="34" charset="0"/>
              </a:rPr>
              <a:t>Presentation/Discussion Topics:</a:t>
            </a:r>
          </a:p>
          <a:p>
            <a:pPr marL="880110" lvl="1" indent="-514350" fontAlgn="base">
              <a:buClrTx/>
              <a:buSzPct val="100000"/>
              <a:buFont typeface="+mj-lt"/>
              <a:buAutoNum type="alphaLcPeriod"/>
            </a:pPr>
            <a:r>
              <a:rPr lang="en-US" sz="2800" dirty="0">
                <a:latin typeface="Arial" panose="020B0604020202020204" pitchFamily="34" charset="0"/>
                <a:cs typeface="Arial" panose="020B0604020202020204" pitchFamily="34" charset="0"/>
              </a:rPr>
              <a:t>Recovery – Who Is Missing in Our Rooms?</a:t>
            </a:r>
          </a:p>
          <a:p>
            <a:pPr marL="880110" lvl="1" indent="-514350" fontAlgn="base">
              <a:buClrTx/>
              <a:buSzPct val="100000"/>
              <a:buFont typeface="+mj-lt"/>
              <a:buAutoNum type="alphaLcPeriod"/>
            </a:pPr>
            <a:r>
              <a:rPr lang="en-US" sz="2800" dirty="0">
                <a:latin typeface="Arial" panose="020B0604020202020204" pitchFamily="34" charset="0"/>
                <a:cs typeface="Arial" panose="020B0604020202020204" pitchFamily="34" charset="0"/>
              </a:rPr>
              <a:t>Unity – Practicing Our Principles</a:t>
            </a:r>
          </a:p>
          <a:p>
            <a:pPr marL="880110" lvl="1" indent="-514350" fontAlgn="base">
              <a:buClrTx/>
              <a:buSzPct val="100000"/>
              <a:buFont typeface="+mj-lt"/>
              <a:buAutoNum type="alphaLcPeriod"/>
            </a:pPr>
            <a:r>
              <a:rPr lang="en-US" sz="2800" dirty="0">
                <a:latin typeface="Arial" panose="020B0604020202020204" pitchFamily="34" charset="0"/>
                <a:cs typeface="Arial" panose="020B0604020202020204" pitchFamily="34" charset="0"/>
              </a:rPr>
              <a:t>Service – Keeping A.A. Relevant</a:t>
            </a:r>
          </a:p>
          <a:p>
            <a:pPr marL="0" lvl="0" indent="0" fontAlgn="base">
              <a:buClrTx/>
              <a:buSzPct val="100000"/>
              <a:buNone/>
            </a:pPr>
            <a:endParaRPr lang="en-US" sz="1400" i="1" dirty="0">
              <a:latin typeface="Arial" panose="020B0604020202020204" pitchFamily="34" charset="0"/>
              <a:cs typeface="Arial" panose="020B0604020202020204" pitchFamily="34" charset="0"/>
            </a:endParaRPr>
          </a:p>
        </p:txBody>
      </p:sp>
      <p:pic>
        <p:nvPicPr>
          <p:cNvPr id="6" name="Picture 5" descr="LinkedIn_Logo_2013.svg.png"/>
          <p:cNvPicPr>
            <a:picLocks noChangeAspect="1"/>
          </p:cNvPicPr>
          <p:nvPr/>
        </p:nvPicPr>
        <p:blipFill>
          <a:blip r:embed="rId5"/>
          <a:stretch>
            <a:fillRect/>
          </a:stretch>
        </p:blipFill>
        <p:spPr>
          <a:xfrm>
            <a:off x="9469450" y="1775985"/>
            <a:ext cx="1524884" cy="388845"/>
          </a:xfrm>
          <a:prstGeom prst="rect">
            <a:avLst/>
          </a:prstGeom>
        </p:spPr>
      </p:pic>
      <p:pic>
        <p:nvPicPr>
          <p:cNvPr id="4" name="Audio 3">
            <a:hlinkClick r:id="" action="ppaction://media"/>
            <a:extLst>
              <a:ext uri="{FF2B5EF4-FFF2-40B4-BE49-F238E27FC236}">
                <a16:creationId xmlns:a16="http://schemas.microsoft.com/office/drawing/2014/main" id="{21981599-1A4F-430C-96B2-8CF4FB673C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05302597"/>
      </p:ext>
    </p:extLst>
  </p:cSld>
  <p:clrMapOvr>
    <a:masterClrMapping/>
  </p:clrMapOvr>
  <mc:AlternateContent xmlns:mc="http://schemas.openxmlformats.org/markup-compatibility/2006" xmlns:p14="http://schemas.microsoft.com/office/powerpoint/2010/main">
    <mc:Choice Requires="p14">
      <p:transition spd="slow" p14:dur="1200" advTm="31690">
        <p:dissolve/>
      </p:transition>
    </mc:Choice>
    <mc:Fallback xmlns="">
      <p:transition spd="slow" advTm="3169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19456"/>
          </a:xfrm>
        </p:spPr>
        <p:txBody>
          <a:bodyPr rtlCol="0">
            <a:noAutofit/>
          </a:bodyPr>
          <a:lstStyle/>
          <a:p>
            <a:pPr algn="ctr" eaLnBrk="1" fontAlgn="auto" hangingPunct="1">
              <a:spcAft>
                <a:spcPts val="0"/>
              </a:spcAft>
              <a:defRPr/>
            </a:pPr>
            <a:r>
              <a:rPr lang="en-US" sz="4000" b="1" dirty="0">
                <a:solidFill>
                  <a:schemeClr val="accent1">
                    <a:lumMod val="75000"/>
                  </a:schemeClr>
                </a:solidFill>
                <a:latin typeface="Arial Black" pitchFamily="34" charset="0"/>
                <a:cs typeface="Aharoni" panose="02010803020104030203" pitchFamily="2" charset="-79"/>
              </a:rPr>
              <a:t>AGENDA</a:t>
            </a:r>
          </a:p>
        </p:txBody>
      </p:sp>
      <p:sp>
        <p:nvSpPr>
          <p:cNvPr id="3" name="Content Placeholder 2"/>
          <p:cNvSpPr>
            <a:spLocks noGrp="1"/>
          </p:cNvSpPr>
          <p:nvPr>
            <p:ph idx="1"/>
          </p:nvPr>
        </p:nvSpPr>
        <p:spPr>
          <a:xfrm>
            <a:off x="273205" y="1775985"/>
            <a:ext cx="8597590" cy="3980985"/>
          </a:xfrm>
        </p:spPr>
        <p:txBody>
          <a:bodyPr rtlCol="0">
            <a:noAutofit/>
          </a:bodyPr>
          <a:lstStyle/>
          <a:p>
            <a:pPr marL="514350" lvl="0" indent="-514350" fontAlgn="base">
              <a:spcBef>
                <a:spcPts val="0"/>
              </a:spcBef>
              <a:buClrTx/>
              <a:buSzPct val="100000"/>
              <a:buFont typeface="+mj-lt"/>
              <a:buAutoNum type="alphaUcPeriod" startAt="3"/>
            </a:pPr>
            <a:r>
              <a:rPr lang="en-US" sz="2800" b="1" dirty="0">
                <a:latin typeface="Arial" panose="020B0604020202020204" pitchFamily="34" charset="0"/>
                <a:cs typeface="Arial" panose="020B0604020202020204" pitchFamily="34" charset="0"/>
              </a:rPr>
              <a:t>Workshop Topic for the 2020 General Service Conference:</a:t>
            </a:r>
          </a:p>
          <a:p>
            <a:pPr marL="514350" lvl="0" indent="-514350" fontAlgn="base">
              <a:spcBef>
                <a:spcPts val="0"/>
              </a:spcBef>
              <a:buClrTx/>
              <a:buSzPct val="100000"/>
              <a:buAutoNum type="alphaUcPeriod" startAt="3"/>
            </a:pPr>
            <a:endParaRPr lang="en-US" sz="1600" dirty="0">
              <a:latin typeface="Times New Roman" panose="02020603050405020304" pitchFamily="18" charset="0"/>
              <a:cs typeface="Times New Roman" panose="02020603050405020304" pitchFamily="18" charset="0"/>
            </a:endParaRPr>
          </a:p>
          <a:p>
            <a:pPr marL="365760" lvl="1" indent="0" algn="ctr" fontAlgn="base">
              <a:buClrTx/>
              <a:buSzPct val="100000"/>
              <a:buNone/>
            </a:pPr>
            <a:r>
              <a:rPr lang="en-US" sz="3000" dirty="0">
                <a:latin typeface="Arial" panose="020B0604020202020204" pitchFamily="34" charset="0"/>
                <a:cs typeface="Arial" panose="020B0604020202020204" pitchFamily="34" charset="0"/>
              </a:rPr>
              <a:t>Attraction Through Action</a:t>
            </a:r>
          </a:p>
          <a:p>
            <a:pPr marL="0" lvl="0" indent="0" fontAlgn="base">
              <a:buClrTx/>
              <a:buSzPct val="100000"/>
              <a:buNone/>
            </a:pPr>
            <a:endParaRPr lang="en-US" sz="1400" i="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64969F47-74CC-4B40-8C11-D2AF94410D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83634149"/>
      </p:ext>
    </p:extLst>
  </p:cSld>
  <p:clrMapOvr>
    <a:masterClrMapping/>
  </p:clrMapOvr>
  <p:transition spd="slow" advTm="985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554038"/>
          </a:xfrm>
        </p:spPr>
        <p:txBody>
          <a:bodyPr rtlCol="0">
            <a:noAutofit/>
          </a:bodyPr>
          <a:lstStyle/>
          <a:p>
            <a:pPr algn="ctr" eaLnBrk="1" fontAlgn="auto" hangingPunct="1">
              <a:spcAft>
                <a:spcPts val="0"/>
              </a:spcAft>
              <a:defRPr/>
            </a:pPr>
            <a:r>
              <a:rPr lang="en-US" sz="4000" b="1" dirty="0">
                <a:solidFill>
                  <a:schemeClr val="accent1">
                    <a:lumMod val="75000"/>
                  </a:schemeClr>
                </a:solidFill>
                <a:latin typeface="Arial Black" pitchFamily="34" charset="0"/>
                <a:cs typeface="Aharoni" panose="02010803020104030203" pitchFamily="2" charset="-79"/>
              </a:rPr>
              <a:t>ARCHIVES</a:t>
            </a:r>
          </a:p>
        </p:txBody>
      </p:sp>
      <p:sp>
        <p:nvSpPr>
          <p:cNvPr id="3" name="Content Placeholder 2"/>
          <p:cNvSpPr>
            <a:spLocks noGrp="1"/>
          </p:cNvSpPr>
          <p:nvPr>
            <p:ph idx="1"/>
          </p:nvPr>
        </p:nvSpPr>
        <p:spPr>
          <a:xfrm>
            <a:off x="256478" y="1981202"/>
            <a:ext cx="8631044" cy="4205977"/>
          </a:xfrm>
        </p:spPr>
        <p:txBody>
          <a:bodyPr rtlCol="0">
            <a:normAutofit/>
          </a:bodyPr>
          <a:lstStyle/>
          <a:p>
            <a:pPr marL="0" indent="0">
              <a:buNone/>
            </a:pPr>
            <a:r>
              <a:rPr lang="en-US" dirty="0"/>
              <a:t>The 1940s home movie of the co-founders and their wives be added to the Archives video “Markings on the Journey” at an estimated cost of $5,000. </a:t>
            </a:r>
          </a:p>
          <a:p>
            <a:pPr marL="0" indent="0" algn="ctr">
              <a:spcBef>
                <a:spcPts val="0"/>
              </a:spcBef>
              <a:buNone/>
              <a:tabLst>
                <a:tab pos="515938" algn="l"/>
              </a:tabLst>
            </a:pPr>
            <a:r>
              <a:rPr lang="en-US" sz="2800" b="1" dirty="0">
                <a:solidFill>
                  <a:srgbClr val="FF0000"/>
                </a:solidFill>
                <a:latin typeface="Arial" panose="020B0604020202020204" pitchFamily="34" charset="0"/>
                <a:cs typeface="Arial" panose="020B0604020202020204" pitchFamily="34" charset="0"/>
              </a:rPr>
              <a:t>.</a:t>
            </a:r>
          </a:p>
          <a:p>
            <a:pPr marL="0" indent="0">
              <a:lnSpc>
                <a:spcPct val="120000"/>
              </a:lnSpc>
              <a:spcBef>
                <a:spcPts val="0"/>
              </a:spcBef>
              <a:buNone/>
            </a:pPr>
            <a:endParaRPr lang="en-US" sz="6000" i="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endParaRPr lang="en-US" dirty="0"/>
          </a:p>
        </p:txBody>
      </p:sp>
      <p:pic>
        <p:nvPicPr>
          <p:cNvPr id="6" name="Picture 5">
            <a:extLst>
              <a:ext uri="{FF2B5EF4-FFF2-40B4-BE49-F238E27FC236}">
                <a16:creationId xmlns:a16="http://schemas.microsoft.com/office/drawing/2014/main" id="{C8849624-9918-44AD-94A3-2D4ED7358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430" y="3398259"/>
            <a:ext cx="2263140" cy="2788920"/>
          </a:xfrm>
          <a:prstGeom prst="rect">
            <a:avLst/>
          </a:prstGeom>
        </p:spPr>
      </p:pic>
      <p:pic>
        <p:nvPicPr>
          <p:cNvPr id="7" name="Audio 6">
            <a:hlinkClick r:id="" action="ppaction://media"/>
            <a:extLst>
              <a:ext uri="{FF2B5EF4-FFF2-40B4-BE49-F238E27FC236}">
                <a16:creationId xmlns:a16="http://schemas.microsoft.com/office/drawing/2014/main" id="{E6E672CE-F004-40A6-8E80-1FCE340E16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65867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9375">
        <p15:prstTrans prst="curtains"/>
      </p:transition>
    </mc:Choice>
    <mc:Fallback xmlns="">
      <p:transition spd="slow" advTm="393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0"/>
            <a:ext cx="9144001" cy="1289283"/>
          </a:xfrm>
        </p:spPr>
        <p:txBody>
          <a:bodyPr rtlCol="0">
            <a:noAutofit/>
          </a:bodyPr>
          <a:lstStyle/>
          <a:p>
            <a:pPr algn="ctr" eaLnBrk="1" fontAlgn="auto" hangingPunct="1">
              <a:lnSpc>
                <a:spcPts val="4200"/>
              </a:lnSpc>
              <a:spcAft>
                <a:spcPts val="0"/>
              </a:spcAft>
              <a:defRPr/>
            </a:pPr>
            <a:r>
              <a:rPr lang="en-US" sz="3600" b="1" dirty="0">
                <a:solidFill>
                  <a:schemeClr val="accent1">
                    <a:lumMod val="75000"/>
                  </a:schemeClr>
                </a:solidFill>
                <a:latin typeface="Arial Black" pitchFamily="34" charset="0"/>
                <a:cs typeface="Aharoni" panose="02010803020104030203" pitchFamily="2" charset="-79"/>
              </a:rPr>
              <a:t>COOPERATION WITH THE PROFESSIONAL COMMUNITY</a:t>
            </a:r>
          </a:p>
        </p:txBody>
      </p:sp>
      <p:sp>
        <p:nvSpPr>
          <p:cNvPr id="3" name="Content Placeholder 2"/>
          <p:cNvSpPr>
            <a:spLocks noGrp="1"/>
          </p:cNvSpPr>
          <p:nvPr>
            <p:ph idx="1"/>
          </p:nvPr>
        </p:nvSpPr>
        <p:spPr>
          <a:xfrm>
            <a:off x="167268" y="1618224"/>
            <a:ext cx="8976731" cy="6138862"/>
          </a:xfrm>
        </p:spPr>
        <p:txBody>
          <a:bodyPr rtlCol="0">
            <a:noAutofit/>
          </a:bodyPr>
          <a:lstStyle/>
          <a:p>
            <a:pPr marL="169863" lvl="1" indent="0">
              <a:spcBef>
                <a:spcPts val="0"/>
              </a:spcBef>
              <a:buClr>
                <a:schemeClr val="tx1"/>
              </a:buClr>
              <a:buNone/>
            </a:pPr>
            <a:endParaRPr lang="en-US" sz="800" dirty="0">
              <a:latin typeface="Times New Roman" pitchFamily="18" charset="0"/>
              <a:cs typeface="Times New Roman" pitchFamily="18" charset="0"/>
            </a:endParaRPr>
          </a:p>
          <a:p>
            <a:pPr marL="393192" lvl="1" indent="0">
              <a:buNone/>
            </a:pPr>
            <a:r>
              <a:rPr lang="en-US" dirty="0">
                <a:solidFill>
                  <a:schemeClr val="tx1"/>
                </a:solidFill>
              </a:rPr>
              <a:t>It was recommended that: </a:t>
            </a:r>
            <a:endParaRPr lang="en-US" b="1" dirty="0">
              <a:solidFill>
                <a:schemeClr val="tx1"/>
              </a:solidFill>
            </a:endParaRPr>
          </a:p>
          <a:p>
            <a:pPr marL="393192" lvl="1" indent="0">
              <a:buNone/>
            </a:pPr>
            <a:r>
              <a:rPr lang="en-US" b="1" dirty="0">
                <a:solidFill>
                  <a:schemeClr val="tx1"/>
                </a:solidFill>
              </a:rPr>
              <a:t> </a:t>
            </a:r>
            <a:r>
              <a:rPr lang="en-US" dirty="0">
                <a:solidFill>
                  <a:schemeClr val="tx1"/>
                </a:solidFill>
              </a:rPr>
              <a:t>The text “They may help arrange hospitalization” be removed from the section “What can you expect from A.A.?” in the pamphlet “Alcoholics Anonymous in Your Community.” </a:t>
            </a:r>
          </a:p>
          <a:p>
            <a:pPr marL="850392" lvl="1" indent="-457200">
              <a:buAutoNum type="alphaUcPeriod"/>
            </a:pPr>
            <a:endParaRPr lang="en-US" sz="2200" dirty="0">
              <a:latin typeface="Arial" pitchFamily="34" charset="0"/>
              <a:cs typeface="Arial" pitchFamily="34" charset="0"/>
            </a:endParaRPr>
          </a:p>
          <a:p>
            <a:pPr>
              <a:buNone/>
            </a:pPr>
            <a:endParaRPr lang="en-US" sz="2400" dirty="0">
              <a:latin typeface="Arial" pitchFamily="34" charset="0"/>
              <a:cs typeface="Arial" pitchFamily="34" charset="0"/>
            </a:endParaRPr>
          </a:p>
        </p:txBody>
      </p:sp>
      <p:pic>
        <p:nvPicPr>
          <p:cNvPr id="4" name="Audio 3">
            <a:hlinkClick r:id="" action="ppaction://media"/>
            <a:extLst>
              <a:ext uri="{FF2B5EF4-FFF2-40B4-BE49-F238E27FC236}">
                <a16:creationId xmlns:a16="http://schemas.microsoft.com/office/drawing/2014/main" id="{A9520C16-C233-426B-B871-8DF8DEC7F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78330124"/>
      </p:ext>
    </p:extLst>
  </p:cSld>
  <p:clrMapOvr>
    <a:masterClrMapping/>
  </p:clrMapOvr>
  <mc:AlternateContent xmlns:mc="http://schemas.openxmlformats.org/markup-compatibility/2006" xmlns:p14="http://schemas.microsoft.com/office/powerpoint/2010/main">
    <mc:Choice Requires="p14">
      <p:transition spd="slow" p14:dur="1400" advTm="61983">
        <p14:ripple/>
      </p:transition>
    </mc:Choice>
    <mc:Fallback xmlns="">
      <p:transition spd="slow" advTm="619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6" y="457200"/>
            <a:ext cx="9144000" cy="554038"/>
          </a:xfrm>
        </p:spPr>
        <p:txBody>
          <a:bodyPr rtlCol="0">
            <a:noAutofit/>
          </a:bodyPr>
          <a:lstStyle/>
          <a:p>
            <a:pPr algn="ctr" eaLnBrk="1" fontAlgn="auto" hangingPunct="1">
              <a:spcAft>
                <a:spcPts val="0"/>
              </a:spcAft>
              <a:defRPr/>
            </a:pPr>
            <a:r>
              <a:rPr lang="en-US" sz="4000" b="1" dirty="0">
                <a:solidFill>
                  <a:schemeClr val="accent1">
                    <a:lumMod val="75000"/>
                  </a:schemeClr>
                </a:solidFill>
                <a:latin typeface="Arial Black" pitchFamily="34" charset="0"/>
                <a:cs typeface="Aharoni" panose="02010803020104030203" pitchFamily="2" charset="-79"/>
              </a:rPr>
              <a:t>CORRECTIONS</a:t>
            </a:r>
          </a:p>
        </p:txBody>
      </p:sp>
      <p:sp>
        <p:nvSpPr>
          <p:cNvPr id="3" name="Content Placeholder 2"/>
          <p:cNvSpPr>
            <a:spLocks noGrp="1"/>
          </p:cNvSpPr>
          <p:nvPr>
            <p:ph idx="1"/>
          </p:nvPr>
        </p:nvSpPr>
        <p:spPr>
          <a:xfrm>
            <a:off x="245327" y="1622847"/>
            <a:ext cx="8898673" cy="4153316"/>
          </a:xfrm>
        </p:spPr>
        <p:txBody>
          <a:bodyPr rtlCol="0">
            <a:normAutofit/>
          </a:bodyPr>
          <a:lstStyle/>
          <a:p>
            <a:pPr marL="273050" indent="15875" algn="ctr">
              <a:spcBef>
                <a:spcPts val="0"/>
              </a:spcBef>
              <a:buNone/>
            </a:pPr>
            <a:endParaRPr lang="en-US" sz="4800" b="1" dirty="0">
              <a:solidFill>
                <a:srgbClr val="7030A0"/>
              </a:solidFill>
              <a:latin typeface="Times New Roman" pitchFamily="18" charset="0"/>
              <a:cs typeface="Times New Roman" pitchFamily="18" charset="0"/>
            </a:endParaRPr>
          </a:p>
          <a:p>
            <a:pPr marL="273050" indent="15875" algn="ctr">
              <a:spcBef>
                <a:spcPts val="0"/>
              </a:spcBef>
              <a:buNone/>
            </a:pPr>
            <a:r>
              <a:rPr lang="en-US" sz="4800" b="1" dirty="0">
                <a:solidFill>
                  <a:srgbClr val="7030A0"/>
                </a:solidFill>
                <a:latin typeface="Times New Roman" pitchFamily="18" charset="0"/>
                <a:cs typeface="Times New Roman" pitchFamily="18" charset="0"/>
              </a:rPr>
              <a:t>No Recommendations</a:t>
            </a:r>
          </a:p>
        </p:txBody>
      </p:sp>
      <p:pic>
        <p:nvPicPr>
          <p:cNvPr id="4" name="Audio 3">
            <a:hlinkClick r:id="" action="ppaction://media"/>
            <a:extLst>
              <a:ext uri="{FF2B5EF4-FFF2-40B4-BE49-F238E27FC236}">
                <a16:creationId xmlns:a16="http://schemas.microsoft.com/office/drawing/2014/main" id="{91AC9703-81C3-43C9-B094-BC5A5E7E0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48129467"/>
      </p:ext>
    </p:extLst>
  </p:cSld>
  <p:clrMapOvr>
    <a:masterClrMapping/>
  </p:clrMapOvr>
  <p:transition spd="slow" advTm="6615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p:cNvSpPr>
            <a:spLocks noGrp="1"/>
          </p:cNvSpPr>
          <p:nvPr>
            <p:ph type="subTitle" idx="1"/>
          </p:nvPr>
        </p:nvSpPr>
        <p:spPr>
          <a:xfrm>
            <a:off x="399503" y="5867400"/>
            <a:ext cx="8405813" cy="1429254"/>
          </a:xfrm>
        </p:spPr>
        <p:txBody>
          <a:bodyPr/>
          <a:lstStyle/>
          <a:p>
            <a:pPr eaLnBrk="1" hangingPunct="1">
              <a:spcBef>
                <a:spcPct val="0"/>
              </a:spcBef>
            </a:pPr>
            <a:endParaRPr lang="en-US" altLang="en-US" sz="2400" b="1" dirty="0">
              <a:solidFill>
                <a:schemeClr val="tx1"/>
              </a:solidFill>
            </a:endParaRPr>
          </a:p>
        </p:txBody>
      </p:sp>
      <p:sp>
        <p:nvSpPr>
          <p:cNvPr id="7" name="Title 1"/>
          <p:cNvSpPr txBox="1">
            <a:spLocks/>
          </p:cNvSpPr>
          <p:nvPr/>
        </p:nvSpPr>
        <p:spPr>
          <a:xfrm>
            <a:off x="7841" y="416153"/>
            <a:ext cx="9144000" cy="1647107"/>
          </a:xfrm>
          <a:prstGeom prst="rect">
            <a:avLst/>
          </a:prstGeom>
          <a:ln>
            <a:noFill/>
          </a:ln>
        </p:spPr>
        <p:txBody>
          <a:bodyPr vert="horz" lIns="0" tIns="0" rIns="18288" bIns="0" anchor="b">
            <a:normAutofit fontScale="77500" lnSpcReduction="2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dirty="0">
                <a:latin typeface="Arial" panose="020B0604020202020204" pitchFamily="34" charset="0"/>
                <a:cs typeface="Arial" panose="020B0604020202020204" pitchFamily="34" charset="0"/>
              </a:rPr>
              <a:t>Home for the next week…</a:t>
            </a:r>
          </a:p>
          <a:p>
            <a:pPr algn="ctr" fontAlgn="auto">
              <a:spcAft>
                <a:spcPts val="0"/>
              </a:spcAft>
            </a:pPr>
            <a:r>
              <a:rPr lang="en-US" dirty="0">
                <a:latin typeface="Arial" panose="020B0604020202020204" pitchFamily="34" charset="0"/>
                <a:cs typeface="Arial" panose="020B0604020202020204" pitchFamily="34" charset="0"/>
              </a:rPr>
              <a:t>Crown Plaza Hotel, Times Square, New York City!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4752">
            <a:off x="6508526" y="2194309"/>
            <a:ext cx="2104659" cy="374161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9233" flipH="1">
            <a:off x="3230179" y="3718884"/>
            <a:ext cx="2991033" cy="206799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99767">
            <a:off x="501157" y="2189685"/>
            <a:ext cx="2498076" cy="375086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2258" y="2057400"/>
            <a:ext cx="3166879" cy="2109142"/>
          </a:xfrm>
          <a:prstGeom prst="rect">
            <a:avLst/>
          </a:prstGeom>
        </p:spPr>
      </p:pic>
      <p:pic>
        <p:nvPicPr>
          <p:cNvPr id="5" name="Audio 4">
            <a:hlinkClick r:id="" action="ppaction://media"/>
            <a:extLst>
              <a:ext uri="{FF2B5EF4-FFF2-40B4-BE49-F238E27FC236}">
                <a16:creationId xmlns:a16="http://schemas.microsoft.com/office/drawing/2014/main" id="{030D920A-2BC4-4E9A-841C-CE865B2F21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89065284"/>
      </p:ext>
    </p:extLst>
  </p:cSld>
  <p:clrMapOvr>
    <a:masterClrMapping/>
  </p:clrMapOvr>
  <mc:AlternateContent xmlns:mc="http://schemas.openxmlformats.org/markup-compatibility/2006" xmlns:p14="http://schemas.microsoft.com/office/powerpoint/2010/main">
    <mc:Choice Requires="p14">
      <p:transition spd="slow" p14:dur="1500" advTm="21497">
        <p:split orient="vert"/>
      </p:transition>
    </mc:Choice>
    <mc:Fallback xmlns="">
      <p:transition spd="slow" advTm="2149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5554"/>
            <a:ext cx="9144000" cy="554038"/>
          </a:xfrm>
        </p:spPr>
        <p:txBody>
          <a:bodyPr rtlCol="0">
            <a:noAutofit/>
          </a:bodyPr>
          <a:lstStyle/>
          <a:p>
            <a:pPr algn="ctr" eaLnBrk="1" fontAlgn="auto" hangingPunct="1">
              <a:spcAft>
                <a:spcPts val="0"/>
              </a:spcAft>
              <a:defRPr/>
            </a:pPr>
            <a:r>
              <a:rPr lang="en-US" sz="4000" b="1" dirty="0">
                <a:solidFill>
                  <a:schemeClr val="accent1">
                    <a:lumMod val="75000"/>
                  </a:schemeClr>
                </a:solidFill>
                <a:latin typeface="Arial Black" pitchFamily="34" charset="0"/>
                <a:cs typeface="Aharoni" panose="02010803020104030203" pitchFamily="2" charset="-79"/>
              </a:rPr>
              <a:t>FINANCE</a:t>
            </a:r>
          </a:p>
        </p:txBody>
      </p:sp>
      <p:sp>
        <p:nvSpPr>
          <p:cNvPr id="17411" name="Content Placeholder 2"/>
          <p:cNvSpPr>
            <a:spLocks noGrp="1"/>
          </p:cNvSpPr>
          <p:nvPr>
            <p:ph idx="1"/>
          </p:nvPr>
        </p:nvSpPr>
        <p:spPr>
          <a:xfrm>
            <a:off x="457200" y="1371600"/>
            <a:ext cx="8569714" cy="5341434"/>
          </a:xfrm>
        </p:spPr>
        <p:txBody>
          <a:bodyPr rtlCol="0">
            <a:noAutofit/>
          </a:bodyPr>
          <a:lstStyle/>
          <a:p>
            <a:pPr marL="512763" indent="-512763" fontAlgn="base">
              <a:spcBef>
                <a:spcPts val="0"/>
              </a:spcBef>
              <a:buClrTx/>
              <a:buNone/>
            </a:pPr>
            <a:r>
              <a:rPr lang="en-US" dirty="0"/>
              <a:t>It was recommended that: </a:t>
            </a:r>
            <a:endParaRPr lang="en-US" b="1" dirty="0"/>
          </a:p>
          <a:p>
            <a:pPr marL="512763" indent="-512763" fontAlgn="base">
              <a:spcBef>
                <a:spcPts val="0"/>
              </a:spcBef>
              <a:buClrTx/>
              <a:buNone/>
            </a:pPr>
            <a:endParaRPr lang="en-US" b="1" dirty="0"/>
          </a:p>
          <a:p>
            <a:pPr marL="512763" indent="-512763" algn="ctr" fontAlgn="base">
              <a:spcBef>
                <a:spcPts val="0"/>
              </a:spcBef>
              <a:buClrTx/>
              <a:buNone/>
            </a:pPr>
            <a:r>
              <a:rPr lang="en-US" b="1" dirty="0"/>
              <a:t> </a:t>
            </a:r>
            <a:r>
              <a:rPr lang="en-US" dirty="0"/>
              <a:t>The level of $5,000 for individual bequests to the General Service Board from A.A. members be raised to $10,000. </a:t>
            </a:r>
          </a:p>
          <a:p>
            <a:pPr marL="512763" lvl="0" indent="-512763" fontAlgn="base">
              <a:spcBef>
                <a:spcPts val="0"/>
              </a:spcBef>
              <a:buClrTx/>
              <a:buNone/>
            </a:pPr>
            <a:endParaRPr lang="en-US" dirty="0">
              <a:latin typeface="Arial" pitchFamily="34" charset="0"/>
              <a:cs typeface="Arial" pitchFamily="34" charset="0"/>
            </a:endParaRPr>
          </a:p>
        </p:txBody>
      </p:sp>
      <p:pic>
        <p:nvPicPr>
          <p:cNvPr id="3" name="Audio 2">
            <a:hlinkClick r:id="" action="ppaction://media"/>
            <a:extLst>
              <a:ext uri="{FF2B5EF4-FFF2-40B4-BE49-F238E27FC236}">
                <a16:creationId xmlns:a16="http://schemas.microsoft.com/office/drawing/2014/main" id="{CF0B253E-7C65-4EFE-927E-861B702A80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73007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706">
        <p15:prstTrans prst="peelOff"/>
      </p:transition>
    </mc:Choice>
    <mc:Fallback xmlns="">
      <p:transition spd="slow" advTm="28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ubtitle 2"/>
          <p:cNvSpPr txBox="1">
            <a:spLocks/>
          </p:cNvSpPr>
          <p:nvPr/>
        </p:nvSpPr>
        <p:spPr bwMode="auto">
          <a:xfrm>
            <a:off x="493712" y="304800"/>
            <a:ext cx="8156575" cy="1828800"/>
          </a:xfrm>
          <a:prstGeom prst="rect">
            <a:avLst/>
          </a:prstGeom>
          <a:noFill/>
          <a:ln w="9525">
            <a:noFill/>
            <a:miter lim="800000"/>
            <a:headEnd/>
            <a:tailEnd/>
          </a:ln>
        </p:spPr>
        <p:txBody>
          <a:bodyPr/>
          <a:lstStyle/>
          <a:p>
            <a:pPr algn="ctr">
              <a:lnSpc>
                <a:spcPct val="90000"/>
              </a:lnSpc>
              <a:spcBef>
                <a:spcPts val="1000"/>
              </a:spcBef>
              <a:buFont typeface="Arial" charset="0"/>
              <a:buNone/>
            </a:pPr>
            <a:r>
              <a:rPr lang="en-US" altLang="en-US" sz="5000" b="1" dirty="0">
                <a:latin typeface="Arial" charset="0"/>
                <a:cs typeface="Arial" charset="0"/>
              </a:rPr>
              <a:t>GRAPEVINE</a:t>
            </a:r>
          </a:p>
          <a:p>
            <a:pPr algn="ctr">
              <a:lnSpc>
                <a:spcPct val="90000"/>
              </a:lnSpc>
              <a:spcBef>
                <a:spcPts val="1000"/>
              </a:spcBef>
              <a:buFont typeface="Arial" charset="0"/>
              <a:buNone/>
            </a:pPr>
            <a:r>
              <a:rPr lang="en-US" sz="5000" b="1" dirty="0">
                <a:latin typeface="Arial" pitchFamily="34" charset="0"/>
                <a:cs typeface="Arial" pitchFamily="34" charset="0"/>
              </a:rPr>
              <a:t>LA VIÑA</a:t>
            </a:r>
            <a:endParaRPr lang="en-US" altLang="en-US" sz="5000" b="1" i="1" dirty="0">
              <a:latin typeface="Arial" pitchFamily="34" charset="0"/>
              <a:cs typeface="Arial" pitchFamily="34" charset="0"/>
            </a:endParaRPr>
          </a:p>
        </p:txBody>
      </p:sp>
      <p:sp>
        <p:nvSpPr>
          <p:cNvPr id="2" name="Rectangle 1">
            <a:extLst>
              <a:ext uri="{FF2B5EF4-FFF2-40B4-BE49-F238E27FC236}">
                <a16:creationId xmlns:a16="http://schemas.microsoft.com/office/drawing/2014/main" id="{D4A89E48-7D58-4166-85FF-B341DC86ADE5}"/>
              </a:ext>
            </a:extLst>
          </p:cNvPr>
          <p:cNvSpPr/>
          <p:nvPr/>
        </p:nvSpPr>
        <p:spPr>
          <a:xfrm>
            <a:off x="1092521" y="2601188"/>
            <a:ext cx="6958956" cy="923330"/>
          </a:xfrm>
          <a:prstGeom prst="rect">
            <a:avLst/>
          </a:prstGeom>
        </p:spPr>
        <p:txBody>
          <a:bodyPr wrap="none">
            <a:spAutoFit/>
          </a:bodyPr>
          <a:lstStyle/>
          <a:p>
            <a:pPr marL="273050" indent="15875" algn="ctr">
              <a:spcBef>
                <a:spcPts val="0"/>
              </a:spcBef>
              <a:buNone/>
            </a:pPr>
            <a:r>
              <a:rPr lang="en-US" sz="5400" b="1" dirty="0">
                <a:solidFill>
                  <a:srgbClr val="7030A0"/>
                </a:solidFill>
                <a:latin typeface="Times New Roman" pitchFamily="18" charset="0"/>
                <a:cs typeface="Times New Roman" pitchFamily="18" charset="0"/>
              </a:rPr>
              <a:t>No Recommendations</a:t>
            </a:r>
          </a:p>
        </p:txBody>
      </p:sp>
      <p:pic>
        <p:nvPicPr>
          <p:cNvPr id="4" name="Picture 3">
            <a:extLst>
              <a:ext uri="{FF2B5EF4-FFF2-40B4-BE49-F238E27FC236}">
                <a16:creationId xmlns:a16="http://schemas.microsoft.com/office/drawing/2014/main" id="{69FDE5EC-F1C7-4DEA-B9A2-13B5FBA041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429000"/>
            <a:ext cx="3810000" cy="2857500"/>
          </a:xfrm>
          <a:prstGeom prst="rect">
            <a:avLst/>
          </a:prstGeom>
        </p:spPr>
      </p:pic>
      <p:pic>
        <p:nvPicPr>
          <p:cNvPr id="3" name="Audio 2">
            <a:hlinkClick r:id="" action="ppaction://media"/>
            <a:extLst>
              <a:ext uri="{FF2B5EF4-FFF2-40B4-BE49-F238E27FC236}">
                <a16:creationId xmlns:a16="http://schemas.microsoft.com/office/drawing/2014/main" id="{71EE4C03-26A3-479F-B7F5-00CD02BB9F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5572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5031">
        <p15:prstTrans prst="drape"/>
      </p:transition>
    </mc:Choice>
    <mc:Fallback xmlns="">
      <p:transition spd="slow" advTm="850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ubtitle 2"/>
          <p:cNvSpPr txBox="1">
            <a:spLocks/>
          </p:cNvSpPr>
          <p:nvPr/>
        </p:nvSpPr>
        <p:spPr bwMode="auto">
          <a:xfrm>
            <a:off x="-19050" y="415371"/>
            <a:ext cx="9008532" cy="1489629"/>
          </a:xfrm>
          <a:prstGeom prst="rect">
            <a:avLst/>
          </a:prstGeom>
          <a:noFill/>
          <a:ln w="9525">
            <a:noFill/>
            <a:miter lim="800000"/>
            <a:headEnd/>
            <a:tailEnd/>
          </a:ln>
        </p:spPr>
        <p:txBody>
          <a:bodyPr/>
          <a:lstStyle/>
          <a:p>
            <a:pPr algn="ctr">
              <a:lnSpc>
                <a:spcPct val="90000"/>
              </a:lnSpc>
              <a:spcBef>
                <a:spcPts val="1000"/>
              </a:spcBef>
              <a:buFont typeface="Arial" charset="0"/>
              <a:buNone/>
            </a:pPr>
            <a:r>
              <a:rPr lang="en-US" altLang="en-US" sz="3600" b="1" dirty="0">
                <a:latin typeface="Arial" charset="0"/>
                <a:cs typeface="Arial" charset="0"/>
              </a:rPr>
              <a:t>INTERNATIONAL CONVENTION /</a:t>
            </a:r>
          </a:p>
          <a:p>
            <a:pPr algn="ctr">
              <a:lnSpc>
                <a:spcPct val="90000"/>
              </a:lnSpc>
              <a:spcBef>
                <a:spcPts val="1000"/>
              </a:spcBef>
              <a:buFont typeface="Arial" charset="0"/>
              <a:buNone/>
            </a:pPr>
            <a:r>
              <a:rPr lang="en-US" altLang="en-US" sz="3600" b="1" dirty="0">
                <a:latin typeface="Arial" charset="0"/>
                <a:cs typeface="Arial" charset="0"/>
              </a:rPr>
              <a:t>REGIONAL FORUMS</a:t>
            </a:r>
            <a:endParaRPr lang="en-US" altLang="en-US" sz="3600" b="1" i="1" dirty="0">
              <a:latin typeface="Arial" charset="0"/>
              <a:cs typeface="Arial" charset="0"/>
            </a:endParaRPr>
          </a:p>
        </p:txBody>
      </p:sp>
      <p:pic>
        <p:nvPicPr>
          <p:cNvPr id="3" name="Picture 2" descr="Detroit Intl.jpg">
            <a:extLst>
              <a:ext uri="{FF2B5EF4-FFF2-40B4-BE49-F238E27FC236}">
                <a16:creationId xmlns:a16="http://schemas.microsoft.com/office/drawing/2014/main" id="{93DED9A7-062F-417B-B940-0B0AA259A0C6}"/>
              </a:ext>
            </a:extLst>
          </p:cNvPr>
          <p:cNvPicPr>
            <a:picLocks noChangeAspect="1"/>
          </p:cNvPicPr>
          <p:nvPr/>
        </p:nvPicPr>
        <p:blipFill>
          <a:blip r:embed="rId4" cstate="print"/>
          <a:stretch>
            <a:fillRect/>
          </a:stretch>
        </p:blipFill>
        <p:spPr>
          <a:xfrm>
            <a:off x="1676400" y="5176537"/>
            <a:ext cx="6051688" cy="1266092"/>
          </a:xfrm>
          <a:prstGeom prst="rect">
            <a:avLst/>
          </a:prstGeom>
        </p:spPr>
      </p:pic>
      <p:sp>
        <p:nvSpPr>
          <p:cNvPr id="2" name="Rectangle 1">
            <a:extLst>
              <a:ext uri="{FF2B5EF4-FFF2-40B4-BE49-F238E27FC236}">
                <a16:creationId xmlns:a16="http://schemas.microsoft.com/office/drawing/2014/main" id="{FDA2B342-565A-4F5A-BFCE-D1B73E697756}"/>
              </a:ext>
            </a:extLst>
          </p:cNvPr>
          <p:cNvSpPr/>
          <p:nvPr/>
        </p:nvSpPr>
        <p:spPr>
          <a:xfrm>
            <a:off x="685800" y="2590800"/>
            <a:ext cx="8229600" cy="2862322"/>
          </a:xfrm>
          <a:prstGeom prst="rect">
            <a:avLst/>
          </a:prstGeom>
        </p:spPr>
        <p:txBody>
          <a:bodyPr wrap="square">
            <a:spAutoFit/>
          </a:bodyPr>
          <a:lstStyle/>
          <a:p>
            <a:r>
              <a:rPr lang="en-US" dirty="0">
                <a:solidFill>
                  <a:srgbClr val="000000"/>
                </a:solidFill>
                <a:latin typeface="ITC Usherwood Std Book"/>
              </a:rPr>
              <a:t>It was recommended that: </a:t>
            </a:r>
            <a:endParaRPr lang="en-US" sz="1400" b="1" dirty="0">
              <a:solidFill>
                <a:srgbClr val="000000"/>
              </a:solidFill>
              <a:latin typeface="ITC Usherwood Std Book"/>
            </a:endParaRPr>
          </a:p>
          <a:p>
            <a:pPr marL="342900" indent="-342900">
              <a:buFont typeface="+mj-lt"/>
              <a:buAutoNum type="arabicPeriod"/>
            </a:pPr>
            <a:r>
              <a:rPr lang="en-US" dirty="0">
                <a:solidFill>
                  <a:srgbClr val="000000"/>
                </a:solidFill>
                <a:latin typeface="ITC Usherwood Std Book"/>
              </a:rPr>
              <a:t>An anonymity-protected photograph of the flag ceremony be taken at the 2020 International Convention. </a:t>
            </a:r>
          </a:p>
          <a:p>
            <a:pPr marL="342900" indent="-342900">
              <a:buFont typeface="+mj-lt"/>
              <a:buAutoNum type="arabicPeriod"/>
            </a:pPr>
            <a:r>
              <a:rPr lang="en-US" dirty="0"/>
              <a:t>An anonymity-protected Internet broadcast of the 2020 International Convention Opening Flag Ceremony be approved. </a:t>
            </a:r>
          </a:p>
          <a:p>
            <a:pPr marL="342900" indent="-342900">
              <a:buFont typeface="+mj-lt"/>
              <a:buAutoNum type="arabicPeriod"/>
            </a:pPr>
            <a:r>
              <a:rPr lang="en-US" dirty="0"/>
              <a:t>Anonymity-protected video footage with highlights of the 2020 International Convention be produced for maintaining archival footage of the Convention, as well as for sharing the spirit and enthusiasm of the 2020 International Convention. </a:t>
            </a:r>
          </a:p>
          <a:p>
            <a:endParaRPr lang="en-US" dirty="0">
              <a:solidFill>
                <a:srgbClr val="000000"/>
              </a:solidFill>
              <a:latin typeface="ITC Usherwood Std Book"/>
            </a:endParaRPr>
          </a:p>
        </p:txBody>
      </p:sp>
      <p:pic>
        <p:nvPicPr>
          <p:cNvPr id="5" name="Audio 4">
            <a:hlinkClick r:id="" action="ppaction://media"/>
            <a:extLst>
              <a:ext uri="{FF2B5EF4-FFF2-40B4-BE49-F238E27FC236}">
                <a16:creationId xmlns:a16="http://schemas.microsoft.com/office/drawing/2014/main" id="{609B26C3-8F89-4F51-886A-367B06846E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9882520"/>
      </p:ext>
    </p:extLst>
  </p:cSld>
  <p:clrMapOvr>
    <a:masterClrMapping/>
  </p:clrMapOvr>
  <p:transition spd="slow" advTm="88584">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 y="287972"/>
            <a:ext cx="9144000" cy="613316"/>
          </a:xfrm>
        </p:spPr>
        <p:txBody>
          <a:bodyPr rtlCol="0">
            <a:noAutofit/>
          </a:bodyPr>
          <a:lstStyle/>
          <a:p>
            <a:pPr algn="ctr" eaLnBrk="1" fontAlgn="auto" hangingPunct="1">
              <a:spcAft>
                <a:spcPts val="0"/>
              </a:spcAft>
              <a:defRPr/>
            </a:pPr>
            <a:r>
              <a:rPr lang="en-US" sz="4000" b="1" dirty="0">
                <a:solidFill>
                  <a:schemeClr val="accent1">
                    <a:lumMod val="75000"/>
                  </a:schemeClr>
                </a:solidFill>
                <a:latin typeface="Arial Black" pitchFamily="34" charset="0"/>
                <a:cs typeface="Aharoni" panose="02010803020104030203" pitchFamily="2" charset="-79"/>
              </a:rPr>
              <a:t>LITERATURE</a:t>
            </a:r>
          </a:p>
        </p:txBody>
      </p:sp>
      <p:sp>
        <p:nvSpPr>
          <p:cNvPr id="3" name="Content Placeholder 2"/>
          <p:cNvSpPr>
            <a:spLocks noGrp="1"/>
          </p:cNvSpPr>
          <p:nvPr>
            <p:ph idx="1"/>
          </p:nvPr>
        </p:nvSpPr>
        <p:spPr>
          <a:xfrm>
            <a:off x="141285" y="1295400"/>
            <a:ext cx="8861425" cy="4987486"/>
          </a:xfrm>
        </p:spPr>
        <p:txBody>
          <a:bodyPr rtlCol="0">
            <a:normAutofit fontScale="25000" lnSpcReduction="20000"/>
          </a:bodyPr>
          <a:lstStyle/>
          <a:p>
            <a:pPr marL="0" indent="0">
              <a:lnSpc>
                <a:spcPct val="120000"/>
              </a:lnSpc>
              <a:buClrTx/>
              <a:buSzPct val="100000"/>
              <a:buNone/>
            </a:pPr>
            <a:r>
              <a:rPr lang="en-US" sz="5600" dirty="0">
                <a:latin typeface="Arial" panose="020B0604020202020204" pitchFamily="34" charset="0"/>
                <a:cs typeface="Arial" panose="020B0604020202020204" pitchFamily="34" charset="0"/>
              </a:rPr>
              <a:t>It was recommended that: </a:t>
            </a:r>
            <a:endParaRPr lang="en-US" sz="5600" b="1" dirty="0">
              <a:latin typeface="Arial" panose="020B0604020202020204" pitchFamily="34" charset="0"/>
              <a:cs typeface="Arial" panose="020B0604020202020204" pitchFamily="34" charset="0"/>
            </a:endParaRPr>
          </a:p>
          <a:p>
            <a:pPr marL="0" indent="0">
              <a:lnSpc>
                <a:spcPct val="120000"/>
              </a:lnSpc>
              <a:buClrTx/>
              <a:buSzPct val="100000"/>
              <a:buNone/>
            </a:pPr>
            <a:r>
              <a:rPr lang="en-US" sz="5600" dirty="0">
                <a:latin typeface="Arial" panose="020B0604020202020204" pitchFamily="34" charset="0"/>
                <a:cs typeface="Arial" panose="020B0604020202020204" pitchFamily="34" charset="0"/>
              </a:rPr>
              <a:t>A. The pamphlet “Questions and Answers on Sponsorship” be revised to add the following text regarding anonymity:</a:t>
            </a:r>
          </a:p>
          <a:p>
            <a:pPr marL="274320" lvl="1" indent="0">
              <a:lnSpc>
                <a:spcPct val="120000"/>
              </a:lnSpc>
              <a:buClrTx/>
              <a:buSzPct val="100000"/>
              <a:buNone/>
            </a:pPr>
            <a:r>
              <a:rPr lang="en-US" sz="5600" dirty="0">
                <a:latin typeface="Arial" panose="020B0604020202020204" pitchFamily="34" charset="0"/>
                <a:cs typeface="Arial" panose="020B0604020202020204" pitchFamily="34" charset="0"/>
              </a:rPr>
              <a:t> </a:t>
            </a:r>
            <a:r>
              <a:rPr lang="en-US" sz="5600" dirty="0">
                <a:solidFill>
                  <a:schemeClr val="tx1"/>
                </a:solidFill>
                <a:latin typeface="Arial" panose="020B0604020202020204" pitchFamily="34" charset="0"/>
                <a:cs typeface="Arial" panose="020B0604020202020204" pitchFamily="34" charset="0"/>
              </a:rPr>
              <a:t>1. Under the section, “What does a sponsor do and not do?” (p. 13), after the current bullet “Impresses upon the newcomer the importance of all our Traditions,” add a new bullet with the following language: </a:t>
            </a:r>
            <a:r>
              <a:rPr lang="en-US" sz="5600" b="1" dirty="0">
                <a:solidFill>
                  <a:schemeClr val="tx1"/>
                </a:solidFill>
                <a:latin typeface="Arial" panose="020B0604020202020204" pitchFamily="34" charset="0"/>
                <a:cs typeface="Arial" panose="020B0604020202020204" pitchFamily="34" charset="0"/>
              </a:rPr>
              <a:t>Emphasizes the relevance and spiritual value of anonymity, both on a person to person basis, as well as at the public level including social media. (For more information see the pamphlet, “Understanding Anonymity”). </a:t>
            </a:r>
          </a:p>
          <a:p>
            <a:pPr marL="274320" lvl="1" indent="0">
              <a:lnSpc>
                <a:spcPct val="120000"/>
              </a:lnSpc>
              <a:buClrTx/>
              <a:buSzPct val="100000"/>
              <a:buNone/>
            </a:pPr>
            <a:r>
              <a:rPr lang="en-US" sz="5600" dirty="0">
                <a:solidFill>
                  <a:schemeClr val="tx1"/>
                </a:solidFill>
                <a:latin typeface="Arial" panose="020B0604020202020204" pitchFamily="34" charset="0"/>
                <a:cs typeface="Arial" panose="020B0604020202020204" pitchFamily="34" charset="0"/>
              </a:rPr>
              <a:t>2. Under the section, “How can a sponsor explain the A.A. program?” (p. 15), add a 6th paragraph: </a:t>
            </a:r>
            <a:r>
              <a:rPr lang="en-US" sz="5600" b="1" dirty="0">
                <a:solidFill>
                  <a:schemeClr val="tx1"/>
                </a:solidFill>
                <a:latin typeface="Arial" panose="020B0604020202020204" pitchFamily="34" charset="0"/>
                <a:cs typeface="Arial" panose="020B0604020202020204" pitchFamily="34" charset="0"/>
              </a:rPr>
              <a:t>Many sponsors discuss the significance of anonymity at a personal level and public level early on. Anonymity at a personal level provides protection for all members from the identification as alcoholics, a safeguard often of special importance to newcomers. At the public level of press, radio, films, and other media technologies, such as the internet, anonymity stresses the equality in the Fellowship of all members by putting the brake on those who might otherwise exploit their A.A. affiliation to achieve recognition, power, or personal gain. The sponsor is quick to point out the benefit of anonymity at this public level. Sponsors may provide examples from their own experience of maintaining public anonymity. </a:t>
            </a:r>
          </a:p>
          <a:p>
            <a:pPr marL="274320" lvl="1" indent="0">
              <a:lnSpc>
                <a:spcPct val="120000"/>
              </a:lnSpc>
              <a:buClrTx/>
              <a:buSzPct val="100000"/>
              <a:buNone/>
            </a:pPr>
            <a:endParaRPr lang="en-US" sz="5600" b="1" dirty="0">
              <a:solidFill>
                <a:schemeClr val="tx1"/>
              </a:solidFill>
              <a:latin typeface="Arial" panose="020B0604020202020204" pitchFamily="34" charset="0"/>
              <a:cs typeface="Arial" panose="020B0604020202020204" pitchFamily="34" charset="0"/>
            </a:endParaRPr>
          </a:p>
          <a:p>
            <a:pPr marL="0" indent="0">
              <a:lnSpc>
                <a:spcPct val="120000"/>
              </a:lnSpc>
              <a:buClrTx/>
              <a:buSzPct val="100000"/>
              <a:buNone/>
            </a:pPr>
            <a:r>
              <a:rPr lang="en-US" sz="5600" dirty="0">
                <a:latin typeface="Arial" panose="020B0604020202020204" pitchFamily="34" charset="0"/>
                <a:cs typeface="Arial" panose="020B0604020202020204" pitchFamily="34" charset="0"/>
              </a:rPr>
              <a:t>B. The trustees’ Literature Committee update the pamphlet “The Twelve Steps Illustrated” and bring back a progress report or draft pamphlet to the 2020 General Service Conference. </a:t>
            </a:r>
          </a:p>
          <a:p>
            <a:pPr marL="0" indent="0">
              <a:lnSpc>
                <a:spcPct val="120000"/>
              </a:lnSpc>
              <a:buClrTx/>
              <a:buSzPct val="100000"/>
              <a:buNone/>
            </a:pPr>
            <a:endParaRPr lang="en-US" sz="5600" b="1" dirty="0">
              <a:latin typeface="Arial" panose="020B0604020202020204" pitchFamily="34" charset="0"/>
              <a:cs typeface="Arial" panose="020B0604020202020204" pitchFamily="34" charset="0"/>
            </a:endParaRPr>
          </a:p>
          <a:p>
            <a:pPr marL="0" indent="0">
              <a:lnSpc>
                <a:spcPct val="120000"/>
              </a:lnSpc>
              <a:buClrTx/>
              <a:buSzPct val="100000"/>
              <a:buNone/>
            </a:pPr>
            <a:r>
              <a:rPr lang="en-US" sz="5600" dirty="0">
                <a:latin typeface="Arial" panose="020B0604020202020204" pitchFamily="34" charset="0"/>
                <a:cs typeface="Arial" panose="020B0604020202020204" pitchFamily="34" charset="0"/>
              </a:rPr>
              <a:t>C. The trustees’ Literature Committee update the pamphlet “The Twelve Concepts Illustrated” and bring back a progress report or draft pamphlet to the 2020 General Service Conference. </a:t>
            </a:r>
          </a:p>
          <a:p>
            <a:pPr marL="0" lvl="0" indent="0">
              <a:lnSpc>
                <a:spcPct val="120000"/>
              </a:lnSpc>
              <a:buClrTx/>
              <a:buSzPct val="100000"/>
              <a:buNone/>
            </a:pPr>
            <a:br>
              <a:rPr lang="en-US" sz="11000" b="1" i="1" spc="-100" dirty="0">
                <a:solidFill>
                  <a:srgbClr val="FF0000"/>
                </a:solidFill>
                <a:latin typeface="Arial" panose="020B0604020202020204" pitchFamily="34" charset="0"/>
                <a:cs typeface="Arial" panose="020B0604020202020204" pitchFamily="34" charset="0"/>
              </a:rPr>
            </a:br>
            <a:endParaRPr lang="en-US" sz="11000" b="1" i="1" dirty="0">
              <a:solidFill>
                <a:srgbClr val="FF0000"/>
              </a:solidFill>
              <a:latin typeface="Arial" panose="020B0604020202020204" pitchFamily="34" charset="0"/>
              <a:cs typeface="Arial" panose="020B0604020202020204" pitchFamily="34" charset="0"/>
            </a:endParaRPr>
          </a:p>
          <a:p>
            <a:pPr marL="0" lvl="0" indent="0">
              <a:buClrTx/>
              <a:buSzPct val="100000"/>
              <a:buNone/>
            </a:pPr>
            <a:endParaRPr lang="en-US" sz="4800" i="1" dirty="0">
              <a:solidFill>
                <a:srgbClr val="FF0000"/>
              </a:solidFill>
              <a:latin typeface="Times New Roman" panose="02020603050405020304" pitchFamily="18" charset="0"/>
              <a:cs typeface="Times New Roman" panose="02020603050405020304" pitchFamily="18" charset="0"/>
            </a:endParaRPr>
          </a:p>
          <a:p>
            <a:pPr marL="0" indent="0">
              <a:lnSpc>
                <a:spcPct val="120000"/>
              </a:lnSpc>
              <a:spcBef>
                <a:spcPts val="0"/>
              </a:spcBef>
              <a:buClrTx/>
              <a:buSzPct val="100000"/>
              <a:buNone/>
            </a:pPr>
            <a:endParaRPr lang="en-US" sz="3200" i="1" dirty="0">
              <a:latin typeface="Arial" panose="020B0604020202020204" pitchFamily="34" charset="0"/>
              <a:cs typeface="Arial" panose="020B0604020202020204" pitchFamily="34" charset="0"/>
            </a:endParaRPr>
          </a:p>
          <a:p>
            <a:pPr marL="0" indent="0">
              <a:lnSpc>
                <a:spcPct val="120000"/>
              </a:lnSpc>
              <a:spcBef>
                <a:spcPts val="0"/>
              </a:spcBef>
              <a:buClrTx/>
              <a:buSzPct val="100000"/>
              <a:buNone/>
            </a:pPr>
            <a:r>
              <a:rPr lang="en-US" sz="11200" b="1" i="1" dirty="0">
                <a:solidFill>
                  <a:srgbClr val="7030A0"/>
                </a:solidFill>
                <a:latin typeface="Arial" panose="020B0604020202020204" pitchFamily="34" charset="0"/>
                <a:cs typeface="Arial" panose="020B0604020202020204" pitchFamily="34" charset="0"/>
              </a:rPr>
              <a:t>                             </a:t>
            </a:r>
            <a:endParaRPr lang="en-US" sz="3200" i="1" dirty="0">
              <a:latin typeface="Arial" panose="020B0604020202020204" pitchFamily="34" charset="0"/>
              <a:cs typeface="Arial" panose="020B0604020202020204" pitchFamily="34" charset="0"/>
            </a:endParaRPr>
          </a:p>
          <a:p>
            <a:pPr marL="0" indent="0">
              <a:lnSpc>
                <a:spcPct val="120000"/>
              </a:lnSpc>
              <a:spcBef>
                <a:spcPts val="0"/>
              </a:spcBef>
              <a:buClrTx/>
              <a:buSzPct val="100000"/>
              <a:buNone/>
            </a:pPr>
            <a:r>
              <a:rPr lang="en-US" sz="3200" b="1" dirty="0">
                <a:solidFill>
                  <a:srgbClr val="7030A0"/>
                </a:solidFill>
                <a:latin typeface="Times New Roman" panose="02020603050405020304" pitchFamily="18" charset="0"/>
                <a:cs typeface="Times New Roman" panose="02020603050405020304" pitchFamily="18" charset="0"/>
              </a:rPr>
              <a:t>                                                     </a:t>
            </a:r>
          </a:p>
          <a:p>
            <a:pPr marL="0" indent="0">
              <a:lnSpc>
                <a:spcPct val="120000"/>
              </a:lnSpc>
              <a:spcBef>
                <a:spcPts val="0"/>
              </a:spcBef>
              <a:buClrTx/>
              <a:buSzPct val="100000"/>
              <a:buNone/>
            </a:pPr>
            <a:r>
              <a:rPr lang="en-US" sz="5900" b="1" dirty="0">
                <a:solidFill>
                  <a:srgbClr val="7030A0"/>
                </a:solidFill>
                <a:latin typeface="Times New Roman" panose="02020603050405020304" pitchFamily="18" charset="0"/>
                <a:cs typeface="Times New Roman" panose="02020603050405020304" pitchFamily="18" charset="0"/>
              </a:rPr>
              <a:t>                          </a:t>
            </a:r>
            <a:endParaRPr lang="en-US" sz="5900" dirty="0">
              <a:solidFill>
                <a:srgbClr val="7030A0"/>
              </a:solidFill>
              <a:latin typeface="Times New Roman" pitchFamily="18" charset="0"/>
              <a:cs typeface="Times New Roman" pitchFamily="18" charset="0"/>
            </a:endParaRPr>
          </a:p>
          <a:p>
            <a:pPr marL="457200" lvl="0" indent="-457200">
              <a:buClrTx/>
              <a:buSzPct val="100000"/>
              <a:buFont typeface="+mj-lt"/>
              <a:buAutoNum type="alphaUcPeriod" startAt="2"/>
            </a:pPr>
            <a:endParaRPr lang="en-US" sz="2400" b="1" dirty="0">
              <a:solidFill>
                <a:srgbClr val="7030A0"/>
              </a:solidFill>
              <a:latin typeface="Arial" pitchFamily="34" charset="0"/>
              <a:cs typeface="Arial" pitchFamily="34" charset="0"/>
            </a:endParaRPr>
          </a:p>
        </p:txBody>
      </p:sp>
      <p:pic>
        <p:nvPicPr>
          <p:cNvPr id="2" name="Audio 1">
            <a:hlinkClick r:id="" action="ppaction://media"/>
            <a:extLst>
              <a:ext uri="{FF2B5EF4-FFF2-40B4-BE49-F238E27FC236}">
                <a16:creationId xmlns:a16="http://schemas.microsoft.com/office/drawing/2014/main" id="{373C45FC-99E4-47D7-BA00-213E88127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88118386"/>
      </p:ext>
    </p:extLst>
  </p:cSld>
  <p:clrMapOvr>
    <a:masterClrMapping/>
  </p:clrMapOvr>
  <mc:AlternateContent xmlns:mc="http://schemas.openxmlformats.org/markup-compatibility/2006" xmlns:p14="http://schemas.microsoft.com/office/powerpoint/2010/main">
    <mc:Choice Requires="p14">
      <p:transition spd="slow" p14:dur="1250" advTm="453503">
        <p14:flip dir="r"/>
      </p:transition>
    </mc:Choice>
    <mc:Fallback xmlns="">
      <p:transition spd="slow" advTm="4535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607403"/>
            <a:ext cx="9144000" cy="554038"/>
          </a:xfrm>
        </p:spPr>
        <p:txBody>
          <a:bodyPr rtlCol="0">
            <a:noAutofit/>
          </a:bodyPr>
          <a:lstStyle/>
          <a:p>
            <a:pPr algn="ctr" eaLnBrk="1" fontAlgn="auto" hangingPunct="1">
              <a:spcAft>
                <a:spcPts val="0"/>
              </a:spcAft>
              <a:defRPr/>
            </a:pPr>
            <a:r>
              <a:rPr lang="en-US" sz="4000" b="1" dirty="0">
                <a:latin typeface="Arial Black" pitchFamily="34" charset="0"/>
                <a:cs typeface="Aharoni" panose="02010803020104030203" pitchFamily="2" charset="-79"/>
              </a:rPr>
              <a:t>POLICY/ADMISSIONS</a:t>
            </a:r>
            <a:endParaRPr lang="en-US" sz="4000" b="1" dirty="0">
              <a:solidFill>
                <a:schemeClr val="accent1">
                  <a:lumMod val="75000"/>
                </a:schemeClr>
              </a:solidFill>
              <a:latin typeface="Arial Black" pitchFamily="34" charset="0"/>
              <a:cs typeface="Aharoni" panose="02010803020104030203" pitchFamily="2" charset="-79"/>
            </a:endParaRPr>
          </a:p>
        </p:txBody>
      </p:sp>
      <p:sp>
        <p:nvSpPr>
          <p:cNvPr id="36867" name="Content Placeholder 2"/>
          <p:cNvSpPr>
            <a:spLocks noGrp="1"/>
          </p:cNvSpPr>
          <p:nvPr>
            <p:ph idx="1"/>
          </p:nvPr>
        </p:nvSpPr>
        <p:spPr>
          <a:xfrm>
            <a:off x="609600" y="1481793"/>
            <a:ext cx="7772400" cy="4538007"/>
          </a:xfrm>
        </p:spPr>
        <p:txBody>
          <a:bodyPr rtlCol="0">
            <a:noAutofit/>
          </a:bodyPr>
          <a:lstStyle/>
          <a:p>
            <a:pPr marL="0" lvl="0" indent="0" fontAlgn="base">
              <a:spcBef>
                <a:spcPts val="0"/>
              </a:spcBef>
              <a:buClrTx/>
              <a:buSzPct val="100000"/>
              <a:buNone/>
            </a:pPr>
            <a:r>
              <a:rPr lang="en-US" b="1" dirty="0"/>
              <a:t>Revise “Process for polling the GSC between Conference meetings” to add a 7 day discussion period before voting opens</a:t>
            </a:r>
            <a:endParaRPr lang="en-US" sz="2800"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194C586E-1C28-4C4D-9F48-DF1A791B4E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18943170"/>
      </p:ext>
    </p:extLst>
  </p:cSld>
  <p:clrMapOvr>
    <a:masterClrMapping/>
  </p:clrMapOvr>
  <p:transition spd="slow" advTm="9926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400756" y="1447800"/>
            <a:ext cx="8571494" cy="5029355"/>
          </a:xfrm>
        </p:spPr>
        <p:txBody>
          <a:bodyPr rtlCol="0">
            <a:noAutofit/>
          </a:bodyPr>
          <a:lstStyle/>
          <a:p>
            <a:pPr marL="342900" indent="-342900">
              <a:spcBef>
                <a:spcPts val="0"/>
              </a:spcBef>
              <a:buClrTx/>
              <a:buSzPct val="100000"/>
              <a:buFont typeface="+mj-lt"/>
              <a:buAutoNum type="arabicPeriod"/>
            </a:pPr>
            <a:r>
              <a:rPr lang="en-US" sz="1600" dirty="0">
                <a:latin typeface="Arial" panose="020B0604020202020204" pitchFamily="34" charset="0"/>
                <a:cs typeface="Arial" panose="020B0604020202020204" pitchFamily="34" charset="0"/>
              </a:rPr>
              <a:t>The “Policy on Actors Portraying A.A. Members or Potential A.A. Members in Videos Produced by the General Service Board or its Affiliates” be reaffirmed. </a:t>
            </a:r>
            <a:endParaRPr lang="en-US" sz="1600" b="1" dirty="0">
              <a:latin typeface="Arial" panose="020B0604020202020204" pitchFamily="34" charset="0"/>
              <a:cs typeface="Arial" panose="020B0604020202020204" pitchFamily="34" charset="0"/>
            </a:endParaRPr>
          </a:p>
          <a:p>
            <a:pPr marL="342900" indent="-342900">
              <a:spcBef>
                <a:spcPts val="0"/>
              </a:spcBef>
              <a:buClrTx/>
              <a:buSzPct val="100000"/>
              <a:buFont typeface="+mj-lt"/>
              <a:buAutoNum type="arabicPeriod"/>
            </a:pPr>
            <a:r>
              <a:rPr lang="en-US" sz="1600" dirty="0">
                <a:latin typeface="Arial" panose="020B0604020202020204" pitchFamily="34" charset="0"/>
                <a:cs typeface="Arial" panose="020B0604020202020204" pitchFamily="34" charset="0"/>
              </a:rPr>
              <a:t>Two PSAs be developed at a cost not to exceed $50,000 for each PSA, and that if full-face characters are shown, to include an “actor portrayal” disclaimer on screen. </a:t>
            </a:r>
          </a:p>
          <a:p>
            <a:pPr marL="342900" lvl="1" indent="-342900">
              <a:spcBef>
                <a:spcPts val="0"/>
              </a:spcBef>
              <a:buClrTx/>
              <a:buSzPct val="100000"/>
              <a:buFont typeface="+mj-lt"/>
              <a:buAutoNum type="arabicPeriod" startAt="3"/>
            </a:pPr>
            <a:r>
              <a:rPr lang="en-US" sz="1600" dirty="0">
                <a:solidFill>
                  <a:schemeClr val="tx1"/>
                </a:solidFill>
                <a:latin typeface="Arial" panose="020B0604020202020204" pitchFamily="34" charset="0"/>
                <a:cs typeface="Arial" panose="020B0604020202020204" pitchFamily="34" charset="0"/>
              </a:rPr>
              <a:t>The text addressing anonymity and safety be included in the pamphlet “Understanding Anonymity” as follows:</a:t>
            </a:r>
          </a:p>
          <a:p>
            <a:pPr marL="274320" lvl="2" indent="0">
              <a:spcBef>
                <a:spcPts val="0"/>
              </a:spcBef>
              <a:buClrTx/>
              <a:buSzPct val="100000"/>
              <a:buNone/>
            </a:pP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Q. </a:t>
            </a:r>
            <a:r>
              <a:rPr lang="en-US" sz="1600" dirty="0">
                <a:latin typeface="Arial" panose="020B0604020202020204" pitchFamily="34" charset="0"/>
                <a:cs typeface="Arial" panose="020B0604020202020204" pitchFamily="34" charset="0"/>
              </a:rPr>
              <a:t>Is it okay to tell someone if I witness or experience inappropriate behavior that happens either during or outside meeting times? Can I alert the proper authorities if there is criminal behavior? </a:t>
            </a:r>
          </a:p>
          <a:p>
            <a:pPr marL="274320" lvl="2" indent="0">
              <a:spcBef>
                <a:spcPts val="0"/>
              </a:spcBef>
              <a:buClrTx/>
              <a:buSzPct val="100000"/>
              <a:buNone/>
            </a:pPr>
            <a:r>
              <a:rPr lang="en-US" sz="1600" i="1" dirty="0">
                <a:latin typeface="Arial" panose="020B0604020202020204" pitchFamily="34" charset="0"/>
                <a:cs typeface="Arial" panose="020B0604020202020204" pitchFamily="34" charset="0"/>
              </a:rPr>
              <a:t>  A.</a:t>
            </a:r>
            <a:r>
              <a:rPr lang="en-US" sz="1600" dirty="0">
                <a:latin typeface="Arial" panose="020B0604020202020204" pitchFamily="34" charset="0"/>
                <a:cs typeface="Arial" panose="020B0604020202020204" pitchFamily="34" charset="0"/>
              </a:rPr>
              <a:t> Groups strive to provide as safe an environment as possible in which members can focus on sobriety, and, while anonymity is central to that purpose, it is not intended to be a cloak protecting inappropriate or criminal behavior. Saying something about inappropriate behavior or calling the proper authorities does not go against any A.A. Traditions and is meant to preserve the safety of all members. </a:t>
            </a:r>
          </a:p>
          <a:p>
            <a:pPr marL="342900" lvl="1" indent="-342900">
              <a:spcBef>
                <a:spcPts val="0"/>
              </a:spcBef>
              <a:buClrTx/>
              <a:buSzPct val="100000"/>
              <a:buFont typeface="+mj-lt"/>
              <a:buAutoNum type="arabicPeriod" startAt="3"/>
            </a:pPr>
            <a:r>
              <a:rPr lang="en-US" sz="1600" dirty="0">
                <a:solidFill>
                  <a:schemeClr val="tx1"/>
                </a:solidFill>
                <a:latin typeface="Arial" panose="020B0604020202020204" pitchFamily="34" charset="0"/>
                <a:cs typeface="Arial" panose="020B0604020202020204" pitchFamily="34" charset="0"/>
              </a:rPr>
              <a:t>A progress report on the usefulness and effectiveness of the A.A.W.S. YouTube channel be brought back to the 2020 Conference Committee on Public Information.</a:t>
            </a:r>
          </a:p>
          <a:p>
            <a:pPr marL="342900" indent="-342900">
              <a:buClrTx/>
              <a:buFont typeface="+mj-lt"/>
              <a:buAutoNum type="arabicPeriod" startAt="5"/>
            </a:pPr>
            <a:r>
              <a:rPr lang="en-US" sz="1600" dirty="0">
                <a:latin typeface="Arial" panose="020B0604020202020204" pitchFamily="34" charset="0"/>
                <a:cs typeface="Arial" panose="020B0604020202020204" pitchFamily="34" charset="0"/>
              </a:rPr>
              <a:t>A.A. World Services, Inc. implement Google AdWords/ Grants for the purpose of providing information about A.A. to the public and that a report be brought back to the 2020 Conference Committee on Public Information. </a:t>
            </a:r>
          </a:p>
          <a:p>
            <a:pPr marL="342900" lvl="1" indent="-342900">
              <a:spcBef>
                <a:spcPts val="0"/>
              </a:spcBef>
              <a:buClrTx/>
              <a:buSzPct val="100000"/>
              <a:buFont typeface="+mj-lt"/>
              <a:buAutoNum type="arabicPeriod" startAt="3"/>
            </a:pPr>
            <a:endParaRPr lang="en-US" sz="1400" dirty="0">
              <a:solidFill>
                <a:schemeClr val="tx1"/>
              </a:solidFill>
              <a:latin typeface="Arial" panose="020B0604020202020204" pitchFamily="34" charset="0"/>
              <a:cs typeface="Arial" panose="020B0604020202020204" pitchFamily="34" charset="0"/>
            </a:endParaRPr>
          </a:p>
          <a:p>
            <a:pPr marL="342900" lvl="1" indent="-342900">
              <a:spcBef>
                <a:spcPts val="0"/>
              </a:spcBef>
              <a:buClrTx/>
              <a:buSzPct val="100000"/>
              <a:buFont typeface="+mj-lt"/>
              <a:buAutoNum type="arabicPeriod" startAt="3"/>
            </a:pPr>
            <a:endParaRPr lang="en-US" sz="1400" dirty="0">
              <a:solidFill>
                <a:schemeClr val="tx1"/>
              </a:solidFill>
              <a:latin typeface="Arial" panose="020B0604020202020204" pitchFamily="34" charset="0"/>
              <a:cs typeface="Arial" panose="020B0604020202020204" pitchFamily="34" charset="0"/>
            </a:endParaRPr>
          </a:p>
          <a:p>
            <a:pPr marL="342900" lvl="1" indent="-342900">
              <a:spcBef>
                <a:spcPts val="0"/>
              </a:spcBef>
              <a:buClrTx/>
              <a:buSzPct val="100000"/>
              <a:buFont typeface="+mj-lt"/>
              <a:buAutoNum type="arabicPeriod" startAt="3"/>
            </a:pPr>
            <a:endParaRPr lang="en-US" sz="1400" dirty="0">
              <a:solidFill>
                <a:schemeClr val="tx1"/>
              </a:solidFill>
              <a:latin typeface="Arial" panose="020B0604020202020204" pitchFamily="34" charset="0"/>
              <a:cs typeface="Arial" panose="020B0604020202020204" pitchFamily="34" charset="0"/>
            </a:endParaRPr>
          </a:p>
          <a:p>
            <a:pPr marL="274320" lvl="2" indent="0">
              <a:spcBef>
                <a:spcPts val="0"/>
              </a:spcBef>
              <a:buClrTx/>
              <a:buSzPct val="100000"/>
              <a:buNone/>
            </a:pPr>
            <a:endParaRPr lang="en-US" sz="1400" dirty="0">
              <a:latin typeface="Arial" panose="020B0604020202020204" pitchFamily="34" charset="0"/>
              <a:cs typeface="Arial" panose="020B0604020202020204" pitchFamily="34" charset="0"/>
            </a:endParaRPr>
          </a:p>
          <a:p>
            <a:pPr marL="274320" lvl="2" indent="0">
              <a:spcBef>
                <a:spcPts val="0"/>
              </a:spcBef>
              <a:buClrTx/>
              <a:buSzPct val="100000"/>
              <a:buNone/>
            </a:pPr>
            <a:endParaRPr lang="en-US" sz="1400" dirty="0">
              <a:latin typeface="Arial" panose="020B0604020202020204" pitchFamily="34" charset="0"/>
              <a:cs typeface="Arial" panose="020B0604020202020204" pitchFamily="34" charset="0"/>
            </a:endParaRPr>
          </a:p>
          <a:p>
            <a:pPr marL="514350" indent="-514350">
              <a:spcBef>
                <a:spcPts val="0"/>
              </a:spcBef>
              <a:buClrTx/>
              <a:buSzPct val="100000"/>
              <a:buAutoNum type="alphaUcPeriod"/>
            </a:pPr>
            <a:endParaRPr lang="en-US" dirty="0"/>
          </a:p>
          <a:p>
            <a:pPr marL="0" indent="0">
              <a:spcBef>
                <a:spcPts val="0"/>
              </a:spcBef>
              <a:buClrTx/>
              <a:buSzPct val="100000"/>
              <a:buNone/>
            </a:pPr>
            <a:endParaRPr lang="en-US" sz="2800" dirty="0">
              <a:latin typeface="Arial" panose="020B0604020202020204" pitchFamily="34" charset="0"/>
              <a:cs typeface="Arial" panose="020B0604020202020204" pitchFamily="34" charset="0"/>
            </a:endParaRPr>
          </a:p>
          <a:p>
            <a:pPr marL="880110" lvl="1" indent="-514350">
              <a:spcBef>
                <a:spcPts val="0"/>
              </a:spcBef>
              <a:buClrTx/>
              <a:buSzPct val="100000"/>
              <a:buFont typeface="+mj-lt"/>
              <a:buAutoNum type="arabicPeriod"/>
            </a:pPr>
            <a:endParaRPr lang="en-US" sz="2800" b="1" i="1" dirty="0">
              <a:latin typeface="Arial" panose="020B0604020202020204" pitchFamily="34" charset="0"/>
              <a:cs typeface="Arial" panose="020B0604020202020204" pitchFamily="34" charset="0"/>
            </a:endParaRPr>
          </a:p>
          <a:p>
            <a:pPr marL="0" indent="0" fontAlgn="t">
              <a:spcBef>
                <a:spcPts val="0"/>
              </a:spcBef>
              <a:buNone/>
            </a:pPr>
            <a:r>
              <a:rPr lang="en-US" sz="800" i="1" dirty="0">
                <a:latin typeface="Arial" panose="020B0604020202020204" pitchFamily="34" charset="0"/>
                <a:cs typeface="Arial" panose="020B0604020202020204" pitchFamily="34" charset="0"/>
              </a:rPr>
              <a:t> </a:t>
            </a:r>
          </a:p>
          <a:p>
            <a:pPr marL="0" indent="0" fontAlgn="t">
              <a:spcBef>
                <a:spcPts val="0"/>
              </a:spcBef>
              <a:buNone/>
            </a:pPr>
            <a:endParaRPr lang="en-US" sz="2800" dirty="0">
              <a:latin typeface="Arial" panose="020B0604020202020204" pitchFamily="34" charset="0"/>
              <a:cs typeface="Arial" panose="020B0604020202020204" pitchFamily="34" charset="0"/>
            </a:endParaRPr>
          </a:p>
          <a:p>
            <a:pPr marL="0" indent="0" fontAlgn="t">
              <a:spcBef>
                <a:spcPts val="0"/>
              </a:spcBef>
              <a:buNone/>
            </a:pPr>
            <a:r>
              <a:rPr lang="en-US" sz="24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8" name="Rectangle 7"/>
          <p:cNvSpPr/>
          <p:nvPr/>
        </p:nvSpPr>
        <p:spPr>
          <a:xfrm>
            <a:off x="400756" y="464857"/>
            <a:ext cx="8905875" cy="707886"/>
          </a:xfrm>
          <a:prstGeom prst="rect">
            <a:avLst/>
          </a:prstGeom>
        </p:spPr>
        <p:txBody>
          <a:bodyPr wrap="square">
            <a:spAutoFit/>
          </a:bodyPr>
          <a:lstStyle/>
          <a:p>
            <a:pPr algn="ctr"/>
            <a:r>
              <a:rPr lang="en-US" sz="4000" b="1" dirty="0">
                <a:solidFill>
                  <a:schemeClr val="accent1">
                    <a:lumMod val="75000"/>
                  </a:schemeClr>
                </a:solidFill>
                <a:latin typeface="Arial Black" pitchFamily="34" charset="0"/>
                <a:cs typeface="Aharoni" panose="02010803020104030203" pitchFamily="2" charset="-79"/>
              </a:rPr>
              <a:t>PUBLIC INFORMATION</a:t>
            </a:r>
            <a:endParaRPr lang="en-US" sz="4000" dirty="0"/>
          </a:p>
        </p:txBody>
      </p:sp>
      <p:pic>
        <p:nvPicPr>
          <p:cNvPr id="2" name="Audio 1">
            <a:hlinkClick r:id="" action="ppaction://media"/>
            <a:extLst>
              <a:ext uri="{FF2B5EF4-FFF2-40B4-BE49-F238E27FC236}">
                <a16:creationId xmlns:a16="http://schemas.microsoft.com/office/drawing/2014/main" id="{FA0A842C-8E15-48F3-B86E-417FBE9D061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670124776"/>
      </p:ext>
    </p:extLst>
  </p:cSld>
  <p:clrMapOvr>
    <a:masterClrMapping/>
  </p:clrMapOvr>
  <mc:AlternateContent xmlns:mc="http://schemas.openxmlformats.org/markup-compatibility/2006">
    <mc:Choice xmlns:p14="http://schemas.microsoft.com/office/powerpoint/2010/main" Requires="p14">
      <p:transition spd="med" p14:dur="700" advTm="345081">
        <p:fade/>
      </p:transition>
    </mc:Choice>
    <mc:Fallback>
      <p:transition spd="med" advTm="345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anim calcmode="lin" valueType="num">
                                      <p:cBhvr additive="base">
                                        <p:cTn id="11"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 calcmode="lin" valueType="num">
                                      <p:cBhvr additive="base">
                                        <p:cTn id="17"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939">
                                            <p:txEl>
                                              <p:pRg st="2" end="2"/>
                                            </p:txEl>
                                          </p:spTgt>
                                        </p:tgtEl>
                                        <p:attrNameLst>
                                          <p:attrName>style.visibility</p:attrName>
                                        </p:attrNameLst>
                                      </p:cBhvr>
                                      <p:to>
                                        <p:strVal val="visible"/>
                                      </p:to>
                                    </p:set>
                                    <p:anim calcmode="lin" valueType="num">
                                      <p:cBhvr additive="base">
                                        <p:cTn id="23"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9939">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 calcmode="lin" valueType="num">
                                      <p:cBhvr additive="base">
                                        <p:cTn id="27"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9939">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9939">
                                            <p:txEl>
                                              <p:pRg st="4" end="4"/>
                                            </p:txEl>
                                          </p:spTgt>
                                        </p:tgtEl>
                                        <p:attrNameLst>
                                          <p:attrName>style.visibility</p:attrName>
                                        </p:attrNameLst>
                                      </p:cBhvr>
                                      <p:to>
                                        <p:strVal val="visible"/>
                                      </p:to>
                                    </p:set>
                                    <p:anim calcmode="lin" valueType="num">
                                      <p:cBhvr additive="base">
                                        <p:cTn id="31"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 calcmode="lin" valueType="num">
                                      <p:cBhvr additive="base">
                                        <p:cTn id="37" dur="500" fill="hold"/>
                                        <p:tgtEl>
                                          <p:spTgt spid="399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9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9939">
                                            <p:txEl>
                                              <p:pRg st="6" end="6"/>
                                            </p:txEl>
                                          </p:spTgt>
                                        </p:tgtEl>
                                        <p:attrNameLst>
                                          <p:attrName>style.visibility</p:attrName>
                                        </p:attrNameLst>
                                      </p:cBhvr>
                                      <p:to>
                                        <p:strVal val="visible"/>
                                      </p:to>
                                    </p:set>
                                    <p:anim calcmode="lin" valueType="num">
                                      <p:cBhvr additive="base">
                                        <p:cTn id="43" dur="500" fill="hold"/>
                                        <p:tgtEl>
                                          <p:spTgt spid="399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99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ubtitle 2"/>
          <p:cNvSpPr txBox="1">
            <a:spLocks/>
          </p:cNvSpPr>
          <p:nvPr/>
        </p:nvSpPr>
        <p:spPr bwMode="auto">
          <a:xfrm>
            <a:off x="455651" y="152401"/>
            <a:ext cx="8292042" cy="1828800"/>
          </a:xfrm>
          <a:prstGeom prst="rect">
            <a:avLst/>
          </a:prstGeom>
          <a:noFill/>
          <a:ln w="9525">
            <a:noFill/>
            <a:miter lim="800000"/>
            <a:headEnd/>
            <a:tailEnd/>
          </a:ln>
        </p:spPr>
        <p:txBody>
          <a:bodyPr/>
          <a:lstStyle/>
          <a:p>
            <a:pPr algn="ctr">
              <a:lnSpc>
                <a:spcPct val="90000"/>
              </a:lnSpc>
              <a:spcBef>
                <a:spcPts val="1000"/>
              </a:spcBef>
              <a:buFont typeface="Arial" charset="0"/>
              <a:buNone/>
            </a:pPr>
            <a:endParaRPr lang="en-US" altLang="en-US" sz="5400" b="1" dirty="0">
              <a:latin typeface="Arial" charset="0"/>
              <a:cs typeface="Arial" charset="0"/>
            </a:endParaRPr>
          </a:p>
          <a:p>
            <a:pPr algn="ctr">
              <a:lnSpc>
                <a:spcPct val="90000"/>
              </a:lnSpc>
              <a:spcBef>
                <a:spcPts val="1000"/>
              </a:spcBef>
              <a:buFont typeface="Arial" charset="0"/>
              <a:buNone/>
            </a:pPr>
            <a:r>
              <a:rPr lang="en-US" altLang="en-US" sz="5400" b="1" dirty="0">
                <a:latin typeface="Arial" charset="0"/>
                <a:cs typeface="Arial" charset="0"/>
              </a:rPr>
              <a:t>REPORT &amp; CHARTER</a:t>
            </a:r>
            <a:endParaRPr lang="en-US" altLang="en-US" sz="5400" b="1" i="1" dirty="0">
              <a:latin typeface="Arial" charset="0"/>
              <a:cs typeface="Arial" charset="0"/>
            </a:endParaRPr>
          </a:p>
        </p:txBody>
      </p:sp>
      <p:sp>
        <p:nvSpPr>
          <p:cNvPr id="3" name="Rectangle 2">
            <a:extLst>
              <a:ext uri="{FF2B5EF4-FFF2-40B4-BE49-F238E27FC236}">
                <a16:creationId xmlns:a16="http://schemas.microsoft.com/office/drawing/2014/main" id="{CC2C36D7-9105-4E1A-B76C-832C526906B1}"/>
              </a:ext>
            </a:extLst>
          </p:cNvPr>
          <p:cNvSpPr/>
          <p:nvPr/>
        </p:nvSpPr>
        <p:spPr>
          <a:xfrm>
            <a:off x="1092522" y="3244334"/>
            <a:ext cx="6958956" cy="923330"/>
          </a:xfrm>
          <a:prstGeom prst="rect">
            <a:avLst/>
          </a:prstGeom>
        </p:spPr>
        <p:txBody>
          <a:bodyPr wrap="none">
            <a:spAutoFit/>
          </a:bodyPr>
          <a:lstStyle/>
          <a:p>
            <a:pPr marL="273050" indent="15875" algn="ctr">
              <a:spcBef>
                <a:spcPts val="0"/>
              </a:spcBef>
              <a:buNone/>
            </a:pPr>
            <a:r>
              <a:rPr lang="en-US" sz="5400" b="1" dirty="0">
                <a:solidFill>
                  <a:srgbClr val="7030A0"/>
                </a:solidFill>
                <a:latin typeface="Times New Roman" pitchFamily="18" charset="0"/>
                <a:cs typeface="Times New Roman" pitchFamily="18" charset="0"/>
              </a:rPr>
              <a:t>No Recommendations</a:t>
            </a:r>
          </a:p>
        </p:txBody>
      </p:sp>
      <p:pic>
        <p:nvPicPr>
          <p:cNvPr id="2" name="Audio 1">
            <a:hlinkClick r:id="" action="ppaction://media"/>
            <a:extLst>
              <a:ext uri="{FF2B5EF4-FFF2-40B4-BE49-F238E27FC236}">
                <a16:creationId xmlns:a16="http://schemas.microsoft.com/office/drawing/2014/main" id="{B47CB57A-8121-4C57-AD15-FE6E16015D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90344552"/>
      </p:ext>
    </p:extLst>
  </p:cSld>
  <p:clrMapOvr>
    <a:masterClrMapping/>
  </p:clrMapOvr>
  <mc:AlternateContent xmlns:mc="http://schemas.openxmlformats.org/markup-compatibility/2006">
    <mc:Choice xmlns:p14="http://schemas.microsoft.com/office/powerpoint/2010/main" Requires="p14">
      <p:transition spd="slow" p14:dur="1250" advTm="39401">
        <p14:switch dir="r"/>
      </p:transition>
    </mc:Choice>
    <mc:Fallback>
      <p:transition spd="slow" advTm="394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21956" y="1447800"/>
            <a:ext cx="8861425" cy="4601053"/>
          </a:xfrm>
        </p:spPr>
        <p:txBody>
          <a:bodyPr rtlCol="0">
            <a:normAutofit fontScale="70000" lnSpcReduction="20000"/>
          </a:bodyPr>
          <a:lstStyle/>
          <a:p>
            <a:pPr marL="514350" indent="-344488">
              <a:spcBef>
                <a:spcPts val="0"/>
              </a:spcBef>
              <a:buClrTx/>
              <a:buSzPct val="100000"/>
              <a:buNone/>
            </a:pPr>
            <a:r>
              <a:rPr lang="en-US" dirty="0"/>
              <a:t>It was recommended that: </a:t>
            </a:r>
          </a:p>
          <a:p>
            <a:pPr marL="514350" indent="-344488">
              <a:spcBef>
                <a:spcPts val="0"/>
              </a:spcBef>
              <a:buClrTx/>
              <a:buSzPct val="100000"/>
              <a:buNone/>
            </a:pPr>
            <a:endParaRPr lang="en-US" dirty="0"/>
          </a:p>
          <a:p>
            <a:pPr marL="684212" indent="-514350">
              <a:spcBef>
                <a:spcPts val="0"/>
              </a:spcBef>
              <a:buClrTx/>
              <a:buSzPct val="100000"/>
              <a:buAutoNum type="arabicPeriod"/>
            </a:pPr>
            <a:r>
              <a:rPr lang="en-US" dirty="0"/>
              <a:t>Ashley’s story (an A.A. member who is Deaf) be added to the pamphlet “Access to A.A.: Members Share on Overcoming Barriers” and that the video version of the pamphlet be updated to reflect this change. </a:t>
            </a:r>
          </a:p>
          <a:p>
            <a:pPr marL="684212" indent="-514350">
              <a:spcBef>
                <a:spcPts val="0"/>
              </a:spcBef>
              <a:buClrTx/>
              <a:buSzPct val="100000"/>
              <a:buAutoNum type="arabicPeriod"/>
            </a:pPr>
            <a:endParaRPr lang="en-US" dirty="0"/>
          </a:p>
          <a:p>
            <a:pPr marL="514350" indent="-344488">
              <a:spcBef>
                <a:spcPts val="0"/>
              </a:spcBef>
              <a:buClrTx/>
              <a:buSzPct val="100000"/>
              <a:buNone/>
            </a:pPr>
            <a:r>
              <a:rPr lang="en-US" b="1" dirty="0"/>
              <a:t>2. </a:t>
            </a:r>
            <a:r>
              <a:rPr lang="en-US" dirty="0"/>
              <a:t>The pamphlet “A.A. for the Older Alcoholic – Never Too Late” be updated with a revised introduction; current and inclusive stories; reference to online A.A.; and an updated “How Do I Find A.A.?” section. The committee requested that a progress report or draft pamphlet be brought back to the 2020 Conference Committee on Treatment and Accessibilities. </a:t>
            </a:r>
          </a:p>
          <a:p>
            <a:pPr marL="514350" indent="-344488">
              <a:spcBef>
                <a:spcPts val="0"/>
              </a:spcBef>
              <a:buClrTx/>
              <a:buSzPct val="100000"/>
              <a:buNone/>
            </a:pPr>
            <a:endParaRPr lang="en-US" dirty="0"/>
          </a:p>
          <a:p>
            <a:pPr marL="514350" indent="-344488">
              <a:spcBef>
                <a:spcPts val="0"/>
              </a:spcBef>
              <a:buClrTx/>
              <a:buSzPct val="100000"/>
              <a:buNone/>
            </a:pPr>
            <a:r>
              <a:rPr lang="en-US" b="1" dirty="0"/>
              <a:t>3. </a:t>
            </a:r>
            <a:r>
              <a:rPr lang="en-US" dirty="0"/>
              <a:t>The trustees’ Committee on Cooperation with the Professional Community/ Treatment and Accessibilities develop anonymity-protected audio interviews with military professionals about their experience with A.A. as a resource for posting online. </a:t>
            </a:r>
          </a:p>
          <a:p>
            <a:pPr marL="514350" lvl="0" indent="-344488">
              <a:spcBef>
                <a:spcPts val="0"/>
              </a:spcBef>
              <a:buClrTx/>
              <a:buSzPct val="100000"/>
              <a:buNone/>
            </a:pPr>
            <a:endParaRPr lang="en-US" sz="2400" dirty="0">
              <a:latin typeface="Arial" panose="020B0604020202020204" pitchFamily="34" charset="0"/>
              <a:cs typeface="Arial" panose="020B0604020202020204" pitchFamily="34" charset="0"/>
            </a:endParaRPr>
          </a:p>
          <a:p>
            <a:pPr marL="393192" lvl="1" indent="0" fontAlgn="base">
              <a:buClrTx/>
              <a:buSzPct val="100000"/>
              <a:buNone/>
            </a:pPr>
            <a:endParaRPr lang="en-US" sz="2800" dirty="0">
              <a:effectLst>
                <a:outerShdw sx="0" sy="0">
                  <a:srgbClr val="000000"/>
                </a:outerShdw>
              </a:effectLst>
              <a:latin typeface="Arial" panose="020B0604020202020204" pitchFamily="34" charset="0"/>
              <a:cs typeface="Arial" panose="020B0604020202020204" pitchFamily="34" charset="0"/>
            </a:endParaRPr>
          </a:p>
          <a:p>
            <a:pPr marL="463550" indent="238125" eaLnBrk="1" hangingPunct="1">
              <a:buNone/>
              <a:defRPr/>
            </a:pPr>
            <a:endParaRPr lang="en-US" altLang="en-US" sz="2400" b="1" dirty="0">
              <a:solidFill>
                <a:schemeClr val="accent1">
                  <a:lumMod val="75000"/>
                </a:schemeClr>
              </a:solidFill>
              <a:latin typeface="Times New Roman" pitchFamily="18" charset="0"/>
              <a:cs typeface="Times New Roman" pitchFamily="18" charset="0"/>
            </a:endParaRPr>
          </a:p>
        </p:txBody>
      </p:sp>
      <p:sp>
        <p:nvSpPr>
          <p:cNvPr id="7" name="Subtitle 2"/>
          <p:cNvSpPr txBox="1">
            <a:spLocks/>
          </p:cNvSpPr>
          <p:nvPr/>
        </p:nvSpPr>
        <p:spPr bwMode="auto">
          <a:xfrm>
            <a:off x="152400" y="304800"/>
            <a:ext cx="9143999" cy="762000"/>
          </a:xfrm>
          <a:prstGeom prst="rect">
            <a:avLst/>
          </a:prstGeom>
          <a:noFill/>
          <a:ln w="9525">
            <a:noFill/>
            <a:miter lim="800000"/>
            <a:headEnd/>
            <a:tailEnd/>
          </a:ln>
        </p:spPr>
        <p:txBody>
          <a:bodyPr/>
          <a:lstStyle/>
          <a:p>
            <a:pPr algn="ctr">
              <a:spcBef>
                <a:spcPts val="1000"/>
              </a:spcBef>
              <a:buFont typeface="Arial" charset="0"/>
              <a:buNone/>
            </a:pPr>
            <a:r>
              <a:rPr lang="en-US" altLang="en-US" sz="3200" b="1" dirty="0">
                <a:latin typeface="Arial" charset="0"/>
                <a:cs typeface="Arial" charset="0"/>
              </a:rPr>
              <a:t>TREATMENT &amp; ACCESSIBILITIES</a:t>
            </a:r>
            <a:r>
              <a:rPr lang="en-US" altLang="en-US" sz="3200" b="1" i="1" dirty="0">
                <a:latin typeface="Arial" charset="0"/>
                <a:cs typeface="Arial" charset="0"/>
              </a:rPr>
              <a:t> </a:t>
            </a:r>
          </a:p>
        </p:txBody>
      </p:sp>
      <p:pic>
        <p:nvPicPr>
          <p:cNvPr id="3" name="Audio 2">
            <a:hlinkClick r:id="" action="ppaction://media"/>
            <a:extLst>
              <a:ext uri="{FF2B5EF4-FFF2-40B4-BE49-F238E27FC236}">
                <a16:creationId xmlns:a16="http://schemas.microsoft.com/office/drawing/2014/main" id="{97F76AFE-FED4-40C1-BCC0-CB72C6A58E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3390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94576">
        <p15:prstTrans prst="origami"/>
      </p:transition>
    </mc:Choice>
    <mc:Fallback>
      <p:transition spd="slow" advTm="945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ubtitle 2"/>
          <p:cNvSpPr txBox="1">
            <a:spLocks/>
          </p:cNvSpPr>
          <p:nvPr/>
        </p:nvSpPr>
        <p:spPr bwMode="auto">
          <a:xfrm>
            <a:off x="493712" y="457200"/>
            <a:ext cx="8156575" cy="1295400"/>
          </a:xfrm>
          <a:prstGeom prst="rect">
            <a:avLst/>
          </a:prstGeom>
          <a:noFill/>
          <a:ln w="9525">
            <a:noFill/>
            <a:miter lim="800000"/>
            <a:headEnd/>
            <a:tailEnd/>
          </a:ln>
        </p:spPr>
        <p:txBody>
          <a:bodyPr/>
          <a:lstStyle/>
          <a:p>
            <a:pPr algn="ctr">
              <a:lnSpc>
                <a:spcPct val="90000"/>
              </a:lnSpc>
              <a:spcBef>
                <a:spcPts val="1000"/>
              </a:spcBef>
              <a:buFont typeface="Arial" charset="0"/>
              <a:buNone/>
            </a:pPr>
            <a:r>
              <a:rPr lang="en-US" altLang="en-US" sz="7000" b="1" dirty="0">
                <a:latin typeface="Arial" charset="0"/>
                <a:cs typeface="Arial" charset="0"/>
              </a:rPr>
              <a:t>TRUSTEES</a:t>
            </a:r>
            <a:endParaRPr lang="en-US" altLang="en-US" sz="7000" b="1" i="1" dirty="0">
              <a:latin typeface="Arial" charset="0"/>
              <a:cs typeface="Arial" charset="0"/>
            </a:endParaRPr>
          </a:p>
        </p:txBody>
      </p:sp>
      <p:sp>
        <p:nvSpPr>
          <p:cNvPr id="3" name="Rectangle 2">
            <a:extLst>
              <a:ext uri="{FF2B5EF4-FFF2-40B4-BE49-F238E27FC236}">
                <a16:creationId xmlns:a16="http://schemas.microsoft.com/office/drawing/2014/main" id="{9593B8A9-1236-4B57-BE05-DA3211D234B0}"/>
              </a:ext>
            </a:extLst>
          </p:cNvPr>
          <p:cNvSpPr/>
          <p:nvPr/>
        </p:nvSpPr>
        <p:spPr>
          <a:xfrm>
            <a:off x="990600" y="3244334"/>
            <a:ext cx="7391400" cy="2585323"/>
          </a:xfrm>
          <a:prstGeom prst="rect">
            <a:avLst/>
          </a:prstGeom>
        </p:spPr>
        <p:txBody>
          <a:bodyPr wrap="square">
            <a:spAutoFit/>
          </a:bodyPr>
          <a:lstStyle/>
          <a:p>
            <a:pPr marL="273050" indent="15875" algn="ctr">
              <a:spcBef>
                <a:spcPts val="0"/>
              </a:spcBef>
              <a:buNone/>
            </a:pPr>
            <a:r>
              <a:rPr lang="en-US" sz="5400" b="1" dirty="0">
                <a:solidFill>
                  <a:srgbClr val="7030A0"/>
                </a:solidFill>
                <a:latin typeface="Times New Roman" pitchFamily="18" charset="0"/>
                <a:cs typeface="Times New Roman" pitchFamily="18" charset="0"/>
              </a:rPr>
              <a:t>Please see Slate of approved Trustees in Report</a:t>
            </a:r>
          </a:p>
        </p:txBody>
      </p:sp>
      <p:pic>
        <p:nvPicPr>
          <p:cNvPr id="2" name="Audio 1">
            <a:hlinkClick r:id="" action="ppaction://media"/>
            <a:extLst>
              <a:ext uri="{FF2B5EF4-FFF2-40B4-BE49-F238E27FC236}">
                <a16:creationId xmlns:a16="http://schemas.microsoft.com/office/drawing/2014/main" id="{6C81998A-2740-47AD-A433-01CEC4F270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60607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7456">
        <p15:prstTrans prst="wind"/>
      </p:transition>
    </mc:Choice>
    <mc:Fallback>
      <p:transition spd="slow" advTm="474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9043"/>
            <a:ext cx="9144000" cy="554038"/>
          </a:xfrm>
        </p:spPr>
        <p:txBody>
          <a:bodyPr rtlCol="0">
            <a:noAutofit/>
          </a:bodyPr>
          <a:lstStyle/>
          <a:p>
            <a:pPr algn="ctr" eaLnBrk="1" fontAlgn="auto" hangingPunct="1">
              <a:spcAft>
                <a:spcPts val="0"/>
              </a:spcAft>
              <a:defRPr/>
            </a:pPr>
            <a:r>
              <a:rPr lang="en-US" sz="4000" b="1" dirty="0">
                <a:solidFill>
                  <a:schemeClr val="tx1"/>
                </a:solidFill>
                <a:latin typeface="Arial Black" pitchFamily="34" charset="0"/>
                <a:cs typeface="Aharoni" panose="02010803020104030203" pitchFamily="2" charset="-79"/>
              </a:rPr>
              <a:t>Floor Actions</a:t>
            </a:r>
          </a:p>
        </p:txBody>
      </p:sp>
      <p:sp>
        <p:nvSpPr>
          <p:cNvPr id="3" name="Content Placeholder 2"/>
          <p:cNvSpPr>
            <a:spLocks noGrp="1"/>
          </p:cNvSpPr>
          <p:nvPr>
            <p:ph idx="1"/>
          </p:nvPr>
        </p:nvSpPr>
        <p:spPr>
          <a:xfrm>
            <a:off x="256478" y="1658163"/>
            <a:ext cx="8631044" cy="4742637"/>
          </a:xfrm>
        </p:spPr>
        <p:txBody>
          <a:bodyPr rtlCol="0">
            <a:noAutofit/>
          </a:bodyPr>
          <a:lstStyle/>
          <a:p>
            <a:pPr marL="0" lvl="0" indent="0">
              <a:buNone/>
            </a:pPr>
            <a:r>
              <a:rPr lang="en-US" sz="1600" b="1" dirty="0">
                <a:latin typeface="Arial" panose="020B0604020202020204" pitchFamily="34" charset="0"/>
                <a:cs typeface="Arial" panose="020B0604020202020204" pitchFamily="34" charset="0"/>
              </a:rPr>
              <a:t>#1 - Start work on a 4th edition Spanish Big Book:  </a:t>
            </a:r>
            <a:r>
              <a:rPr lang="en-US" sz="1600" b="1" i="1" dirty="0">
                <a:latin typeface="Arial" panose="020B0604020202020204" pitchFamily="34" charset="0"/>
                <a:cs typeface="Arial" panose="020B0604020202020204" pitchFamily="34" charset="0"/>
              </a:rPr>
              <a:t>Sent to trustees’ Literature committee</a:t>
            </a:r>
            <a:endParaRPr lang="en-US" sz="1600" i="1" dirty="0">
              <a:latin typeface="Arial" panose="020B0604020202020204" pitchFamily="34" charset="0"/>
              <a:cs typeface="Arial" panose="020B0604020202020204" pitchFamily="34" charset="0"/>
            </a:endParaRPr>
          </a:p>
          <a:p>
            <a:pPr marL="0" lvl="0" indent="0">
              <a:buNone/>
            </a:pPr>
            <a:r>
              <a:rPr lang="en-US" sz="1600" b="1" dirty="0">
                <a:latin typeface="Arial" panose="020B0604020202020204" pitchFamily="34" charset="0"/>
                <a:cs typeface="Arial" panose="020B0604020202020204" pitchFamily="34" charset="0"/>
              </a:rPr>
              <a:t>#2 - Prioritize production of Spanish audio version of </a:t>
            </a:r>
            <a:r>
              <a:rPr lang="en-US" sz="1600" b="1" i="1" dirty="0">
                <a:latin typeface="Arial" panose="020B0604020202020204" pitchFamily="34" charset="0"/>
                <a:cs typeface="Arial" panose="020B0604020202020204" pitchFamily="34" charset="0"/>
              </a:rPr>
              <a:t>The Language of the Heart</a:t>
            </a:r>
            <a:r>
              <a:rPr lang="en-US" sz="1600" b="1" dirty="0">
                <a:latin typeface="Arial" panose="020B0604020202020204" pitchFamily="34" charset="0"/>
                <a:cs typeface="Arial" panose="020B0604020202020204" pitchFamily="34" charset="0"/>
              </a:rPr>
              <a:t>:  </a:t>
            </a:r>
            <a:r>
              <a:rPr lang="en-US" sz="1600" b="1" dirty="0">
                <a:solidFill>
                  <a:schemeClr val="accent1"/>
                </a:solidFill>
                <a:latin typeface="Arial" panose="020B0604020202020204" pitchFamily="34" charset="0"/>
                <a:cs typeface="Arial" panose="020B0604020202020204" pitchFamily="34" charset="0"/>
              </a:rPr>
              <a:t>FAILED</a:t>
            </a:r>
            <a:endParaRPr lang="en-US" sz="1600" dirty="0">
              <a:solidFill>
                <a:schemeClr val="accent1"/>
              </a:solidFill>
              <a:latin typeface="Arial" panose="020B0604020202020204" pitchFamily="34" charset="0"/>
              <a:cs typeface="Arial" panose="020B0604020202020204" pitchFamily="34" charset="0"/>
            </a:endParaRPr>
          </a:p>
          <a:p>
            <a:pPr marL="0" lvl="0" indent="0">
              <a:buNone/>
            </a:pPr>
            <a:r>
              <a:rPr lang="en-US" sz="1600" b="1" dirty="0">
                <a:latin typeface="Arial" panose="020B0604020202020204" pitchFamily="34" charset="0"/>
                <a:cs typeface="Arial" panose="020B0604020202020204" pitchFamily="34" charset="0"/>
              </a:rPr>
              <a:t>#3 - Add “The God Word” pamphlet to the Corrections literature - </a:t>
            </a:r>
            <a:r>
              <a:rPr lang="en-US" sz="1600" b="1" dirty="0">
                <a:solidFill>
                  <a:schemeClr val="accent1"/>
                </a:solidFill>
                <a:latin typeface="Arial" panose="020B0604020202020204" pitchFamily="34" charset="0"/>
                <a:cs typeface="Arial" panose="020B0604020202020204" pitchFamily="34" charset="0"/>
              </a:rPr>
              <a:t>DECLINED TO CONSIDER</a:t>
            </a:r>
            <a:endParaRPr lang="en-US" sz="1600" dirty="0">
              <a:solidFill>
                <a:schemeClr val="accent1"/>
              </a:solidFill>
              <a:latin typeface="Arial" panose="020B0604020202020204" pitchFamily="34" charset="0"/>
              <a:cs typeface="Arial" panose="020B0604020202020204" pitchFamily="34" charset="0"/>
            </a:endParaRPr>
          </a:p>
          <a:p>
            <a:pPr marL="0" lvl="0" indent="0">
              <a:buNone/>
            </a:pPr>
            <a:r>
              <a:rPr lang="en-US" sz="1600" b="1" dirty="0">
                <a:latin typeface="Arial" panose="020B0604020202020204" pitchFamily="34" charset="0"/>
                <a:cs typeface="Arial" panose="020B0604020202020204" pitchFamily="34" charset="0"/>
              </a:rPr>
              <a:t>#4 - Update “A.A. for the Black and African-American Alcoholic”:  </a:t>
            </a:r>
            <a:r>
              <a:rPr lang="en-US" sz="1600" b="1" i="1" dirty="0">
                <a:latin typeface="Arial" panose="020B0604020202020204" pitchFamily="34" charset="0"/>
                <a:cs typeface="Arial" panose="020B0604020202020204" pitchFamily="34" charset="0"/>
              </a:rPr>
              <a:t>Sent to trustees’ Literature committee</a:t>
            </a:r>
            <a:endParaRPr lang="en-US" sz="1600" i="1" dirty="0">
              <a:latin typeface="Arial" panose="020B0604020202020204" pitchFamily="34" charset="0"/>
              <a:cs typeface="Arial" panose="020B0604020202020204" pitchFamily="34" charset="0"/>
            </a:endParaRPr>
          </a:p>
          <a:p>
            <a:pPr marL="0" lvl="0" indent="0">
              <a:buNone/>
            </a:pPr>
            <a:r>
              <a:rPr lang="en-US" sz="1600" b="1" dirty="0">
                <a:latin typeface="Arial" panose="020B0604020202020204" pitchFamily="34" charset="0"/>
                <a:cs typeface="Arial" panose="020B0604020202020204" pitchFamily="34" charset="0"/>
              </a:rPr>
              <a:t>#5 - Prominently include simple majority suggestions in the Conference Final Report:  </a:t>
            </a:r>
            <a:r>
              <a:rPr lang="en-US" sz="1600" b="1" dirty="0">
                <a:solidFill>
                  <a:schemeClr val="accent1"/>
                </a:solidFill>
                <a:latin typeface="Arial" panose="020B0604020202020204" pitchFamily="34" charset="0"/>
                <a:cs typeface="Arial" panose="020B0604020202020204" pitchFamily="34" charset="0"/>
              </a:rPr>
              <a:t>FAILED</a:t>
            </a:r>
            <a:endParaRPr lang="en-US" sz="1600" dirty="0">
              <a:solidFill>
                <a:schemeClr val="accent1"/>
              </a:solidFill>
              <a:latin typeface="Arial" panose="020B0604020202020204" pitchFamily="34" charset="0"/>
              <a:cs typeface="Arial" panose="020B0604020202020204" pitchFamily="34" charset="0"/>
            </a:endParaRPr>
          </a:p>
          <a:p>
            <a:pPr marL="0" lvl="0" indent="0">
              <a:buNone/>
            </a:pPr>
            <a:r>
              <a:rPr lang="en-US" sz="1600" b="1" dirty="0">
                <a:latin typeface="Arial" panose="020B0604020202020204" pitchFamily="34" charset="0"/>
                <a:cs typeface="Arial" panose="020B0604020202020204" pitchFamily="34" charset="0"/>
              </a:rPr>
              <a:t>#6 - Remove “Alcoholism at Large” section from A.A. Grapevine:  </a:t>
            </a:r>
            <a:r>
              <a:rPr lang="en-US" sz="1600" b="1" dirty="0">
                <a:solidFill>
                  <a:schemeClr val="accent1"/>
                </a:solidFill>
                <a:latin typeface="Arial" panose="020B0604020202020204" pitchFamily="34" charset="0"/>
                <a:cs typeface="Arial" panose="020B0604020202020204" pitchFamily="34" charset="0"/>
              </a:rPr>
              <a:t>DECLINED TO CONSIDER</a:t>
            </a:r>
            <a:endParaRPr lang="en-US" sz="1600" dirty="0">
              <a:solidFill>
                <a:schemeClr val="accent1"/>
              </a:solidFill>
              <a:latin typeface="Arial" panose="020B0604020202020204" pitchFamily="34" charset="0"/>
              <a:cs typeface="Arial" panose="020B0604020202020204" pitchFamily="34" charset="0"/>
            </a:endParaRPr>
          </a:p>
          <a:p>
            <a:pPr marL="0" lvl="0" indent="0">
              <a:buNone/>
            </a:pPr>
            <a:r>
              <a:rPr lang="en-US" sz="1600" b="1" dirty="0">
                <a:latin typeface="Arial" panose="020B0604020202020204" pitchFamily="34" charset="0"/>
                <a:cs typeface="Arial" panose="020B0604020202020204" pitchFamily="34" charset="0"/>
              </a:rPr>
              <a:t>#7 - Recommit AAWS “Policy on Publication of Literature: Updating Pamphlets and Other A.A. Materials” to the trustees’ Literature committee with an updated policy to be brought back to the 70th GSC:  </a:t>
            </a:r>
            <a:r>
              <a:rPr lang="en-US" sz="1600" b="1" dirty="0">
                <a:solidFill>
                  <a:srgbClr val="0070C0"/>
                </a:solidFill>
                <a:latin typeface="Arial" panose="020B0604020202020204" pitchFamily="34" charset="0"/>
                <a:cs typeface="Arial" panose="020B0604020202020204" pitchFamily="34" charset="0"/>
              </a:rPr>
              <a:t>PASSED</a:t>
            </a:r>
            <a:endParaRPr lang="en-US" sz="1600" dirty="0">
              <a:solidFill>
                <a:srgbClr val="0070C0"/>
              </a:solidFill>
              <a:latin typeface="Arial" panose="020B0604020202020204" pitchFamily="34" charset="0"/>
              <a:cs typeface="Arial" panose="020B0604020202020204" pitchFamily="34" charset="0"/>
            </a:endParaRPr>
          </a:p>
          <a:p>
            <a:pPr marL="0" indent="0">
              <a:spcBef>
                <a:spcPts val="0"/>
              </a:spcBef>
              <a:buClrTx/>
              <a:buSzPct val="100000"/>
              <a:buNone/>
            </a:pPr>
            <a:endParaRPr lang="en-US" sz="2800" dirty="0">
              <a:latin typeface="Arial" panose="020B0604020202020204" pitchFamily="34" charset="0"/>
              <a:cs typeface="Arial" panose="020B0604020202020204" pitchFamily="34" charset="0"/>
            </a:endParaRPr>
          </a:p>
          <a:p>
            <a:pPr marL="0" indent="0">
              <a:spcBef>
                <a:spcPts val="0"/>
              </a:spcBef>
              <a:buClrTx/>
              <a:buSzPct val="100000"/>
              <a:buNone/>
            </a:pPr>
            <a:endParaRPr lang="en-US" sz="28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66DF527A-3922-4EEB-9EE3-0027C525132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26457364"/>
      </p:ext>
    </p:extLst>
  </p:cSld>
  <p:clrMapOvr>
    <a:masterClrMapping/>
  </p:clrMapOvr>
  <mc:AlternateContent xmlns:mc="http://schemas.openxmlformats.org/markup-compatibility/2006">
    <mc:Choice xmlns:p14="http://schemas.microsoft.com/office/powerpoint/2010/main" Requires="p14">
      <p:transition spd="slow" p14:dur="3000" advTm="198137">
        <p14:shred/>
      </p:transition>
    </mc:Choice>
    <mc:Fallback>
      <p:transition spd="slow" advTm="198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0F283B54-F138-41E5-B223-F8403B686CD5}"/>
              </a:ext>
            </a:extLst>
          </p:cNvPr>
          <p:cNvPicPr>
            <a:picLocks noGrp="1" noChangeAspect="1"/>
          </p:cNvPicPr>
          <p:nvPr>
            <p:ph sz="quarter" idx="1"/>
          </p:nvPr>
        </p:nvPicPr>
        <p:blipFill>
          <a:blip r:embed="rId6" cstate="print">
            <a:extLst>
              <a:ext uri="{28A0092B-C50C-407E-A947-70E740481C1C}">
                <a14:useLocalDpi xmlns:a14="http://schemas.microsoft.com/office/drawing/2010/main" val="0"/>
              </a:ext>
            </a:extLst>
          </a:blip>
          <a:stretch>
            <a:fillRect/>
          </a:stretch>
        </p:blipFill>
        <p:spPr>
          <a:xfrm>
            <a:off x="1503530" y="2123630"/>
            <a:ext cx="5948363" cy="3965575"/>
          </a:xfrm>
        </p:spPr>
      </p:pic>
      <p:sp>
        <p:nvSpPr>
          <p:cNvPr id="2" name="Title 1"/>
          <p:cNvSpPr>
            <a:spLocks noGrp="1"/>
          </p:cNvSpPr>
          <p:nvPr>
            <p:ph type="title"/>
          </p:nvPr>
        </p:nvSpPr>
        <p:spPr/>
        <p:txBody>
          <a:bodyPr/>
          <a:lstStyle/>
          <a:p>
            <a:r>
              <a:rPr lang="en-US" b="1" dirty="0">
                <a:solidFill>
                  <a:schemeClr val="tx1"/>
                </a:solidFill>
              </a:rPr>
              <a:t>Special Thanks!!</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1600200"/>
            <a:ext cx="2851840" cy="189357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2200" y="4267200"/>
            <a:ext cx="2753555" cy="155448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2798" y="1760677"/>
            <a:ext cx="2692357" cy="173736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 y="3876675"/>
            <a:ext cx="2554623" cy="2335530"/>
          </a:xfrm>
          <a:prstGeom prst="rect">
            <a:avLst/>
          </a:prstGeom>
        </p:spPr>
      </p:pic>
      <p:pic>
        <p:nvPicPr>
          <p:cNvPr id="4" name="Audio 3">
            <a:hlinkClick r:id="" action="ppaction://media"/>
            <a:extLst>
              <a:ext uri="{FF2B5EF4-FFF2-40B4-BE49-F238E27FC236}">
                <a16:creationId xmlns:a16="http://schemas.microsoft.com/office/drawing/2014/main" id="{C603FA97-37DC-442E-9458-53510241E86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03275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6049">
        <p159:morph option="byObject"/>
      </p:transition>
    </mc:Choice>
    <mc:Fallback xmlns="">
      <p:transition spd="slow" advTm="26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4EAEC-1971-46BB-937C-70D947C2683E}"/>
              </a:ext>
            </a:extLst>
          </p:cNvPr>
          <p:cNvSpPr>
            <a:spLocks noGrp="1"/>
          </p:cNvSpPr>
          <p:nvPr>
            <p:ph type="title"/>
          </p:nvPr>
        </p:nvSpPr>
        <p:spPr>
          <a:xfrm>
            <a:off x="304800" y="304800"/>
            <a:ext cx="8534400" cy="758952"/>
          </a:xfrm>
        </p:spPr>
        <p:txBody>
          <a:bodyPr>
            <a:normAutofit fontScale="90000"/>
          </a:bodyPr>
          <a:lstStyle/>
          <a:p>
            <a:r>
              <a:rPr lang="en-US" b="1" i="1" dirty="0">
                <a:solidFill>
                  <a:schemeClr val="tx1"/>
                </a:solidFill>
              </a:rPr>
              <a:t>Recommendations Not Resulting in Conference Advisory Actions </a:t>
            </a:r>
            <a:endParaRPr lang="en-US" dirty="0">
              <a:solidFill>
                <a:schemeClr val="tx1"/>
              </a:solidFill>
            </a:endParaRPr>
          </a:p>
        </p:txBody>
      </p:sp>
      <p:sp>
        <p:nvSpPr>
          <p:cNvPr id="3" name="Footer Placeholder 2">
            <a:extLst>
              <a:ext uri="{FF2B5EF4-FFF2-40B4-BE49-F238E27FC236}">
                <a16:creationId xmlns:a16="http://schemas.microsoft.com/office/drawing/2014/main" id="{93F0DD86-F0C5-493F-A383-D47A9CA773B8}"/>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4" name="Content Placeholder 3">
            <a:extLst>
              <a:ext uri="{FF2B5EF4-FFF2-40B4-BE49-F238E27FC236}">
                <a16:creationId xmlns:a16="http://schemas.microsoft.com/office/drawing/2014/main" id="{88DFFFA0-CD6E-447B-A870-3295C36ECA95}"/>
              </a:ext>
            </a:extLst>
          </p:cNvPr>
          <p:cNvSpPr>
            <a:spLocks noGrp="1"/>
          </p:cNvSpPr>
          <p:nvPr>
            <p:ph sz="quarter" idx="1"/>
          </p:nvPr>
        </p:nvSpPr>
        <p:spPr/>
        <p:txBody>
          <a:bodyPr>
            <a:normAutofit fontScale="85000" lnSpcReduction="10000"/>
          </a:bodyPr>
          <a:lstStyle/>
          <a:p>
            <a:pPr marL="0" indent="0">
              <a:buNone/>
            </a:pPr>
            <a:r>
              <a:rPr lang="en-US" b="1" i="1" dirty="0"/>
              <a:t>Literature: </a:t>
            </a:r>
            <a:endParaRPr lang="en-US" dirty="0"/>
          </a:p>
          <a:p>
            <a:r>
              <a:rPr lang="en-US" sz="2200" dirty="0">
                <a:latin typeface="Arial" panose="020B0604020202020204" pitchFamily="34" charset="0"/>
                <a:cs typeface="Arial" panose="020B0604020202020204" pitchFamily="34" charset="0"/>
              </a:rPr>
              <a:t>The phrase “</a:t>
            </a:r>
            <a:r>
              <a:rPr lang="en-US" sz="2200" dirty="0" err="1">
                <a:latin typeface="Arial" panose="020B0604020202020204" pitchFamily="34" charset="0"/>
                <a:cs typeface="Arial" panose="020B0604020202020204" pitchFamily="34" charset="0"/>
              </a:rPr>
              <a:t>Nonalcoholics</a:t>
            </a:r>
            <a:r>
              <a:rPr lang="en-US" sz="2200" dirty="0">
                <a:latin typeface="Arial" panose="020B0604020202020204" pitchFamily="34" charset="0"/>
                <a:cs typeface="Arial" panose="020B0604020202020204" pitchFamily="34" charset="0"/>
              </a:rPr>
              <a:t> may attend open meetings as observers” be added as the final sentence to the “Open Meeting” side of the Primary Purpose (Blue) Card. The card will read as follows (Bold text reflects addition): </a:t>
            </a:r>
          </a:p>
          <a:p>
            <a:pPr marL="0" indent="0">
              <a:buNone/>
            </a:pPr>
            <a:r>
              <a:rPr lang="en-US" dirty="0"/>
              <a:t> </a:t>
            </a:r>
          </a:p>
          <a:p>
            <a:pPr marL="0" indent="0">
              <a:buNone/>
            </a:pPr>
            <a:r>
              <a:rPr lang="en-US" sz="1800" b="1" dirty="0">
                <a:latin typeface="Arial" panose="020B0604020202020204" pitchFamily="34" charset="0"/>
                <a:cs typeface="Arial" panose="020B0604020202020204" pitchFamily="34" charset="0"/>
              </a:rPr>
              <a:t>THIS IS AN OPEN MEETING OF ALCOHOLICS ANONYMOUS </a:t>
            </a:r>
            <a:r>
              <a:rPr lang="en-US" sz="1800" dirty="0">
                <a:latin typeface="Arial" panose="020B0604020202020204" pitchFamily="34" charset="0"/>
                <a:cs typeface="Arial" panose="020B0604020202020204" pitchFamily="34" charset="0"/>
              </a:rPr>
              <a:t>This is an open meeting of Alcoholics Anonymous. We are glad you are all here — especially newcomers. In keeping with our singleness of purpose and our Third Tradition which states that “The only requirement for A.A. membership is a desire to stop drinking,” we ask that all who participate confine their discussion to their problems with alcohol. </a:t>
            </a:r>
            <a:r>
              <a:rPr lang="en-US" sz="1800" b="1" dirty="0" err="1">
                <a:latin typeface="Arial" panose="020B0604020202020204" pitchFamily="34" charset="0"/>
                <a:cs typeface="Arial" panose="020B0604020202020204" pitchFamily="34" charset="0"/>
              </a:rPr>
              <a:t>Nonalcoholics</a:t>
            </a:r>
            <a:r>
              <a:rPr lang="en-US" sz="1800" b="1" dirty="0">
                <a:latin typeface="Arial" panose="020B0604020202020204" pitchFamily="34" charset="0"/>
                <a:cs typeface="Arial" panose="020B0604020202020204" pitchFamily="34" charset="0"/>
              </a:rPr>
              <a:t> may attend open meetings as observers. </a:t>
            </a:r>
            <a:endParaRPr lang="en-US" sz="1800" dirty="0">
              <a:latin typeface="Arial" panose="020B0604020202020204" pitchFamily="34" charset="0"/>
              <a:cs typeface="Arial" panose="020B0604020202020204" pitchFamily="34" charset="0"/>
            </a:endParaRPr>
          </a:p>
          <a:p>
            <a:pPr marL="0" indent="0">
              <a:buNone/>
            </a:pPr>
            <a:r>
              <a:rPr lang="en-US" b="1" dirty="0"/>
              <a:t> </a:t>
            </a:r>
            <a:endParaRPr lang="en-US" dirty="0"/>
          </a:p>
          <a:p>
            <a:r>
              <a:rPr lang="en-US" sz="2000" dirty="0">
                <a:latin typeface="Arial" panose="020B0604020202020204" pitchFamily="34" charset="0"/>
                <a:cs typeface="Arial" panose="020B0604020202020204" pitchFamily="34" charset="0"/>
              </a:rPr>
              <a:t>A draft Fifth Edition of </a:t>
            </a:r>
            <a:r>
              <a:rPr lang="en-US" sz="2000" i="1" dirty="0">
                <a:latin typeface="Arial" panose="020B0604020202020204" pitchFamily="34" charset="0"/>
                <a:cs typeface="Arial" panose="020B0604020202020204" pitchFamily="34" charset="0"/>
              </a:rPr>
              <a:t>Alcoholics Anonymous </a:t>
            </a:r>
            <a:r>
              <a:rPr lang="en-US" sz="2000" dirty="0">
                <a:latin typeface="Arial" panose="020B0604020202020204" pitchFamily="34" charset="0"/>
                <a:cs typeface="Arial" panose="020B0604020202020204" pitchFamily="34" charset="0"/>
              </a:rPr>
              <a:t>be developed and a progress report be brought to the 2020 Conference Literature Committee, keeping in mind the 1995 Advisory Action that: The first 164 pages of the Big Book, Alcoholics Anonymous, the Preface, the Forewords, “The Doctor’s Opinion,” “Dr. Bob’s Nightmare,” and the Appendices remain as is. </a:t>
            </a:r>
          </a:p>
          <a:p>
            <a:pPr marL="0" indent="0">
              <a:buNone/>
            </a:pPr>
            <a:endParaRPr lang="en-US" dirty="0"/>
          </a:p>
        </p:txBody>
      </p:sp>
      <p:pic>
        <p:nvPicPr>
          <p:cNvPr id="5" name="Audio 4">
            <a:hlinkClick r:id="" action="ppaction://media"/>
            <a:extLst>
              <a:ext uri="{FF2B5EF4-FFF2-40B4-BE49-F238E27FC236}">
                <a16:creationId xmlns:a16="http://schemas.microsoft.com/office/drawing/2014/main" id="{4653B7DF-0ED7-479D-BAFE-E233729CF57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23841517"/>
      </p:ext>
    </p:extLst>
  </p:cSld>
  <p:clrMapOvr>
    <a:masterClrMapping/>
  </p:clrMapOvr>
  <mc:AlternateContent xmlns:mc="http://schemas.openxmlformats.org/markup-compatibility/2006">
    <mc:Choice xmlns:p14="http://schemas.microsoft.com/office/powerpoint/2010/main" Requires="p14">
      <p:transition spd="slow" p14:dur="2000" advTm="178623">
        <p14:prism isContent="1"/>
      </p:transition>
    </mc:Choice>
    <mc:Fallback>
      <p:transition spd="slow" advTm="178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09646">
            <a:off x="2967770" y="3757949"/>
            <a:ext cx="3208461" cy="1762340"/>
          </a:xfrm>
          <a:prstGeom prst="rect">
            <a:avLst/>
          </a:prstGeom>
        </p:spPr>
      </p:pic>
      <p:sp>
        <p:nvSpPr>
          <p:cNvPr id="2" name="Title 1"/>
          <p:cNvSpPr>
            <a:spLocks noGrp="1"/>
          </p:cNvSpPr>
          <p:nvPr>
            <p:ph type="title"/>
          </p:nvPr>
        </p:nvSpPr>
        <p:spPr>
          <a:xfrm>
            <a:off x="381000" y="304800"/>
            <a:ext cx="8229600" cy="866531"/>
          </a:xfrm>
        </p:spPr>
        <p:txBody>
          <a:bodyPr>
            <a:normAutofit fontScale="90000"/>
          </a:bodyPr>
          <a:lstStyle/>
          <a:p>
            <a:pPr algn="ctr"/>
            <a:r>
              <a:rPr lang="en-US" sz="3200" b="1" dirty="0">
                <a:solidFill>
                  <a:schemeClr val="tx1"/>
                </a:solidFill>
                <a:latin typeface="Arial" panose="020B0604020202020204" pitchFamily="34" charset="0"/>
                <a:cs typeface="Arial" panose="020B0604020202020204" pitchFamily="34" charset="0"/>
              </a:rPr>
              <a:t>We finished the work you sent us to do …so it is time to say goodbye</a:t>
            </a:r>
            <a:r>
              <a:rPr lang="en-US" sz="3200" b="1" dirty="0">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240323" y="1414289"/>
            <a:ext cx="8510954" cy="5534064"/>
          </a:xfrm>
        </p:spPr>
        <p:txBody>
          <a:bodyPr>
            <a:normAutofit fontScale="47500" lnSpcReduction="20000"/>
          </a:bodyPr>
          <a:lstStyle/>
          <a:p>
            <a:pPr marL="0" indent="0">
              <a:buNone/>
            </a:pPr>
            <a:r>
              <a:rPr lang="en-US" sz="4500" b="1" dirty="0">
                <a:solidFill>
                  <a:schemeClr val="accent3">
                    <a:lumMod val="50000"/>
                  </a:schemeClr>
                </a:solidFill>
                <a:latin typeface="Arial" panose="020B0604020202020204" pitchFamily="34" charset="0"/>
                <a:cs typeface="Arial" panose="020B0604020202020204" pitchFamily="34" charset="0"/>
              </a:rPr>
              <a:t>Goodbye…to:</a:t>
            </a:r>
          </a:p>
          <a:p>
            <a:pPr marL="398463" indent="0">
              <a:buNone/>
            </a:pPr>
            <a:r>
              <a:rPr lang="en-US" sz="4500" b="1" dirty="0">
                <a:latin typeface="Arial" panose="020B0604020202020204" pitchFamily="34" charset="0"/>
                <a:cs typeface="Arial" panose="020B0604020202020204" pitchFamily="34" charset="0"/>
              </a:rPr>
              <a:t>Long productive days</a:t>
            </a:r>
          </a:p>
          <a:p>
            <a:pPr marL="398463" indent="0">
              <a:buNone/>
            </a:pPr>
            <a:r>
              <a:rPr lang="en-US" sz="4500" b="1" dirty="0">
                <a:latin typeface="Arial" panose="020B0604020202020204" pitchFamily="34" charset="0"/>
                <a:cs typeface="Arial" panose="020B0604020202020204" pitchFamily="34" charset="0"/>
              </a:rPr>
              <a:t>Friends, Old &amp; New</a:t>
            </a:r>
          </a:p>
          <a:p>
            <a:pPr marL="398463" indent="0">
              <a:buNone/>
            </a:pPr>
            <a:r>
              <a:rPr lang="en-US" sz="4500" b="1" dirty="0">
                <a:latin typeface="Arial" panose="020B0604020202020204" pitchFamily="34" charset="0"/>
                <a:cs typeface="Arial" panose="020B0604020202020204" pitchFamily="34" charset="0"/>
              </a:rPr>
              <a:t>GSO Staff	</a:t>
            </a:r>
          </a:p>
          <a:p>
            <a:pPr marL="398463" indent="0">
              <a:buNone/>
            </a:pPr>
            <a:r>
              <a:rPr lang="en-US" sz="4500" b="1" dirty="0">
                <a:latin typeface="Arial" panose="020B0604020202020204" pitchFamily="34" charset="0"/>
                <a:cs typeface="Arial" panose="020B0604020202020204" pitchFamily="34" charset="0"/>
              </a:rPr>
              <a:t>Delegates</a:t>
            </a:r>
          </a:p>
          <a:p>
            <a:pPr marL="398463" indent="0">
              <a:buNone/>
            </a:pPr>
            <a:r>
              <a:rPr lang="en-US" sz="4500" b="1" dirty="0">
                <a:latin typeface="Arial" panose="020B0604020202020204" pitchFamily="34" charset="0"/>
                <a:cs typeface="Arial" panose="020B0604020202020204" pitchFamily="34" charset="0"/>
              </a:rPr>
              <a:t>Trustees</a:t>
            </a:r>
          </a:p>
          <a:p>
            <a:pPr marL="398463" indent="0">
              <a:buNone/>
            </a:pPr>
            <a:r>
              <a:rPr lang="en-US" sz="4500" b="1" dirty="0">
                <a:latin typeface="Arial" panose="020B0604020202020204" pitchFamily="34" charset="0"/>
                <a:cs typeface="Arial" panose="020B0604020202020204" pitchFamily="34" charset="0"/>
              </a:rPr>
              <a:t>Times Square</a:t>
            </a:r>
          </a:p>
          <a:p>
            <a:pPr marL="398463" indent="0">
              <a:buNone/>
            </a:pPr>
            <a:r>
              <a:rPr lang="en-US" sz="4500" b="1" dirty="0">
                <a:latin typeface="Arial" panose="020B0604020202020204" pitchFamily="34" charset="0"/>
                <a:cs typeface="Arial" panose="020B0604020202020204" pitchFamily="34" charset="0"/>
              </a:rPr>
              <a:t>Crown Plaza</a:t>
            </a:r>
          </a:p>
          <a:p>
            <a:pPr marL="398463" indent="0">
              <a:buNone/>
            </a:pPr>
            <a:endParaRPr lang="en-US" sz="2500" b="1" dirty="0">
              <a:latin typeface="Arial" panose="020B0604020202020204" pitchFamily="34" charset="0"/>
              <a:cs typeface="Arial" panose="020B0604020202020204" pitchFamily="34" charset="0"/>
            </a:endParaRPr>
          </a:p>
          <a:p>
            <a:pPr marL="398463" indent="0">
              <a:buNone/>
            </a:pPr>
            <a:r>
              <a:rPr lang="en-US" sz="4500" b="1" dirty="0">
                <a:solidFill>
                  <a:srgbClr val="003950"/>
                </a:solidFill>
                <a:latin typeface="Arial" panose="020B0604020202020204" pitchFamily="34" charset="0"/>
                <a:cs typeface="Arial" panose="020B0604020202020204" pitchFamily="34" charset="0"/>
              </a:rPr>
              <a:t>Hello…to:</a:t>
            </a:r>
          </a:p>
          <a:p>
            <a:pPr marL="398463" indent="0">
              <a:buNone/>
            </a:pPr>
            <a:r>
              <a:rPr lang="en-US" sz="4500" b="1" dirty="0">
                <a:latin typeface="Arial" panose="020B0604020202020204" pitchFamily="34" charset="0"/>
                <a:cs typeface="Arial" panose="020B0604020202020204" pitchFamily="34" charset="0"/>
              </a:rPr>
              <a:t>Family</a:t>
            </a:r>
          </a:p>
          <a:p>
            <a:pPr marL="398463" indent="0">
              <a:buNone/>
            </a:pPr>
            <a:r>
              <a:rPr lang="en-US" sz="4500" b="1" dirty="0">
                <a:latin typeface="Arial" panose="020B0604020202020204" pitchFamily="34" charset="0"/>
                <a:cs typeface="Arial" panose="020B0604020202020204" pitchFamily="34" charset="0"/>
              </a:rPr>
              <a:t>LaGuardia Airport</a:t>
            </a:r>
          </a:p>
          <a:p>
            <a:pPr marL="398463" indent="0">
              <a:buNone/>
            </a:pPr>
            <a:r>
              <a:rPr lang="en-US" sz="4500" b="1" dirty="0">
                <a:latin typeface="Arial" panose="020B0604020202020204" pitchFamily="34" charset="0"/>
                <a:cs typeface="Arial" panose="020B0604020202020204" pitchFamily="34" charset="0"/>
              </a:rPr>
              <a:t>Delta Airlines</a:t>
            </a:r>
          </a:p>
          <a:p>
            <a:pPr marL="398463" indent="0">
              <a:buNone/>
            </a:pPr>
            <a:r>
              <a:rPr lang="en-US" sz="4500" b="1" dirty="0">
                <a:latin typeface="Arial" panose="020B0604020202020204" pitchFamily="34" charset="0"/>
                <a:cs typeface="Arial" panose="020B0604020202020204" pitchFamily="34" charset="0"/>
              </a:rPr>
              <a:t>&amp; Atlanta</a:t>
            </a:r>
          </a:p>
          <a:p>
            <a:pPr marL="0" indent="0">
              <a:buNone/>
            </a:pPr>
            <a:endParaRPr lang="en-US" sz="2800" b="1" dirty="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11" name="Content Placeholder 5"/>
          <p:cNvPicPr>
            <a:picLocks noChangeAspect="1"/>
          </p:cNvPicPr>
          <p:nvPr/>
        </p:nvPicPr>
        <p:blipFill rotWithShape="1">
          <a:blip r:embed="rId5" cstate="print">
            <a:extLst>
              <a:ext uri="{28A0092B-C50C-407E-A947-70E740481C1C}">
                <a14:useLocalDpi xmlns:a14="http://schemas.microsoft.com/office/drawing/2010/main" val="0"/>
              </a:ext>
            </a:extLst>
          </a:blip>
          <a:srcRect l="22049" t="17570" r="140" b="20404"/>
          <a:stretch/>
        </p:blipFill>
        <p:spPr>
          <a:xfrm rot="21391221">
            <a:off x="4158797" y="1615051"/>
            <a:ext cx="3055822" cy="182703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9427" y="2250554"/>
            <a:ext cx="2394868" cy="3193157"/>
          </a:xfrm>
          <a:prstGeom prst="rect">
            <a:avLst/>
          </a:prstGeom>
        </p:spPr>
      </p:pic>
      <p:pic>
        <p:nvPicPr>
          <p:cNvPr id="5" name="Picture 4">
            <a:extLst>
              <a:ext uri="{FF2B5EF4-FFF2-40B4-BE49-F238E27FC236}">
                <a16:creationId xmlns:a16="http://schemas.microsoft.com/office/drawing/2014/main" id="{4676DFBA-85AF-42F8-9635-E2D8AD3865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0800" y="2250554"/>
            <a:ext cx="2561694" cy="3415592"/>
          </a:xfrm>
          <a:prstGeom prst="rect">
            <a:avLst/>
          </a:prstGeom>
        </p:spPr>
      </p:pic>
      <p:pic>
        <p:nvPicPr>
          <p:cNvPr id="4" name="Audio 3">
            <a:hlinkClick r:id="" action="ppaction://media"/>
            <a:extLst>
              <a:ext uri="{FF2B5EF4-FFF2-40B4-BE49-F238E27FC236}">
                <a16:creationId xmlns:a16="http://schemas.microsoft.com/office/drawing/2014/main" id="{0212FE8B-5A4F-4F49-A79E-66D7CEEAFB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703720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Tm="42703">
        <p15:prstTrans prst="curtains"/>
      </p:transition>
    </mc:Choice>
    <mc:Fallback>
      <p:transition spd="slow" advTm="427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4" name="Content Placeholder 3"/>
          <p:cNvSpPr>
            <a:spLocks noGrp="1"/>
          </p:cNvSpPr>
          <p:nvPr>
            <p:ph sz="quarter" idx="1"/>
          </p:nvPr>
        </p:nvSpPr>
        <p:spPr/>
        <p:txBody>
          <a:bodyPr>
            <a:normAutofit/>
          </a:bodyPr>
          <a:lstStyle/>
          <a:p>
            <a:pPr marL="0" indent="0" algn="ctr">
              <a:buNone/>
            </a:pPr>
            <a:endParaRPr lang="en-US" sz="7200" dirty="0"/>
          </a:p>
          <a:p>
            <a:pPr marL="0" indent="0" algn="ctr">
              <a:buNone/>
            </a:pPr>
            <a:r>
              <a:rPr lang="en-US" sz="7200" dirty="0"/>
              <a:t>Thank You!</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4495800"/>
            <a:ext cx="1833281" cy="650249"/>
          </a:xfrm>
          <a:prstGeom prst="rect">
            <a:avLst/>
          </a:prstGeom>
        </p:spPr>
      </p:pic>
      <p:pic>
        <p:nvPicPr>
          <p:cNvPr id="2" name="Audio 1">
            <a:hlinkClick r:id="" action="ppaction://media"/>
            <a:extLst>
              <a:ext uri="{FF2B5EF4-FFF2-40B4-BE49-F238E27FC236}">
                <a16:creationId xmlns:a16="http://schemas.microsoft.com/office/drawing/2014/main" id="{6B71E42E-856F-4016-A63C-D1DFC086626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437386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8798">
        <p15:prstTrans prst="fallOver"/>
      </p:transition>
    </mc:Choice>
    <mc:Fallback>
      <p:transition spd="slow" advTm="18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anim calcmode="lin" valueType="num">
                                      <p:cBhvr>
                                        <p:cTn id="12"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3" dur="2000" fill="hold"/>
                                        <p:tgtEl>
                                          <p:spTgt spid="4">
                                            <p:txEl>
                                              <p:pRg st="1" end="1"/>
                                            </p:txEl>
                                          </p:spTgt>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anim calcmode="lin" valueType="num">
                                      <p:cBhvr>
                                        <p:cTn id="17" dur="2000" fill="hold"/>
                                        <p:tgtEl>
                                          <p:spTgt spid="5"/>
                                        </p:tgtEl>
                                        <p:attrNameLst>
                                          <p:attrName>ppt_w</p:attrName>
                                        </p:attrNameLst>
                                      </p:cBhvr>
                                      <p:tavLst>
                                        <p:tav tm="0" fmla="#ppt_w*sin(2.5*pi*$)">
                                          <p:val>
                                            <p:fltVal val="0"/>
                                          </p:val>
                                        </p:tav>
                                        <p:tav tm="100000">
                                          <p:val>
                                            <p:fltVal val="1"/>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3EBEF7-256D-400D-B844-8C97CA9E2E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384300"/>
            <a:ext cx="3362325" cy="4483100"/>
          </a:xfrm>
          <a:prstGeom prst="rect">
            <a:avLst/>
          </a:prstGeom>
        </p:spPr>
      </p:pic>
      <p:pic>
        <p:nvPicPr>
          <p:cNvPr id="20" name="Picture 19">
            <a:extLst>
              <a:ext uri="{FF2B5EF4-FFF2-40B4-BE49-F238E27FC236}">
                <a16:creationId xmlns:a16="http://schemas.microsoft.com/office/drawing/2014/main" id="{B9D8736F-F99F-4807-8F9A-2D81B60821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0075" y="1475902"/>
            <a:ext cx="2266950" cy="3022600"/>
          </a:xfrm>
          <a:prstGeom prst="rect">
            <a:avLst/>
          </a:prstGeom>
        </p:spPr>
      </p:pic>
      <p:sp>
        <p:nvSpPr>
          <p:cNvPr id="2" name="Title 1"/>
          <p:cNvSpPr>
            <a:spLocks noGrp="1"/>
          </p:cNvSpPr>
          <p:nvPr>
            <p:ph type="title"/>
          </p:nvPr>
        </p:nvSpPr>
        <p:spPr/>
        <p:txBody>
          <a:bodyPr/>
          <a:lstStyle/>
          <a:p>
            <a:r>
              <a:rPr lang="en-US" b="1" dirty="0">
                <a:solidFill>
                  <a:schemeClr val="tx1"/>
                </a:solidFill>
              </a:rPr>
              <a:t>Committee Assignments</a:t>
            </a:r>
          </a:p>
        </p:txBody>
      </p:sp>
      <p:pic>
        <p:nvPicPr>
          <p:cNvPr id="12" name="Picture 11">
            <a:extLst>
              <a:ext uri="{FF2B5EF4-FFF2-40B4-BE49-F238E27FC236}">
                <a16:creationId xmlns:a16="http://schemas.microsoft.com/office/drawing/2014/main" id="{E5FE1F0A-8DF1-4C6F-BA8B-12134E1C59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650" y="1295400"/>
            <a:ext cx="3028950" cy="4038600"/>
          </a:xfrm>
          <a:prstGeom prst="rect">
            <a:avLst/>
          </a:prstGeom>
        </p:spPr>
      </p:pic>
      <p:pic>
        <p:nvPicPr>
          <p:cNvPr id="18" name="Picture 17">
            <a:extLst>
              <a:ext uri="{FF2B5EF4-FFF2-40B4-BE49-F238E27FC236}">
                <a16:creationId xmlns:a16="http://schemas.microsoft.com/office/drawing/2014/main" id="{BCF4E546-7050-485E-9B9A-78AB236E04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7796" y="2987202"/>
            <a:ext cx="2400300" cy="3200400"/>
          </a:xfrm>
          <a:prstGeom prst="rect">
            <a:avLst/>
          </a:prstGeom>
        </p:spPr>
      </p:pic>
      <p:pic>
        <p:nvPicPr>
          <p:cNvPr id="3" name="Audio 2">
            <a:hlinkClick r:id="" action="ppaction://media"/>
            <a:extLst>
              <a:ext uri="{FF2B5EF4-FFF2-40B4-BE49-F238E27FC236}">
                <a16:creationId xmlns:a16="http://schemas.microsoft.com/office/drawing/2014/main" id="{EEBEAE9A-82EE-49AB-812F-0DBF88E012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50156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096">
        <p15:prstTrans prst="drape"/>
      </p:transition>
    </mc:Choice>
    <mc:Fallback xmlns="">
      <p:transition spd="slow" advTm="110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31B4-602C-48E9-994F-E47C77009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28193">
            <a:off x="3569227" y="1562099"/>
            <a:ext cx="5600700" cy="3733800"/>
          </a:xfrm>
          <a:prstGeom prst="rect">
            <a:avLst/>
          </a:prstGeom>
        </p:spPr>
      </p:pic>
      <p:sp>
        <p:nvSpPr>
          <p:cNvPr id="10" name="Title 1"/>
          <p:cNvSpPr txBox="1">
            <a:spLocks/>
          </p:cNvSpPr>
          <p:nvPr/>
        </p:nvSpPr>
        <p:spPr>
          <a:xfrm>
            <a:off x="279056" y="228600"/>
            <a:ext cx="8534400" cy="697522"/>
          </a:xfrm>
          <a:prstGeom prst="rect">
            <a:avLst/>
          </a:prstGeom>
          <a:noFill/>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sz="2800" dirty="0">
                <a:solidFill>
                  <a:schemeClr val="accent2">
                    <a:lumMod val="50000"/>
                  </a:schemeClr>
                </a:solidFill>
                <a:latin typeface="Arial" panose="020B0604020202020204" pitchFamily="34" charset="0"/>
                <a:cs typeface="Arial" panose="020B0604020202020204" pitchFamily="34" charset="0"/>
              </a:rPr>
              <a:t>Before the Conference Starts…&amp; Times Square</a:t>
            </a:r>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2049" t="17570" r="140" b="20404"/>
          <a:stretch/>
        </p:blipFill>
        <p:spPr>
          <a:xfrm rot="21391221">
            <a:off x="230827" y="1507286"/>
            <a:ext cx="4553842" cy="2722675"/>
          </a:xfr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3600" y="3810000"/>
            <a:ext cx="3429000" cy="2571750"/>
          </a:xfrm>
          <a:prstGeom prst="rect">
            <a:avLst/>
          </a:prstGeom>
        </p:spPr>
      </p:pic>
      <p:pic>
        <p:nvPicPr>
          <p:cNvPr id="2" name="Audio 1">
            <a:hlinkClick r:id="" action="ppaction://media"/>
            <a:extLst>
              <a:ext uri="{FF2B5EF4-FFF2-40B4-BE49-F238E27FC236}">
                <a16:creationId xmlns:a16="http://schemas.microsoft.com/office/drawing/2014/main" id="{83228453-97F7-494E-ACEF-598021F673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47602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643">
        <p15:prstTrans prst="pageCurlDouble"/>
      </p:transition>
    </mc:Choice>
    <mc:Fallback xmlns="">
      <p:transition spd="slow" advTm="216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F0ACEB-0ADD-4D05-A972-5E2BB6F5BC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6486" y="3119336"/>
            <a:ext cx="2705330" cy="3607106"/>
          </a:xfrm>
          <a:prstGeom prst="rect">
            <a:avLst/>
          </a:prstGeom>
        </p:spPr>
      </p:pic>
      <p:pic>
        <p:nvPicPr>
          <p:cNvPr id="3" name="Picture 2">
            <a:extLst>
              <a:ext uri="{FF2B5EF4-FFF2-40B4-BE49-F238E27FC236}">
                <a16:creationId xmlns:a16="http://schemas.microsoft.com/office/drawing/2014/main" id="{72FDE7DC-4449-4318-B418-54D87050CB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3816" y="1421828"/>
            <a:ext cx="1932517" cy="2898775"/>
          </a:xfrm>
          <a:prstGeom prst="rect">
            <a:avLst/>
          </a:prstGeom>
        </p:spPr>
      </p:pic>
      <p:pic>
        <p:nvPicPr>
          <p:cNvPr id="7" name="Content Placeholder 6"/>
          <p:cNvPicPr>
            <a:picLocks noGrp="1" noChangeAspect="1"/>
          </p:cNvPicPr>
          <p:nvPr>
            <p:ph sz="quarter" idx="1"/>
          </p:nvPr>
        </p:nvPicPr>
        <p:blipFill>
          <a:blip r:embed="rId7" cstate="print">
            <a:extLst>
              <a:ext uri="{28A0092B-C50C-407E-A947-70E740481C1C}">
                <a14:useLocalDpi xmlns:a14="http://schemas.microsoft.com/office/drawing/2010/main" val="0"/>
              </a:ext>
            </a:extLst>
          </a:blip>
          <a:stretch>
            <a:fillRect/>
          </a:stretch>
        </p:blipFill>
        <p:spPr>
          <a:xfrm>
            <a:off x="279056" y="1447800"/>
            <a:ext cx="3348567" cy="2511425"/>
          </a:xfrm>
        </p:spPr>
      </p:pic>
      <p:sp>
        <p:nvSpPr>
          <p:cNvPr id="6" name="Title 1"/>
          <p:cNvSpPr txBox="1">
            <a:spLocks/>
          </p:cNvSpPr>
          <p:nvPr/>
        </p:nvSpPr>
        <p:spPr>
          <a:xfrm>
            <a:off x="282714" y="208483"/>
            <a:ext cx="8534400" cy="697522"/>
          </a:xfrm>
          <a:prstGeom prst="rect">
            <a:avLst/>
          </a:prstGeom>
          <a:noFill/>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sz="2800" dirty="0">
                <a:solidFill>
                  <a:schemeClr val="accent2">
                    <a:lumMod val="50000"/>
                  </a:schemeClr>
                </a:solidFill>
                <a:latin typeface="Arial" panose="020B0604020202020204" pitchFamily="34" charset="0"/>
                <a:cs typeface="Arial" panose="020B0604020202020204" pitchFamily="34" charset="0"/>
              </a:rPr>
              <a:t>Before the Conference Starts…&amp; Times Square</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0200" y="1524000"/>
            <a:ext cx="3200400" cy="21336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714" y="3445794"/>
            <a:ext cx="2460486" cy="3280648"/>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0132" y="3490220"/>
            <a:ext cx="3200400" cy="1894579"/>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1816" y="4637024"/>
            <a:ext cx="3040184" cy="1803400"/>
          </a:xfrm>
          <a:prstGeom prst="rect">
            <a:avLst/>
          </a:prstGeom>
        </p:spPr>
      </p:pic>
      <p:pic>
        <p:nvPicPr>
          <p:cNvPr id="2" name="Audio 1">
            <a:hlinkClick r:id="" action="ppaction://media"/>
            <a:extLst>
              <a:ext uri="{FF2B5EF4-FFF2-40B4-BE49-F238E27FC236}">
                <a16:creationId xmlns:a16="http://schemas.microsoft.com/office/drawing/2014/main" id="{8FF014F9-33A4-4B55-9464-FBE91C4618E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039708731"/>
      </p:ext>
    </p:extLst>
  </p:cSld>
  <p:clrMapOvr>
    <a:masterClrMapping/>
  </p:clrMapOvr>
  <mc:AlternateContent xmlns:mc="http://schemas.openxmlformats.org/markup-compatibility/2006" xmlns:p14="http://schemas.microsoft.com/office/powerpoint/2010/main">
    <mc:Choice Requires="p14">
      <p:transition spd="slow" p14:dur="1600" advTm="32628">
        <p:blinds dir="vert"/>
      </p:transition>
    </mc:Choice>
    <mc:Fallback xmlns="">
      <p:transition spd="slow" advTm="3262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 fill="hold"/>
                                        <p:tgtEl>
                                          <p:spTgt spid="7"/>
                                        </p:tgtEl>
                                        <p:attrNameLst>
                                          <p:attrName>ppt_x</p:attrName>
                                        </p:attrNameLst>
                                      </p:cBhvr>
                                      <p:tavLst>
                                        <p:tav tm="0">
                                          <p:val>
                                            <p:strVal val="#ppt_x"/>
                                          </p:val>
                                        </p:tav>
                                        <p:tav tm="100000">
                                          <p:val>
                                            <p:strVal val="#ppt_x"/>
                                          </p:val>
                                        </p:tav>
                                      </p:tavLst>
                                    </p:anim>
                                    <p:anim calcmode="lin" valueType="num">
                                      <p:cBhvr additive="base">
                                        <p:cTn id="12" dur="1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1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1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 fill="hold"/>
                                        <p:tgtEl>
                                          <p:spTgt spid="15"/>
                                        </p:tgtEl>
                                        <p:attrNameLst>
                                          <p:attrName>ppt_x</p:attrName>
                                        </p:attrNameLst>
                                      </p:cBhvr>
                                      <p:tavLst>
                                        <p:tav tm="0">
                                          <p:val>
                                            <p:strVal val="#ppt_x"/>
                                          </p:val>
                                        </p:tav>
                                        <p:tav tm="100000">
                                          <p:val>
                                            <p:strVal val="#ppt_x"/>
                                          </p:val>
                                        </p:tav>
                                      </p:tavLst>
                                    </p:anim>
                                    <p:anim calcmode="lin" valueType="num">
                                      <p:cBhvr additive="base">
                                        <p:cTn id="28" dur="1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B7B198C-E61C-4E0D-A59D-1D25AC4F6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26028"/>
            <a:ext cx="5402236" cy="3601491"/>
          </a:xfrm>
          <a:prstGeom prst="rect">
            <a:avLst/>
          </a:prstGeom>
        </p:spPr>
      </p:pic>
      <p:pic>
        <p:nvPicPr>
          <p:cNvPr id="15" name="Picture 14">
            <a:extLst>
              <a:ext uri="{FF2B5EF4-FFF2-40B4-BE49-F238E27FC236}">
                <a16:creationId xmlns:a16="http://schemas.microsoft.com/office/drawing/2014/main" id="{9862C419-9C6B-4BFA-A2AB-2F97733EAE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636" y="1589658"/>
            <a:ext cx="3209090" cy="4277742"/>
          </a:xfrm>
          <a:prstGeom prst="rect">
            <a:avLst/>
          </a:prstGeom>
        </p:spPr>
      </p:pic>
      <p:sp>
        <p:nvSpPr>
          <p:cNvPr id="2" name="Title 1"/>
          <p:cNvSpPr>
            <a:spLocks noGrp="1"/>
          </p:cNvSpPr>
          <p:nvPr>
            <p:ph type="title"/>
          </p:nvPr>
        </p:nvSpPr>
        <p:spPr/>
        <p:txBody>
          <a:bodyPr/>
          <a:lstStyle/>
          <a:p>
            <a:r>
              <a:rPr lang="en-US" b="1" dirty="0">
                <a:solidFill>
                  <a:schemeClr val="tx1"/>
                </a:solidFill>
              </a:rPr>
              <a:t>Opening Session</a:t>
            </a:r>
          </a:p>
        </p:txBody>
      </p:sp>
      <p:pic>
        <p:nvPicPr>
          <p:cNvPr id="7" name="Content Placeholder 6">
            <a:extLst>
              <a:ext uri="{FF2B5EF4-FFF2-40B4-BE49-F238E27FC236}">
                <a16:creationId xmlns:a16="http://schemas.microsoft.com/office/drawing/2014/main" id="{A0AF9D35-50CE-4366-A5AF-16DE97DB5B20}"/>
              </a:ext>
            </a:extLst>
          </p:cNvPr>
          <p:cNvPicPr>
            <a:picLocks noGrp="1" noChangeAspect="1"/>
          </p:cNvPicPr>
          <p:nvPr>
            <p:ph sz="quarter" idx="1"/>
          </p:nvPr>
        </p:nvPicPr>
        <p:blipFill>
          <a:blip r:embed="rId6" cstate="print">
            <a:extLst>
              <a:ext uri="{28A0092B-C50C-407E-A947-70E740481C1C}">
                <a14:useLocalDpi xmlns:a14="http://schemas.microsoft.com/office/drawing/2010/main" val="0"/>
              </a:ext>
            </a:extLst>
          </a:blip>
          <a:stretch>
            <a:fillRect/>
          </a:stretch>
        </p:blipFill>
        <p:spPr>
          <a:xfrm>
            <a:off x="3192436" y="3616349"/>
            <a:ext cx="2362200" cy="3149600"/>
          </a:xfrm>
        </p:spPr>
      </p:pic>
      <p:pic>
        <p:nvPicPr>
          <p:cNvPr id="21" name="Picture 20">
            <a:extLst>
              <a:ext uri="{FF2B5EF4-FFF2-40B4-BE49-F238E27FC236}">
                <a16:creationId xmlns:a16="http://schemas.microsoft.com/office/drawing/2014/main" id="{A1699CD7-800B-4057-AEA4-4A6DCE323E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510" y="4219600"/>
            <a:ext cx="2590798" cy="1943099"/>
          </a:xfrm>
          <a:prstGeom prst="rect">
            <a:avLst/>
          </a:prstGeom>
        </p:spPr>
      </p:pic>
      <p:pic>
        <p:nvPicPr>
          <p:cNvPr id="3" name="Audio 2">
            <a:hlinkClick r:id="" action="ppaction://media"/>
            <a:extLst>
              <a:ext uri="{FF2B5EF4-FFF2-40B4-BE49-F238E27FC236}">
                <a16:creationId xmlns:a16="http://schemas.microsoft.com/office/drawing/2014/main" id="{18512839-4D8D-4406-AA89-2CFF0669D2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31858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725">
        <p15:prstTrans prst="peelOff"/>
      </p:transition>
    </mc:Choice>
    <mc:Fallback xmlns="">
      <p:transition spd="slow" advTm="127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Spiritual Experiences…………..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7346533" cy="4715619"/>
          </a:xfrm>
          <a:prstGeom prst="rect">
            <a:avLst/>
          </a:prstGeom>
        </p:spPr>
      </p:pic>
      <p:pic>
        <p:nvPicPr>
          <p:cNvPr id="3" name="Audio 2">
            <a:hlinkClick r:id="" action="ppaction://media"/>
            <a:extLst>
              <a:ext uri="{FF2B5EF4-FFF2-40B4-BE49-F238E27FC236}">
                <a16:creationId xmlns:a16="http://schemas.microsoft.com/office/drawing/2014/main" id="{F7D46590-14A0-4E53-8B0B-1697CC7CB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43722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3758">
        <p15:prstTrans prst="prestige"/>
      </p:transition>
    </mc:Choice>
    <mc:Fallback xmlns="">
      <p:transition spd="slow" advTm="737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75" y="1676400"/>
            <a:ext cx="6510479" cy="433411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957" t="6327" r="-957" b="4809"/>
          <a:stretch/>
        </p:blipFill>
        <p:spPr>
          <a:xfrm rot="387688">
            <a:off x="5142825" y="1258020"/>
            <a:ext cx="3677003" cy="4935416"/>
          </a:xfrm>
          <a:prstGeom prst="rect">
            <a:avLst/>
          </a:prstGeom>
        </p:spPr>
      </p:pic>
      <p:sp>
        <p:nvSpPr>
          <p:cNvPr id="6" name="Title 1"/>
          <p:cNvSpPr txBox="1">
            <a:spLocks/>
          </p:cNvSpPr>
          <p:nvPr/>
        </p:nvSpPr>
        <p:spPr>
          <a:xfrm>
            <a:off x="685842" y="586154"/>
            <a:ext cx="7731327" cy="630545"/>
          </a:xfrm>
          <a:prstGeom prst="rect">
            <a:avLst/>
          </a:prstGeom>
          <a:noFill/>
          <a:ln>
            <a:noFill/>
          </a:ln>
        </p:spPr>
        <p:txBody>
          <a:bodyPr vert="horz" lIns="0" tIns="0" rIns="18288" bIns="0" anchor="b">
            <a:normAutofit fontScale="85000" lnSpcReduction="2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dirty="0">
                <a:solidFill>
                  <a:schemeClr val="accent2">
                    <a:lumMod val="50000"/>
                  </a:schemeClr>
                </a:solidFill>
                <a:latin typeface="Arial" panose="020B0604020202020204" pitchFamily="34" charset="0"/>
                <a:cs typeface="Arial" panose="020B0604020202020204" pitchFamily="34" charset="0"/>
              </a:rPr>
              <a:t>Dining Together</a:t>
            </a:r>
          </a:p>
        </p:txBody>
      </p:sp>
      <p:pic>
        <p:nvPicPr>
          <p:cNvPr id="2" name="Audio 1">
            <a:hlinkClick r:id="" action="ppaction://media"/>
            <a:extLst>
              <a:ext uri="{FF2B5EF4-FFF2-40B4-BE49-F238E27FC236}">
                <a16:creationId xmlns:a16="http://schemas.microsoft.com/office/drawing/2014/main" id="{522DF9AB-59DE-4A74-BD59-CE5819AC16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55656110"/>
      </p:ext>
    </p:extLst>
  </p:cSld>
  <p:clrMapOvr>
    <a:masterClrMapping/>
  </p:clrMapOvr>
  <mc:AlternateContent xmlns:mc="http://schemas.openxmlformats.org/markup-compatibility/2006" xmlns:p14="http://schemas.microsoft.com/office/powerpoint/2010/main">
    <mc:Choice Requires="p14">
      <p:transition spd="slow" p14:dur="3900" advTm="20981">
        <p14:glitter pattern="hexagon"/>
      </p:transition>
    </mc:Choice>
    <mc:Fallback xmlns="">
      <p:transition spd="slow" advTm="20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3.3"/>
</p:tagLst>
</file>

<file path=ppt/tags/tag2.xml><?xml version="1.0" encoding="utf-8"?>
<p:tagLst xmlns:a="http://schemas.openxmlformats.org/drawingml/2006/main" xmlns:r="http://schemas.openxmlformats.org/officeDocument/2006/relationships" xmlns:p="http://schemas.openxmlformats.org/presentationml/2006/main">
  <p:tag name="TIMING" val="|1.4|2.3|3.2|4.1"/>
</p:tagLst>
</file>

<file path=ppt/tags/tag3.xml><?xml version="1.0" encoding="utf-8"?>
<p:tagLst xmlns:a="http://schemas.openxmlformats.org/drawingml/2006/main" xmlns:r="http://schemas.openxmlformats.org/officeDocument/2006/relationships" xmlns:p="http://schemas.openxmlformats.org/presentationml/2006/main">
  <p:tag name="TIMING" val="|5.4|2.3|3.3|3.5|15"/>
</p:tagLst>
</file>

<file path=ppt/tags/tag4.xml><?xml version="1.0" encoding="utf-8"?>
<p:tagLst xmlns:a="http://schemas.openxmlformats.org/drawingml/2006/main" xmlns:r="http://schemas.openxmlformats.org/officeDocument/2006/relationships" xmlns:p="http://schemas.openxmlformats.org/presentationml/2006/main">
  <p:tag name="TIMING" val="|1.2|3.2|2.4|2.1|1.6|2.5|2.6"/>
</p:tagLst>
</file>

<file path=ppt/tags/tag5.xml><?xml version="1.0" encoding="utf-8"?>
<p:tagLst xmlns:a="http://schemas.openxmlformats.org/drawingml/2006/main" xmlns:r="http://schemas.openxmlformats.org/officeDocument/2006/relationships" xmlns:p="http://schemas.openxmlformats.org/presentationml/2006/main">
  <p:tag name="TIMING" val="|65|51.9|23.2|68.1|50.4"/>
</p:tagLst>
</file>

<file path=ppt/tags/tag6.xml><?xml version="1.0" encoding="utf-8"?>
<p:tagLst xmlns:a="http://schemas.openxmlformats.org/drawingml/2006/main" xmlns:r="http://schemas.openxmlformats.org/officeDocument/2006/relationships" xmlns:p="http://schemas.openxmlformats.org/presentationml/2006/main">
  <p:tag name="TIMING" val="|26.9|12|11.1|14.6|13.2|12.5|15.6"/>
</p:tagLst>
</file>

<file path=ppt/tags/tag7.xml><?xml version="1.0" encoding="utf-8"?>
<p:tagLst xmlns:a="http://schemas.openxmlformats.org/drawingml/2006/main" xmlns:r="http://schemas.openxmlformats.org/officeDocument/2006/relationships" xmlns:p="http://schemas.openxmlformats.org/presentationml/2006/main">
  <p:tag name="TIMING" val="|14|77.1"/>
</p:tagLst>
</file>

<file path=ppt/tags/tag8.xml><?xml version="1.0" encoding="utf-8"?>
<p:tagLst xmlns:a="http://schemas.openxmlformats.org/drawingml/2006/main" xmlns:r="http://schemas.openxmlformats.org/officeDocument/2006/relationships" xmlns:p="http://schemas.openxmlformats.org/presentationml/2006/main">
  <p:tag name="TIMING" val="|2.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4452</TotalTime>
  <Words>2661</Words>
  <Application>Microsoft Office PowerPoint</Application>
  <PresentationFormat>On-screen Show (4:3)</PresentationFormat>
  <Paragraphs>349</Paragraphs>
  <Slides>32</Slides>
  <Notes>15</Notes>
  <HiddenSlides>0</HiddenSlides>
  <MMClips>32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Arial Black</vt:lpstr>
      <vt:lpstr>Arial Narrow</vt:lpstr>
      <vt:lpstr>Calibri</vt:lpstr>
      <vt:lpstr>Georgia</vt:lpstr>
      <vt:lpstr>ITC Usherwood Std Book</vt:lpstr>
      <vt:lpstr>Times New Roman</vt:lpstr>
      <vt:lpstr>Wingdings</vt:lpstr>
      <vt:lpstr>Wingdings 2</vt:lpstr>
      <vt:lpstr>Civic</vt:lpstr>
      <vt:lpstr>1_Office Theme</vt:lpstr>
      <vt:lpstr>GENERAL SERVICE CONFERENCE  “Our Big Book – 80 Years,  71 Languages”</vt:lpstr>
      <vt:lpstr>PowerPoint Presentation</vt:lpstr>
      <vt:lpstr>Special Thanks!!</vt:lpstr>
      <vt:lpstr>Committee Assignments</vt:lpstr>
      <vt:lpstr>PowerPoint Presentation</vt:lpstr>
      <vt:lpstr>PowerPoint Presentation</vt:lpstr>
      <vt:lpstr>Opening Session</vt:lpstr>
      <vt:lpstr>Spiritual Experiences…………..</vt:lpstr>
      <vt:lpstr>PowerPoint Presentation</vt:lpstr>
      <vt:lpstr>SUMMARY OF ACTIVITY* – 2018 </vt:lpstr>
      <vt:lpstr>PowerPoint Presentation</vt:lpstr>
      <vt:lpstr>PowerPoint Presentation</vt:lpstr>
      <vt:lpstr>PowerPoint Presentation</vt:lpstr>
      <vt:lpstr>PowerPoint Presentation</vt:lpstr>
      <vt:lpstr>AGENDA</vt:lpstr>
      <vt:lpstr>AGENDA</vt:lpstr>
      <vt:lpstr>ARCHIVES</vt:lpstr>
      <vt:lpstr>COOPERATION WITH THE PROFESSIONAL COMMUNITY</vt:lpstr>
      <vt:lpstr>CORRECTIONS</vt:lpstr>
      <vt:lpstr>FINANCE</vt:lpstr>
      <vt:lpstr>PowerPoint Presentation</vt:lpstr>
      <vt:lpstr>PowerPoint Presentation</vt:lpstr>
      <vt:lpstr>LITERATURE</vt:lpstr>
      <vt:lpstr>POLICY/ADMISSIONS</vt:lpstr>
      <vt:lpstr>PowerPoint Presentation</vt:lpstr>
      <vt:lpstr>PowerPoint Presentation</vt:lpstr>
      <vt:lpstr>PowerPoint Presentation</vt:lpstr>
      <vt:lpstr>PowerPoint Presentation</vt:lpstr>
      <vt:lpstr>Floor Actions</vt:lpstr>
      <vt:lpstr>Recommendations Not Resulting in Conference Advisory Actions </vt:lpstr>
      <vt:lpstr>We finished the work you sent us to do …so it is time to say goodbye!</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Shari</dc:creator>
  <cp:lastModifiedBy>McNamara, Rick (RC-US DI CS FA&amp;PA)</cp:lastModifiedBy>
  <cp:revision>203</cp:revision>
  <cp:lastPrinted>2019-07-07T16:37:18Z</cp:lastPrinted>
  <dcterms:created xsi:type="dcterms:W3CDTF">2015-09-30T14:34:06Z</dcterms:created>
  <dcterms:modified xsi:type="dcterms:W3CDTF">2019-07-14T21:47:35Z</dcterms:modified>
</cp:coreProperties>
</file>