
<file path=[Content_Types].xml><?xml version="1.0" encoding="utf-8"?>
<Types xmlns="http://schemas.openxmlformats.org/package/2006/content-types">
  <Default Extension="gif" ContentType="image/gif"/>
  <Default Extension="jpeg" ContentType="image/jpeg"/>
  <Default Extension="jpg" ContentType="image/jpeg"/>
  <Default Extension="m4a" ContentType="audio/mp4"/>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slideshow.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9"/>
  </p:notesMasterIdLst>
  <p:sldIdLst>
    <p:sldId id="256" r:id="rId2"/>
    <p:sldId id="270" r:id="rId3"/>
    <p:sldId id="272" r:id="rId4"/>
    <p:sldId id="271" r:id="rId5"/>
    <p:sldId id="277" r:id="rId6"/>
    <p:sldId id="278" r:id="rId7"/>
    <p:sldId id="328" r:id="rId8"/>
    <p:sldId id="274" r:id="rId9"/>
    <p:sldId id="276" r:id="rId10"/>
    <p:sldId id="279" r:id="rId11"/>
    <p:sldId id="280" r:id="rId12"/>
    <p:sldId id="281" r:id="rId13"/>
    <p:sldId id="282" r:id="rId14"/>
    <p:sldId id="284" r:id="rId15"/>
    <p:sldId id="285" r:id="rId16"/>
    <p:sldId id="286" r:id="rId17"/>
    <p:sldId id="287" r:id="rId18"/>
    <p:sldId id="288" r:id="rId19"/>
    <p:sldId id="329" r:id="rId20"/>
    <p:sldId id="330" r:id="rId21"/>
    <p:sldId id="290" r:id="rId22"/>
    <p:sldId id="291" r:id="rId23"/>
    <p:sldId id="293" r:id="rId24"/>
    <p:sldId id="300" r:id="rId25"/>
    <p:sldId id="292" r:id="rId26"/>
    <p:sldId id="302" r:id="rId27"/>
    <p:sldId id="294" r:id="rId28"/>
    <p:sldId id="295" r:id="rId29"/>
    <p:sldId id="296" r:id="rId30"/>
    <p:sldId id="297" r:id="rId31"/>
    <p:sldId id="298" r:id="rId32"/>
    <p:sldId id="303" r:id="rId33"/>
    <p:sldId id="304" r:id="rId34"/>
    <p:sldId id="305" r:id="rId35"/>
    <p:sldId id="306" r:id="rId36"/>
    <p:sldId id="321" r:id="rId37"/>
    <p:sldId id="307" r:id="rId38"/>
    <p:sldId id="309" r:id="rId39"/>
    <p:sldId id="308" r:id="rId40"/>
    <p:sldId id="310" r:id="rId41"/>
    <p:sldId id="311" r:id="rId42"/>
    <p:sldId id="320" r:id="rId43"/>
    <p:sldId id="275" r:id="rId44"/>
    <p:sldId id="312" r:id="rId45"/>
    <p:sldId id="313" r:id="rId46"/>
    <p:sldId id="314" r:id="rId47"/>
    <p:sldId id="315" r:id="rId48"/>
    <p:sldId id="316" r:id="rId49"/>
    <p:sldId id="317" r:id="rId50"/>
    <p:sldId id="318" r:id="rId51"/>
    <p:sldId id="322" r:id="rId52"/>
    <p:sldId id="319" r:id="rId53"/>
    <p:sldId id="323" r:id="rId54"/>
    <p:sldId id="324" r:id="rId55"/>
    <p:sldId id="325" r:id="rId56"/>
    <p:sldId id="327" r:id="rId57"/>
    <p:sldId id="326" r:id="rId58"/>
  </p:sldIdLst>
  <p:sldSz cx="9144000" cy="6858000" type="screen4x3"/>
  <p:notesSz cx="7086600" cy="93726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n3++5cwH3ijhQ0yl4dw/sA==" hashData="er9wD77ZljvznIKGExl8IE0VROdDCd8OphEP6gA64WdHhB4NY56+LRXgnGwWKSREzhI0dgYyIYYre/QiAzsjIA=="/>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A9EC0"/>
    <a:srgbClr val="628FB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B1FC0F4-35A1-4EC2-A577-4FD95EA5800E}" v="248" dt="2020-06-04T16:50:15.55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455" autoAdjust="0"/>
    <p:restoredTop sz="94249" autoAdjust="0"/>
  </p:normalViewPr>
  <p:slideViewPr>
    <p:cSldViewPr>
      <p:cViewPr varScale="1">
        <p:scale>
          <a:sx n="72" d="100"/>
          <a:sy n="72" d="100"/>
        </p:scale>
        <p:origin x="1512" y="54"/>
      </p:cViewPr>
      <p:guideLst>
        <p:guide orient="horz" pos="2160"/>
        <p:guide pos="2880"/>
      </p:guideLst>
    </p:cSldViewPr>
  </p:slideViewPr>
  <p:notesTextViewPr>
    <p:cViewPr>
      <p:scale>
        <a:sx n="1" d="1"/>
        <a:sy n="1" d="1"/>
      </p:scale>
      <p:origin x="0" y="0"/>
    </p:cViewPr>
  </p:notesTextViewPr>
  <p:sorterViewPr>
    <p:cViewPr>
      <p:scale>
        <a:sx n="100" d="100"/>
        <a:sy n="100" d="100"/>
      </p:scale>
      <p:origin x="0" y="-245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microsoft.com/office/2015/10/relationships/revisionInfo" Target="revisionInfo.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DC980F5-AAFB-4B18-B266-3BD6A1B7715E}" type="doc">
      <dgm:prSet loTypeId="urn:microsoft.com/office/officeart/2008/layout/VerticalAccentList" loCatId="list" qsTypeId="urn:microsoft.com/office/officeart/2005/8/quickstyle/simple3" qsCatId="simple" csTypeId="urn:microsoft.com/office/officeart/2005/8/colors/accent0_3" csCatId="mainScheme" phldr="1"/>
      <dgm:spPr/>
      <dgm:t>
        <a:bodyPr/>
        <a:lstStyle/>
        <a:p>
          <a:endParaRPr lang="en-US"/>
        </a:p>
      </dgm:t>
    </dgm:pt>
    <dgm:pt modelId="{827B797C-EF19-4080-844C-1A00E2749C48}">
      <dgm:prSet phldrT="[Text]"/>
      <dgm:spPr/>
      <dgm:t>
        <a:bodyPr/>
        <a:lstStyle/>
        <a:p>
          <a:r>
            <a:rPr lang="en-US" b="1" dirty="0"/>
            <a:t>Advisory Actions</a:t>
          </a:r>
        </a:p>
      </dgm:t>
    </dgm:pt>
    <dgm:pt modelId="{C793C72A-29F7-416E-A153-EF2BAE264855}" type="parTrans" cxnId="{DC3DD3D6-01E2-4C1F-A9FA-A4B84F2D555B}">
      <dgm:prSet/>
      <dgm:spPr/>
      <dgm:t>
        <a:bodyPr/>
        <a:lstStyle/>
        <a:p>
          <a:endParaRPr lang="en-US"/>
        </a:p>
      </dgm:t>
    </dgm:pt>
    <dgm:pt modelId="{3E643823-0DC1-4850-88A8-42F1EF1D05F0}" type="sibTrans" cxnId="{DC3DD3D6-01E2-4C1F-A9FA-A4B84F2D555B}">
      <dgm:prSet/>
      <dgm:spPr/>
      <dgm:t>
        <a:bodyPr/>
        <a:lstStyle/>
        <a:p>
          <a:endParaRPr lang="en-US"/>
        </a:p>
      </dgm:t>
    </dgm:pt>
    <dgm:pt modelId="{333C1D2D-D9EB-4468-B43F-60E2FD11A5DA}">
      <dgm:prSet phldrT="[Text]" custT="1"/>
      <dgm:spPr>
        <a:solidFill>
          <a:schemeClr val="accent2">
            <a:lumMod val="40000"/>
            <a:lumOff val="60000"/>
          </a:schemeClr>
        </a:solidFill>
      </dgm:spPr>
      <dgm:t>
        <a:bodyPr/>
        <a:lstStyle/>
        <a:p>
          <a:r>
            <a:rPr lang="en-US" sz="2000" dirty="0"/>
            <a:t>Recommendations made by the Conference Committee and shared, discussed , and voted on with substantial unanimity by the conference voting members.</a:t>
          </a:r>
        </a:p>
      </dgm:t>
    </dgm:pt>
    <dgm:pt modelId="{147959D7-811C-4F01-9970-FF1D38F4989B}" type="parTrans" cxnId="{C8EAC0A8-5882-4125-875D-64779F1ADBC4}">
      <dgm:prSet/>
      <dgm:spPr/>
      <dgm:t>
        <a:bodyPr/>
        <a:lstStyle/>
        <a:p>
          <a:endParaRPr lang="en-US"/>
        </a:p>
      </dgm:t>
    </dgm:pt>
    <dgm:pt modelId="{9D2038F1-4477-47C8-A4B6-E0310FB2CA75}" type="sibTrans" cxnId="{C8EAC0A8-5882-4125-875D-64779F1ADBC4}">
      <dgm:prSet/>
      <dgm:spPr/>
      <dgm:t>
        <a:bodyPr/>
        <a:lstStyle/>
        <a:p>
          <a:endParaRPr lang="en-US"/>
        </a:p>
      </dgm:t>
    </dgm:pt>
    <dgm:pt modelId="{DE30F68C-1DE9-4C26-A17C-224B3E4098A9}">
      <dgm:prSet phldrT="[Text]"/>
      <dgm:spPr/>
      <dgm:t>
        <a:bodyPr/>
        <a:lstStyle/>
        <a:p>
          <a:r>
            <a:rPr lang="en-US" b="1" dirty="0"/>
            <a:t>Committee Considerations</a:t>
          </a:r>
        </a:p>
      </dgm:t>
    </dgm:pt>
    <dgm:pt modelId="{65B0B660-6EB7-4D72-8E29-FDA94CA592F0}" type="parTrans" cxnId="{B12359C1-8DC3-4468-9217-C45DC1C5BACC}">
      <dgm:prSet/>
      <dgm:spPr/>
      <dgm:t>
        <a:bodyPr/>
        <a:lstStyle/>
        <a:p>
          <a:endParaRPr lang="en-US"/>
        </a:p>
      </dgm:t>
    </dgm:pt>
    <dgm:pt modelId="{A3160944-BAD5-4627-8AAF-37E7316DF946}" type="sibTrans" cxnId="{B12359C1-8DC3-4468-9217-C45DC1C5BACC}">
      <dgm:prSet/>
      <dgm:spPr/>
      <dgm:t>
        <a:bodyPr/>
        <a:lstStyle/>
        <a:p>
          <a:endParaRPr lang="en-US"/>
        </a:p>
      </dgm:t>
    </dgm:pt>
    <dgm:pt modelId="{66F177A4-E041-47AC-9987-CA91CF887FE8}">
      <dgm:prSet phldrT="[Text]" custT="1"/>
      <dgm:spPr>
        <a:solidFill>
          <a:schemeClr val="accent2">
            <a:lumMod val="40000"/>
            <a:lumOff val="60000"/>
          </a:schemeClr>
        </a:solidFill>
      </dgm:spPr>
      <dgm:t>
        <a:bodyPr/>
        <a:lstStyle/>
        <a:p>
          <a:r>
            <a:rPr lang="en-US" sz="2000" dirty="0"/>
            <a:t>Items discussed but no action taken or recommendation made.  Committee recommendations which are not adopted must be included in a separate section in the Final Conference Report.</a:t>
          </a:r>
        </a:p>
      </dgm:t>
    </dgm:pt>
    <dgm:pt modelId="{8FBEA048-B7DF-4703-97B5-88FF98E4B981}" type="parTrans" cxnId="{6EE5A5E5-EC68-4C5D-9CD2-30DEC4BC45D0}">
      <dgm:prSet/>
      <dgm:spPr/>
      <dgm:t>
        <a:bodyPr/>
        <a:lstStyle/>
        <a:p>
          <a:endParaRPr lang="en-US"/>
        </a:p>
      </dgm:t>
    </dgm:pt>
    <dgm:pt modelId="{BE99F3FA-FF03-440C-A719-6DF4D44E98D2}" type="sibTrans" cxnId="{6EE5A5E5-EC68-4C5D-9CD2-30DEC4BC45D0}">
      <dgm:prSet/>
      <dgm:spPr/>
      <dgm:t>
        <a:bodyPr/>
        <a:lstStyle/>
        <a:p>
          <a:endParaRPr lang="en-US"/>
        </a:p>
      </dgm:t>
    </dgm:pt>
    <dgm:pt modelId="{6E18D5BC-9C53-4305-89CE-5C785B801DD2}">
      <dgm:prSet phldrT="[Text]"/>
      <dgm:spPr/>
      <dgm:t>
        <a:bodyPr/>
        <a:lstStyle/>
        <a:p>
          <a:r>
            <a:rPr lang="en-US" b="1" dirty="0"/>
            <a:t>Took No Action</a:t>
          </a:r>
        </a:p>
      </dgm:t>
    </dgm:pt>
    <dgm:pt modelId="{E2612A8E-1039-4AAF-A8AE-67991A02DFF3}" type="parTrans" cxnId="{8D260F67-14CD-4A08-A11D-5F6F0F68A2F3}">
      <dgm:prSet/>
      <dgm:spPr/>
      <dgm:t>
        <a:bodyPr/>
        <a:lstStyle/>
        <a:p>
          <a:endParaRPr lang="en-US"/>
        </a:p>
      </dgm:t>
    </dgm:pt>
    <dgm:pt modelId="{EB6E3852-BBC9-4508-A134-32AF6B77926C}" type="sibTrans" cxnId="{8D260F67-14CD-4A08-A11D-5F6F0F68A2F3}">
      <dgm:prSet/>
      <dgm:spPr/>
      <dgm:t>
        <a:bodyPr/>
        <a:lstStyle/>
        <a:p>
          <a:endParaRPr lang="en-US"/>
        </a:p>
      </dgm:t>
    </dgm:pt>
    <dgm:pt modelId="{AE41BCF3-7EED-49D7-BC7D-75864E519EEA}">
      <dgm:prSet phldrT="[Text]"/>
      <dgm:spPr>
        <a:solidFill>
          <a:schemeClr val="accent2">
            <a:lumMod val="40000"/>
            <a:lumOff val="60000"/>
          </a:schemeClr>
        </a:solidFill>
      </dgm:spPr>
      <dgm:t>
        <a:bodyPr/>
        <a:lstStyle/>
        <a:p>
          <a:r>
            <a:rPr lang="en-US" dirty="0"/>
            <a:t>A committee may decide not to discuss an Agenda item. If a decision to take no action is made at the virtual Conference, the Agenda item is not forwarded.</a:t>
          </a:r>
        </a:p>
      </dgm:t>
    </dgm:pt>
    <dgm:pt modelId="{C2DCD6CF-F794-46D1-A65D-77397328A19B}" type="parTrans" cxnId="{E146B402-E8F2-4816-B8E8-0D41F234BC34}">
      <dgm:prSet/>
      <dgm:spPr/>
      <dgm:t>
        <a:bodyPr/>
        <a:lstStyle/>
        <a:p>
          <a:endParaRPr lang="en-US"/>
        </a:p>
      </dgm:t>
    </dgm:pt>
    <dgm:pt modelId="{47333123-5AE7-441E-AD6C-CB34008B3E9B}" type="sibTrans" cxnId="{E146B402-E8F2-4816-B8E8-0D41F234BC34}">
      <dgm:prSet/>
      <dgm:spPr/>
      <dgm:t>
        <a:bodyPr/>
        <a:lstStyle/>
        <a:p>
          <a:endParaRPr lang="en-US"/>
        </a:p>
      </dgm:t>
    </dgm:pt>
    <dgm:pt modelId="{18C16591-8734-4E92-B376-34D7105E59AD}" type="pres">
      <dgm:prSet presAssocID="{9DC980F5-AAFB-4B18-B266-3BD6A1B7715E}" presName="Name0" presStyleCnt="0">
        <dgm:presLayoutVars>
          <dgm:chMax/>
          <dgm:chPref/>
          <dgm:dir/>
        </dgm:presLayoutVars>
      </dgm:prSet>
      <dgm:spPr/>
    </dgm:pt>
    <dgm:pt modelId="{A50692BC-6000-4F87-A6DF-9D23B7C12749}" type="pres">
      <dgm:prSet presAssocID="{827B797C-EF19-4080-844C-1A00E2749C48}" presName="parenttextcomposite" presStyleCnt="0"/>
      <dgm:spPr/>
    </dgm:pt>
    <dgm:pt modelId="{5B258A70-E62A-40B6-9B6B-443DF0BA62AB}" type="pres">
      <dgm:prSet presAssocID="{827B797C-EF19-4080-844C-1A00E2749C48}" presName="parenttext" presStyleLbl="revTx" presStyleIdx="0" presStyleCnt="3">
        <dgm:presLayoutVars>
          <dgm:chMax/>
          <dgm:chPref val="2"/>
          <dgm:bulletEnabled val="1"/>
        </dgm:presLayoutVars>
      </dgm:prSet>
      <dgm:spPr/>
    </dgm:pt>
    <dgm:pt modelId="{E6574AB3-5BFC-4CBC-8CA4-7F29C9A76BC8}" type="pres">
      <dgm:prSet presAssocID="{827B797C-EF19-4080-844C-1A00E2749C48}" presName="composite" presStyleCnt="0"/>
      <dgm:spPr/>
    </dgm:pt>
    <dgm:pt modelId="{B0F07CB9-DA4B-4506-9D81-DB4953D62DF4}" type="pres">
      <dgm:prSet presAssocID="{827B797C-EF19-4080-844C-1A00E2749C48}" presName="chevron1" presStyleLbl="alignNode1" presStyleIdx="0" presStyleCnt="21"/>
      <dgm:spPr/>
    </dgm:pt>
    <dgm:pt modelId="{B3B76FF2-4303-4964-AC86-BA8E916789E1}" type="pres">
      <dgm:prSet presAssocID="{827B797C-EF19-4080-844C-1A00E2749C48}" presName="chevron2" presStyleLbl="alignNode1" presStyleIdx="1" presStyleCnt="21"/>
      <dgm:spPr/>
    </dgm:pt>
    <dgm:pt modelId="{E97F7D6C-8E81-45A0-BCE4-66C679A69C85}" type="pres">
      <dgm:prSet presAssocID="{827B797C-EF19-4080-844C-1A00E2749C48}" presName="chevron3" presStyleLbl="alignNode1" presStyleIdx="2" presStyleCnt="21"/>
      <dgm:spPr/>
    </dgm:pt>
    <dgm:pt modelId="{FF58BC80-0717-44AE-9A87-98A7EB5BA9E5}" type="pres">
      <dgm:prSet presAssocID="{827B797C-EF19-4080-844C-1A00E2749C48}" presName="chevron4" presStyleLbl="alignNode1" presStyleIdx="3" presStyleCnt="21"/>
      <dgm:spPr/>
    </dgm:pt>
    <dgm:pt modelId="{6421009D-5F06-4D43-8704-1BEF25D8A2C2}" type="pres">
      <dgm:prSet presAssocID="{827B797C-EF19-4080-844C-1A00E2749C48}" presName="chevron5" presStyleLbl="alignNode1" presStyleIdx="4" presStyleCnt="21"/>
      <dgm:spPr/>
    </dgm:pt>
    <dgm:pt modelId="{1D967ADE-C517-4DC3-86C4-C66865FF0C68}" type="pres">
      <dgm:prSet presAssocID="{827B797C-EF19-4080-844C-1A00E2749C48}" presName="chevron6" presStyleLbl="alignNode1" presStyleIdx="5" presStyleCnt="21"/>
      <dgm:spPr/>
    </dgm:pt>
    <dgm:pt modelId="{E97B7B58-30BE-4B06-94EF-987D70F61210}" type="pres">
      <dgm:prSet presAssocID="{827B797C-EF19-4080-844C-1A00E2749C48}" presName="chevron7" presStyleLbl="alignNode1" presStyleIdx="6" presStyleCnt="21"/>
      <dgm:spPr/>
    </dgm:pt>
    <dgm:pt modelId="{4B7F8A3C-D7C2-4485-B546-74F6A0157DEC}" type="pres">
      <dgm:prSet presAssocID="{827B797C-EF19-4080-844C-1A00E2749C48}" presName="childtext" presStyleLbl="solidFgAcc1" presStyleIdx="0" presStyleCnt="3" custScaleX="133305" custScaleY="90964">
        <dgm:presLayoutVars>
          <dgm:chMax/>
          <dgm:chPref val="0"/>
          <dgm:bulletEnabled val="1"/>
        </dgm:presLayoutVars>
      </dgm:prSet>
      <dgm:spPr/>
    </dgm:pt>
    <dgm:pt modelId="{D4816004-A3F0-421C-ABC7-FE5250264782}" type="pres">
      <dgm:prSet presAssocID="{3E643823-0DC1-4850-88A8-42F1EF1D05F0}" presName="sibTrans" presStyleCnt="0"/>
      <dgm:spPr/>
    </dgm:pt>
    <dgm:pt modelId="{A6657640-9255-4B49-BF63-F093E28F7774}" type="pres">
      <dgm:prSet presAssocID="{DE30F68C-1DE9-4C26-A17C-224B3E4098A9}" presName="parenttextcomposite" presStyleCnt="0"/>
      <dgm:spPr/>
    </dgm:pt>
    <dgm:pt modelId="{A7C5D019-1E43-4FFE-A29C-B21B81D6DBAF}" type="pres">
      <dgm:prSet presAssocID="{DE30F68C-1DE9-4C26-A17C-224B3E4098A9}" presName="parenttext" presStyleLbl="revTx" presStyleIdx="1" presStyleCnt="3">
        <dgm:presLayoutVars>
          <dgm:chMax/>
          <dgm:chPref val="2"/>
          <dgm:bulletEnabled val="1"/>
        </dgm:presLayoutVars>
      </dgm:prSet>
      <dgm:spPr/>
    </dgm:pt>
    <dgm:pt modelId="{4793E656-5522-4D63-A215-37CACB69A0DC}" type="pres">
      <dgm:prSet presAssocID="{DE30F68C-1DE9-4C26-A17C-224B3E4098A9}" presName="composite" presStyleCnt="0"/>
      <dgm:spPr/>
    </dgm:pt>
    <dgm:pt modelId="{3BFB2704-B864-4CC5-A292-069881C3F112}" type="pres">
      <dgm:prSet presAssocID="{DE30F68C-1DE9-4C26-A17C-224B3E4098A9}" presName="chevron1" presStyleLbl="alignNode1" presStyleIdx="7" presStyleCnt="21"/>
      <dgm:spPr/>
    </dgm:pt>
    <dgm:pt modelId="{CEC10554-BB99-4A47-B6A9-C989931E28C1}" type="pres">
      <dgm:prSet presAssocID="{DE30F68C-1DE9-4C26-A17C-224B3E4098A9}" presName="chevron2" presStyleLbl="alignNode1" presStyleIdx="8" presStyleCnt="21"/>
      <dgm:spPr/>
    </dgm:pt>
    <dgm:pt modelId="{C6AF08FD-521B-4AEE-950F-A28274B15B07}" type="pres">
      <dgm:prSet presAssocID="{DE30F68C-1DE9-4C26-A17C-224B3E4098A9}" presName="chevron3" presStyleLbl="alignNode1" presStyleIdx="9" presStyleCnt="21"/>
      <dgm:spPr/>
    </dgm:pt>
    <dgm:pt modelId="{E73687C6-7C6F-4312-A4F6-5820BD9381AE}" type="pres">
      <dgm:prSet presAssocID="{DE30F68C-1DE9-4C26-A17C-224B3E4098A9}" presName="chevron4" presStyleLbl="alignNode1" presStyleIdx="10" presStyleCnt="21"/>
      <dgm:spPr/>
    </dgm:pt>
    <dgm:pt modelId="{4ED74D92-1BD7-4A27-9807-02143F8D9D4B}" type="pres">
      <dgm:prSet presAssocID="{DE30F68C-1DE9-4C26-A17C-224B3E4098A9}" presName="chevron5" presStyleLbl="alignNode1" presStyleIdx="11" presStyleCnt="21"/>
      <dgm:spPr/>
    </dgm:pt>
    <dgm:pt modelId="{0D61E686-90CC-4281-8D42-83F0B5E77ACE}" type="pres">
      <dgm:prSet presAssocID="{DE30F68C-1DE9-4C26-A17C-224B3E4098A9}" presName="chevron6" presStyleLbl="alignNode1" presStyleIdx="12" presStyleCnt="21"/>
      <dgm:spPr/>
    </dgm:pt>
    <dgm:pt modelId="{7E988B77-94F7-408B-BD5E-A4CC10C92C32}" type="pres">
      <dgm:prSet presAssocID="{DE30F68C-1DE9-4C26-A17C-224B3E4098A9}" presName="chevron7" presStyleLbl="alignNode1" presStyleIdx="13" presStyleCnt="21"/>
      <dgm:spPr/>
    </dgm:pt>
    <dgm:pt modelId="{40201BC1-4546-4CF9-8EC3-A1E374CDBB0D}" type="pres">
      <dgm:prSet presAssocID="{DE30F68C-1DE9-4C26-A17C-224B3E4098A9}" presName="childtext" presStyleLbl="solidFgAcc1" presStyleIdx="1" presStyleCnt="3" custScaleX="150530">
        <dgm:presLayoutVars>
          <dgm:chMax/>
          <dgm:chPref val="0"/>
          <dgm:bulletEnabled val="1"/>
        </dgm:presLayoutVars>
      </dgm:prSet>
      <dgm:spPr/>
    </dgm:pt>
    <dgm:pt modelId="{27C1B6F6-AF0D-44C1-8F4C-EEEEBB7C9BB4}" type="pres">
      <dgm:prSet presAssocID="{A3160944-BAD5-4627-8AAF-37E7316DF946}" presName="sibTrans" presStyleCnt="0"/>
      <dgm:spPr/>
    </dgm:pt>
    <dgm:pt modelId="{9961ADFB-86B6-4D1C-98C0-6ED05CFE8476}" type="pres">
      <dgm:prSet presAssocID="{6E18D5BC-9C53-4305-89CE-5C785B801DD2}" presName="parenttextcomposite" presStyleCnt="0"/>
      <dgm:spPr/>
    </dgm:pt>
    <dgm:pt modelId="{BA6B7DD7-EC43-4130-8B1D-AA52A85C6426}" type="pres">
      <dgm:prSet presAssocID="{6E18D5BC-9C53-4305-89CE-5C785B801DD2}" presName="parenttext" presStyleLbl="revTx" presStyleIdx="2" presStyleCnt="3">
        <dgm:presLayoutVars>
          <dgm:chMax/>
          <dgm:chPref val="2"/>
          <dgm:bulletEnabled val="1"/>
        </dgm:presLayoutVars>
      </dgm:prSet>
      <dgm:spPr/>
    </dgm:pt>
    <dgm:pt modelId="{F4EF8758-5262-48E4-9BA8-0157DDDB0FE2}" type="pres">
      <dgm:prSet presAssocID="{6E18D5BC-9C53-4305-89CE-5C785B801DD2}" presName="composite" presStyleCnt="0"/>
      <dgm:spPr/>
    </dgm:pt>
    <dgm:pt modelId="{655105C5-9B59-4D74-A795-B9EECA8962A4}" type="pres">
      <dgm:prSet presAssocID="{6E18D5BC-9C53-4305-89CE-5C785B801DD2}" presName="chevron1" presStyleLbl="alignNode1" presStyleIdx="14" presStyleCnt="21"/>
      <dgm:spPr/>
    </dgm:pt>
    <dgm:pt modelId="{E6B931B9-A16F-431F-A3FB-D88B497EF908}" type="pres">
      <dgm:prSet presAssocID="{6E18D5BC-9C53-4305-89CE-5C785B801DD2}" presName="chevron2" presStyleLbl="alignNode1" presStyleIdx="15" presStyleCnt="21"/>
      <dgm:spPr/>
    </dgm:pt>
    <dgm:pt modelId="{571ADC0B-853D-4623-B15F-170F76F8B1E8}" type="pres">
      <dgm:prSet presAssocID="{6E18D5BC-9C53-4305-89CE-5C785B801DD2}" presName="chevron3" presStyleLbl="alignNode1" presStyleIdx="16" presStyleCnt="21"/>
      <dgm:spPr/>
    </dgm:pt>
    <dgm:pt modelId="{4D510CE5-0C96-4895-B4F8-657AB6E5BE0A}" type="pres">
      <dgm:prSet presAssocID="{6E18D5BC-9C53-4305-89CE-5C785B801DD2}" presName="chevron4" presStyleLbl="alignNode1" presStyleIdx="17" presStyleCnt="21"/>
      <dgm:spPr/>
    </dgm:pt>
    <dgm:pt modelId="{626A3DA1-88A5-4A5D-BA20-09BEA06DBCA0}" type="pres">
      <dgm:prSet presAssocID="{6E18D5BC-9C53-4305-89CE-5C785B801DD2}" presName="chevron5" presStyleLbl="alignNode1" presStyleIdx="18" presStyleCnt="21"/>
      <dgm:spPr/>
    </dgm:pt>
    <dgm:pt modelId="{FBBEE9EF-41B9-41DC-9F6A-65887326E4C7}" type="pres">
      <dgm:prSet presAssocID="{6E18D5BC-9C53-4305-89CE-5C785B801DD2}" presName="chevron6" presStyleLbl="alignNode1" presStyleIdx="19" presStyleCnt="21"/>
      <dgm:spPr/>
    </dgm:pt>
    <dgm:pt modelId="{9B2D6203-B0EF-43F7-B8D6-FF756DAC5250}" type="pres">
      <dgm:prSet presAssocID="{6E18D5BC-9C53-4305-89CE-5C785B801DD2}" presName="chevron7" presStyleLbl="alignNode1" presStyleIdx="20" presStyleCnt="21"/>
      <dgm:spPr/>
    </dgm:pt>
    <dgm:pt modelId="{A8EE06CA-62C4-4409-9F25-76101CD5D619}" type="pres">
      <dgm:prSet presAssocID="{6E18D5BC-9C53-4305-89CE-5C785B801DD2}" presName="childtext" presStyleLbl="solidFgAcc1" presStyleIdx="2" presStyleCnt="3" custScaleX="156649">
        <dgm:presLayoutVars>
          <dgm:chMax/>
          <dgm:chPref val="0"/>
          <dgm:bulletEnabled val="1"/>
        </dgm:presLayoutVars>
      </dgm:prSet>
      <dgm:spPr/>
    </dgm:pt>
  </dgm:ptLst>
  <dgm:cxnLst>
    <dgm:cxn modelId="{E146B402-E8F2-4816-B8E8-0D41F234BC34}" srcId="{6E18D5BC-9C53-4305-89CE-5C785B801DD2}" destId="{AE41BCF3-7EED-49D7-BC7D-75864E519EEA}" srcOrd="0" destOrd="0" parTransId="{C2DCD6CF-F794-46D1-A65D-77397328A19B}" sibTransId="{47333123-5AE7-441E-AD6C-CB34008B3E9B}"/>
    <dgm:cxn modelId="{C01C4E14-200A-4844-B059-28B3D22AA8A0}" type="presOf" srcId="{827B797C-EF19-4080-844C-1A00E2749C48}" destId="{5B258A70-E62A-40B6-9B6B-443DF0BA62AB}" srcOrd="0" destOrd="0" presId="urn:microsoft.com/office/officeart/2008/layout/VerticalAccentList"/>
    <dgm:cxn modelId="{8D260F67-14CD-4A08-A11D-5F6F0F68A2F3}" srcId="{9DC980F5-AAFB-4B18-B266-3BD6A1B7715E}" destId="{6E18D5BC-9C53-4305-89CE-5C785B801DD2}" srcOrd="2" destOrd="0" parTransId="{E2612A8E-1039-4AAF-A8AE-67991A02DFF3}" sibTransId="{EB6E3852-BBC9-4508-A134-32AF6B77926C}"/>
    <dgm:cxn modelId="{1A782D7B-15B7-4A5A-A314-6B0B1440E27C}" type="presOf" srcId="{AE41BCF3-7EED-49D7-BC7D-75864E519EEA}" destId="{A8EE06CA-62C4-4409-9F25-76101CD5D619}" srcOrd="0" destOrd="0" presId="urn:microsoft.com/office/officeart/2008/layout/VerticalAccentList"/>
    <dgm:cxn modelId="{2E4E8995-43F2-441D-8407-449C9EED094B}" type="presOf" srcId="{DE30F68C-1DE9-4C26-A17C-224B3E4098A9}" destId="{A7C5D019-1E43-4FFE-A29C-B21B81D6DBAF}" srcOrd="0" destOrd="0" presId="urn:microsoft.com/office/officeart/2008/layout/VerticalAccentList"/>
    <dgm:cxn modelId="{C8EAC0A8-5882-4125-875D-64779F1ADBC4}" srcId="{827B797C-EF19-4080-844C-1A00E2749C48}" destId="{333C1D2D-D9EB-4468-B43F-60E2FD11A5DA}" srcOrd="0" destOrd="0" parTransId="{147959D7-811C-4F01-9970-FF1D38F4989B}" sibTransId="{9D2038F1-4477-47C8-A4B6-E0310FB2CA75}"/>
    <dgm:cxn modelId="{8FA7AFAB-9F48-48F3-86A6-CC0DE21EF1F7}" type="presOf" srcId="{66F177A4-E041-47AC-9987-CA91CF887FE8}" destId="{40201BC1-4546-4CF9-8EC3-A1E374CDBB0D}" srcOrd="0" destOrd="0" presId="urn:microsoft.com/office/officeart/2008/layout/VerticalAccentList"/>
    <dgm:cxn modelId="{B12359C1-8DC3-4468-9217-C45DC1C5BACC}" srcId="{9DC980F5-AAFB-4B18-B266-3BD6A1B7715E}" destId="{DE30F68C-1DE9-4C26-A17C-224B3E4098A9}" srcOrd="1" destOrd="0" parTransId="{65B0B660-6EB7-4D72-8E29-FDA94CA592F0}" sibTransId="{A3160944-BAD5-4627-8AAF-37E7316DF946}"/>
    <dgm:cxn modelId="{A976FBCB-552A-4215-90EF-87B8F868299C}" type="presOf" srcId="{9DC980F5-AAFB-4B18-B266-3BD6A1B7715E}" destId="{18C16591-8734-4E92-B376-34D7105E59AD}" srcOrd="0" destOrd="0" presId="urn:microsoft.com/office/officeart/2008/layout/VerticalAccentList"/>
    <dgm:cxn modelId="{0E9F98D1-8F17-4EF7-9E4B-C0113475AB43}" type="presOf" srcId="{333C1D2D-D9EB-4468-B43F-60E2FD11A5DA}" destId="{4B7F8A3C-D7C2-4485-B546-74F6A0157DEC}" srcOrd="0" destOrd="0" presId="urn:microsoft.com/office/officeart/2008/layout/VerticalAccentList"/>
    <dgm:cxn modelId="{DC3DD3D6-01E2-4C1F-A9FA-A4B84F2D555B}" srcId="{9DC980F5-AAFB-4B18-B266-3BD6A1B7715E}" destId="{827B797C-EF19-4080-844C-1A00E2749C48}" srcOrd="0" destOrd="0" parTransId="{C793C72A-29F7-416E-A153-EF2BAE264855}" sibTransId="{3E643823-0DC1-4850-88A8-42F1EF1D05F0}"/>
    <dgm:cxn modelId="{6EE5A5E5-EC68-4C5D-9CD2-30DEC4BC45D0}" srcId="{DE30F68C-1DE9-4C26-A17C-224B3E4098A9}" destId="{66F177A4-E041-47AC-9987-CA91CF887FE8}" srcOrd="0" destOrd="0" parTransId="{8FBEA048-B7DF-4703-97B5-88FF98E4B981}" sibTransId="{BE99F3FA-FF03-440C-A719-6DF4D44E98D2}"/>
    <dgm:cxn modelId="{2DEC01FE-9975-4657-B978-C2975D71E6EA}" type="presOf" srcId="{6E18D5BC-9C53-4305-89CE-5C785B801DD2}" destId="{BA6B7DD7-EC43-4130-8B1D-AA52A85C6426}" srcOrd="0" destOrd="0" presId="urn:microsoft.com/office/officeart/2008/layout/VerticalAccentList"/>
    <dgm:cxn modelId="{53674D92-9646-4E89-8510-10F57E959A63}" type="presParOf" srcId="{18C16591-8734-4E92-B376-34D7105E59AD}" destId="{A50692BC-6000-4F87-A6DF-9D23B7C12749}" srcOrd="0" destOrd="0" presId="urn:microsoft.com/office/officeart/2008/layout/VerticalAccentList"/>
    <dgm:cxn modelId="{4F7EC47B-39CC-487E-806E-EF1204CF52DE}" type="presParOf" srcId="{A50692BC-6000-4F87-A6DF-9D23B7C12749}" destId="{5B258A70-E62A-40B6-9B6B-443DF0BA62AB}" srcOrd="0" destOrd="0" presId="urn:microsoft.com/office/officeart/2008/layout/VerticalAccentList"/>
    <dgm:cxn modelId="{0B2AF587-39CF-4B9B-BBC3-A8828F98AFFF}" type="presParOf" srcId="{18C16591-8734-4E92-B376-34D7105E59AD}" destId="{E6574AB3-5BFC-4CBC-8CA4-7F29C9A76BC8}" srcOrd="1" destOrd="0" presId="urn:microsoft.com/office/officeart/2008/layout/VerticalAccentList"/>
    <dgm:cxn modelId="{4A0C691C-6B9C-48D1-BFB5-06BDEB03B7FD}" type="presParOf" srcId="{E6574AB3-5BFC-4CBC-8CA4-7F29C9A76BC8}" destId="{B0F07CB9-DA4B-4506-9D81-DB4953D62DF4}" srcOrd="0" destOrd="0" presId="urn:microsoft.com/office/officeart/2008/layout/VerticalAccentList"/>
    <dgm:cxn modelId="{BC4DEAD7-7151-4E9D-B017-7AD0A1490AE6}" type="presParOf" srcId="{E6574AB3-5BFC-4CBC-8CA4-7F29C9A76BC8}" destId="{B3B76FF2-4303-4964-AC86-BA8E916789E1}" srcOrd="1" destOrd="0" presId="urn:microsoft.com/office/officeart/2008/layout/VerticalAccentList"/>
    <dgm:cxn modelId="{98E3BAD0-878E-4E21-A633-653903FF36F9}" type="presParOf" srcId="{E6574AB3-5BFC-4CBC-8CA4-7F29C9A76BC8}" destId="{E97F7D6C-8E81-45A0-BCE4-66C679A69C85}" srcOrd="2" destOrd="0" presId="urn:microsoft.com/office/officeart/2008/layout/VerticalAccentList"/>
    <dgm:cxn modelId="{9A6B67CA-117B-409F-933A-BEE1E2C8E09A}" type="presParOf" srcId="{E6574AB3-5BFC-4CBC-8CA4-7F29C9A76BC8}" destId="{FF58BC80-0717-44AE-9A87-98A7EB5BA9E5}" srcOrd="3" destOrd="0" presId="urn:microsoft.com/office/officeart/2008/layout/VerticalAccentList"/>
    <dgm:cxn modelId="{EC3243F8-D003-46A7-88B4-43262FB18E3A}" type="presParOf" srcId="{E6574AB3-5BFC-4CBC-8CA4-7F29C9A76BC8}" destId="{6421009D-5F06-4D43-8704-1BEF25D8A2C2}" srcOrd="4" destOrd="0" presId="urn:microsoft.com/office/officeart/2008/layout/VerticalAccentList"/>
    <dgm:cxn modelId="{701D8F71-8782-4FA9-82C3-09747C00E73B}" type="presParOf" srcId="{E6574AB3-5BFC-4CBC-8CA4-7F29C9A76BC8}" destId="{1D967ADE-C517-4DC3-86C4-C66865FF0C68}" srcOrd="5" destOrd="0" presId="urn:microsoft.com/office/officeart/2008/layout/VerticalAccentList"/>
    <dgm:cxn modelId="{8D5AD566-D63B-48CD-96CE-A03C5E7F00A1}" type="presParOf" srcId="{E6574AB3-5BFC-4CBC-8CA4-7F29C9A76BC8}" destId="{E97B7B58-30BE-4B06-94EF-987D70F61210}" srcOrd="6" destOrd="0" presId="urn:microsoft.com/office/officeart/2008/layout/VerticalAccentList"/>
    <dgm:cxn modelId="{7088588F-DFEB-4AA7-97E3-343F1C451F8C}" type="presParOf" srcId="{E6574AB3-5BFC-4CBC-8CA4-7F29C9A76BC8}" destId="{4B7F8A3C-D7C2-4485-B546-74F6A0157DEC}" srcOrd="7" destOrd="0" presId="urn:microsoft.com/office/officeart/2008/layout/VerticalAccentList"/>
    <dgm:cxn modelId="{B1FAA473-271A-4F30-A151-B890BD6D760F}" type="presParOf" srcId="{18C16591-8734-4E92-B376-34D7105E59AD}" destId="{D4816004-A3F0-421C-ABC7-FE5250264782}" srcOrd="2" destOrd="0" presId="urn:microsoft.com/office/officeart/2008/layout/VerticalAccentList"/>
    <dgm:cxn modelId="{64AD0261-F5A3-4207-8C30-C08AB9398EFD}" type="presParOf" srcId="{18C16591-8734-4E92-B376-34D7105E59AD}" destId="{A6657640-9255-4B49-BF63-F093E28F7774}" srcOrd="3" destOrd="0" presId="urn:microsoft.com/office/officeart/2008/layout/VerticalAccentList"/>
    <dgm:cxn modelId="{FEDBB2E5-AB0F-4579-9729-B49526F57475}" type="presParOf" srcId="{A6657640-9255-4B49-BF63-F093E28F7774}" destId="{A7C5D019-1E43-4FFE-A29C-B21B81D6DBAF}" srcOrd="0" destOrd="0" presId="urn:microsoft.com/office/officeart/2008/layout/VerticalAccentList"/>
    <dgm:cxn modelId="{7BC3962E-999F-4200-9489-8A647086C681}" type="presParOf" srcId="{18C16591-8734-4E92-B376-34D7105E59AD}" destId="{4793E656-5522-4D63-A215-37CACB69A0DC}" srcOrd="4" destOrd="0" presId="urn:microsoft.com/office/officeart/2008/layout/VerticalAccentList"/>
    <dgm:cxn modelId="{4AD96A17-1E36-4C41-9BEB-1B37051DAAF1}" type="presParOf" srcId="{4793E656-5522-4D63-A215-37CACB69A0DC}" destId="{3BFB2704-B864-4CC5-A292-069881C3F112}" srcOrd="0" destOrd="0" presId="urn:microsoft.com/office/officeart/2008/layout/VerticalAccentList"/>
    <dgm:cxn modelId="{9E8638CC-AB2C-4BBC-A77A-9644E12B29A0}" type="presParOf" srcId="{4793E656-5522-4D63-A215-37CACB69A0DC}" destId="{CEC10554-BB99-4A47-B6A9-C989931E28C1}" srcOrd="1" destOrd="0" presId="urn:microsoft.com/office/officeart/2008/layout/VerticalAccentList"/>
    <dgm:cxn modelId="{D8153C4E-79D6-4B4D-B673-F30054D47C41}" type="presParOf" srcId="{4793E656-5522-4D63-A215-37CACB69A0DC}" destId="{C6AF08FD-521B-4AEE-950F-A28274B15B07}" srcOrd="2" destOrd="0" presId="urn:microsoft.com/office/officeart/2008/layout/VerticalAccentList"/>
    <dgm:cxn modelId="{A73D6B9C-5639-44BE-BDB0-1EDD1A2341C2}" type="presParOf" srcId="{4793E656-5522-4D63-A215-37CACB69A0DC}" destId="{E73687C6-7C6F-4312-A4F6-5820BD9381AE}" srcOrd="3" destOrd="0" presId="urn:microsoft.com/office/officeart/2008/layout/VerticalAccentList"/>
    <dgm:cxn modelId="{AC5E5DA4-5FC8-496D-B137-AD17128F3C69}" type="presParOf" srcId="{4793E656-5522-4D63-A215-37CACB69A0DC}" destId="{4ED74D92-1BD7-4A27-9807-02143F8D9D4B}" srcOrd="4" destOrd="0" presId="urn:microsoft.com/office/officeart/2008/layout/VerticalAccentList"/>
    <dgm:cxn modelId="{B145A33D-FDCA-4F26-AC72-2E6808F7D23F}" type="presParOf" srcId="{4793E656-5522-4D63-A215-37CACB69A0DC}" destId="{0D61E686-90CC-4281-8D42-83F0B5E77ACE}" srcOrd="5" destOrd="0" presId="urn:microsoft.com/office/officeart/2008/layout/VerticalAccentList"/>
    <dgm:cxn modelId="{A1515B9D-5551-4705-99CD-28321EAA81A4}" type="presParOf" srcId="{4793E656-5522-4D63-A215-37CACB69A0DC}" destId="{7E988B77-94F7-408B-BD5E-A4CC10C92C32}" srcOrd="6" destOrd="0" presId="urn:microsoft.com/office/officeart/2008/layout/VerticalAccentList"/>
    <dgm:cxn modelId="{304A9D82-186B-4A78-85D5-FB54C7CB031D}" type="presParOf" srcId="{4793E656-5522-4D63-A215-37CACB69A0DC}" destId="{40201BC1-4546-4CF9-8EC3-A1E374CDBB0D}" srcOrd="7" destOrd="0" presId="urn:microsoft.com/office/officeart/2008/layout/VerticalAccentList"/>
    <dgm:cxn modelId="{AA4CFA65-EE26-4BAD-A55C-AAB3736D7B4A}" type="presParOf" srcId="{18C16591-8734-4E92-B376-34D7105E59AD}" destId="{27C1B6F6-AF0D-44C1-8F4C-EEEEBB7C9BB4}" srcOrd="5" destOrd="0" presId="urn:microsoft.com/office/officeart/2008/layout/VerticalAccentList"/>
    <dgm:cxn modelId="{D856FA42-61F6-48E8-93CB-1885822744B0}" type="presParOf" srcId="{18C16591-8734-4E92-B376-34D7105E59AD}" destId="{9961ADFB-86B6-4D1C-98C0-6ED05CFE8476}" srcOrd="6" destOrd="0" presId="urn:microsoft.com/office/officeart/2008/layout/VerticalAccentList"/>
    <dgm:cxn modelId="{C302C6A5-B572-413D-B3E0-C66034977F44}" type="presParOf" srcId="{9961ADFB-86B6-4D1C-98C0-6ED05CFE8476}" destId="{BA6B7DD7-EC43-4130-8B1D-AA52A85C6426}" srcOrd="0" destOrd="0" presId="urn:microsoft.com/office/officeart/2008/layout/VerticalAccentList"/>
    <dgm:cxn modelId="{7E6E7FD8-32B7-4AD0-B68C-26A3A6AF57A9}" type="presParOf" srcId="{18C16591-8734-4E92-B376-34D7105E59AD}" destId="{F4EF8758-5262-48E4-9BA8-0157DDDB0FE2}" srcOrd="7" destOrd="0" presId="urn:microsoft.com/office/officeart/2008/layout/VerticalAccentList"/>
    <dgm:cxn modelId="{29CD09E9-0DE4-48B2-9CB1-22E66940E861}" type="presParOf" srcId="{F4EF8758-5262-48E4-9BA8-0157DDDB0FE2}" destId="{655105C5-9B59-4D74-A795-B9EECA8962A4}" srcOrd="0" destOrd="0" presId="urn:microsoft.com/office/officeart/2008/layout/VerticalAccentList"/>
    <dgm:cxn modelId="{537C5BB3-EF94-450D-B8FC-8ACCD7332F12}" type="presParOf" srcId="{F4EF8758-5262-48E4-9BA8-0157DDDB0FE2}" destId="{E6B931B9-A16F-431F-A3FB-D88B497EF908}" srcOrd="1" destOrd="0" presId="urn:microsoft.com/office/officeart/2008/layout/VerticalAccentList"/>
    <dgm:cxn modelId="{E5D10718-55D2-4944-B803-639A317D389F}" type="presParOf" srcId="{F4EF8758-5262-48E4-9BA8-0157DDDB0FE2}" destId="{571ADC0B-853D-4623-B15F-170F76F8B1E8}" srcOrd="2" destOrd="0" presId="urn:microsoft.com/office/officeart/2008/layout/VerticalAccentList"/>
    <dgm:cxn modelId="{5B617450-A85D-4A6F-BC72-D9C0896606A1}" type="presParOf" srcId="{F4EF8758-5262-48E4-9BA8-0157DDDB0FE2}" destId="{4D510CE5-0C96-4895-B4F8-657AB6E5BE0A}" srcOrd="3" destOrd="0" presId="urn:microsoft.com/office/officeart/2008/layout/VerticalAccentList"/>
    <dgm:cxn modelId="{E16B365F-4925-4CC5-87E4-62E1A4B6D5AA}" type="presParOf" srcId="{F4EF8758-5262-48E4-9BA8-0157DDDB0FE2}" destId="{626A3DA1-88A5-4A5D-BA20-09BEA06DBCA0}" srcOrd="4" destOrd="0" presId="urn:microsoft.com/office/officeart/2008/layout/VerticalAccentList"/>
    <dgm:cxn modelId="{78ABDB95-F700-4796-8467-B7FB6F8C2E12}" type="presParOf" srcId="{F4EF8758-5262-48E4-9BA8-0157DDDB0FE2}" destId="{FBBEE9EF-41B9-41DC-9F6A-65887326E4C7}" srcOrd="5" destOrd="0" presId="urn:microsoft.com/office/officeart/2008/layout/VerticalAccentList"/>
    <dgm:cxn modelId="{53D40B59-25E7-43E8-BC0D-9D2F91DE3E82}" type="presParOf" srcId="{F4EF8758-5262-48E4-9BA8-0157DDDB0FE2}" destId="{9B2D6203-B0EF-43F7-B8D6-FF756DAC5250}" srcOrd="6" destOrd="0" presId="urn:microsoft.com/office/officeart/2008/layout/VerticalAccentList"/>
    <dgm:cxn modelId="{4B24C655-9B74-402B-B5A0-CC24DBB041BD}" type="presParOf" srcId="{F4EF8758-5262-48E4-9BA8-0157DDDB0FE2}" destId="{A8EE06CA-62C4-4409-9F25-76101CD5D619}" srcOrd="7" destOrd="0" presId="urn:microsoft.com/office/officeart/2008/layout/VerticalAccent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258A70-E62A-40B6-9B6B-443DF0BA62AB}">
      <dsp:nvSpPr>
        <dsp:cNvPr id="0" name=""/>
        <dsp:cNvSpPr/>
      </dsp:nvSpPr>
      <dsp:spPr>
        <a:xfrm>
          <a:off x="11" y="2522"/>
          <a:ext cx="5359164" cy="4871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b" anchorCtr="0">
          <a:noAutofit/>
        </a:bodyPr>
        <a:lstStyle/>
        <a:p>
          <a:pPr marL="0" lvl="0" indent="0" algn="l" defTabSz="1022350">
            <a:lnSpc>
              <a:spcPct val="90000"/>
            </a:lnSpc>
            <a:spcBef>
              <a:spcPct val="0"/>
            </a:spcBef>
            <a:spcAft>
              <a:spcPct val="35000"/>
            </a:spcAft>
            <a:buNone/>
          </a:pPr>
          <a:r>
            <a:rPr lang="en-US" sz="2300" b="1" kern="1200" dirty="0"/>
            <a:t>Advisory Actions</a:t>
          </a:r>
        </a:p>
      </dsp:txBody>
      <dsp:txXfrm>
        <a:off x="11" y="2522"/>
        <a:ext cx="5359164" cy="487196"/>
      </dsp:txXfrm>
    </dsp:sp>
    <dsp:sp modelId="{B0F07CB9-DA4B-4506-9D81-DB4953D62DF4}">
      <dsp:nvSpPr>
        <dsp:cNvPr id="0" name=""/>
        <dsp:cNvSpPr/>
      </dsp:nvSpPr>
      <dsp:spPr>
        <a:xfrm>
          <a:off x="904048" y="489718"/>
          <a:ext cx="1254044" cy="992437"/>
        </a:xfrm>
        <a:prstGeom prst="chevron">
          <a:avLst>
            <a:gd name="adj" fmla="val 70610"/>
          </a:avLst>
        </a:prstGeom>
        <a:solidFill>
          <a:schemeClr val="dk2">
            <a:hueOff val="0"/>
            <a:satOff val="0"/>
            <a:lumOff val="0"/>
            <a:alphaOff val="0"/>
          </a:schemeClr>
        </a:solidFill>
        <a:ln w="9525" cap="flat" cmpd="sng" algn="ctr">
          <a:solidFill>
            <a:schemeClr val="dk2">
              <a:hueOff val="0"/>
              <a:satOff val="0"/>
              <a:lumOff val="0"/>
              <a:alphaOff val="0"/>
            </a:schemeClr>
          </a:solidFill>
          <a:prstDash val="solid"/>
        </a:ln>
        <a:effectLst>
          <a:outerShdw blurRad="50800" dist="25400" dir="5400000" rotWithShape="0">
            <a:srgbClr val="000000">
              <a:alpha val="35000"/>
            </a:srgbClr>
          </a:outerShdw>
        </a:effectLst>
      </dsp:spPr>
      <dsp:style>
        <a:lnRef idx="1">
          <a:scrgbClr r="0" g="0" b="0"/>
        </a:lnRef>
        <a:fillRef idx="2">
          <a:scrgbClr r="0" g="0" b="0"/>
        </a:fillRef>
        <a:effectRef idx="1">
          <a:scrgbClr r="0" g="0" b="0"/>
        </a:effectRef>
        <a:fontRef idx="minor">
          <a:schemeClr val="dk1"/>
        </a:fontRef>
      </dsp:style>
    </dsp:sp>
    <dsp:sp modelId="{B3B76FF2-4303-4964-AC86-BA8E916789E1}">
      <dsp:nvSpPr>
        <dsp:cNvPr id="0" name=""/>
        <dsp:cNvSpPr/>
      </dsp:nvSpPr>
      <dsp:spPr>
        <a:xfrm>
          <a:off x="1657308" y="489718"/>
          <a:ext cx="1254044" cy="992437"/>
        </a:xfrm>
        <a:prstGeom prst="chevron">
          <a:avLst>
            <a:gd name="adj" fmla="val 70610"/>
          </a:avLst>
        </a:prstGeom>
        <a:solidFill>
          <a:schemeClr val="dk2">
            <a:hueOff val="0"/>
            <a:satOff val="0"/>
            <a:lumOff val="0"/>
            <a:alphaOff val="0"/>
          </a:schemeClr>
        </a:solidFill>
        <a:ln w="9525" cap="flat" cmpd="sng" algn="ctr">
          <a:solidFill>
            <a:schemeClr val="dk2">
              <a:hueOff val="0"/>
              <a:satOff val="0"/>
              <a:lumOff val="0"/>
              <a:alphaOff val="0"/>
            </a:schemeClr>
          </a:solidFill>
          <a:prstDash val="solid"/>
        </a:ln>
        <a:effectLst>
          <a:outerShdw blurRad="50800" dist="25400" dir="5400000" rotWithShape="0">
            <a:srgbClr val="000000">
              <a:alpha val="35000"/>
            </a:srgbClr>
          </a:outerShdw>
        </a:effectLst>
      </dsp:spPr>
      <dsp:style>
        <a:lnRef idx="1">
          <a:scrgbClr r="0" g="0" b="0"/>
        </a:lnRef>
        <a:fillRef idx="2">
          <a:scrgbClr r="0" g="0" b="0"/>
        </a:fillRef>
        <a:effectRef idx="1">
          <a:scrgbClr r="0" g="0" b="0"/>
        </a:effectRef>
        <a:fontRef idx="minor">
          <a:schemeClr val="dk1"/>
        </a:fontRef>
      </dsp:style>
    </dsp:sp>
    <dsp:sp modelId="{E97F7D6C-8E81-45A0-BCE4-66C679A69C85}">
      <dsp:nvSpPr>
        <dsp:cNvPr id="0" name=""/>
        <dsp:cNvSpPr/>
      </dsp:nvSpPr>
      <dsp:spPr>
        <a:xfrm>
          <a:off x="2411164" y="489718"/>
          <a:ext cx="1254044" cy="992437"/>
        </a:xfrm>
        <a:prstGeom prst="chevron">
          <a:avLst>
            <a:gd name="adj" fmla="val 70610"/>
          </a:avLst>
        </a:prstGeom>
        <a:solidFill>
          <a:schemeClr val="dk2">
            <a:hueOff val="0"/>
            <a:satOff val="0"/>
            <a:lumOff val="0"/>
            <a:alphaOff val="0"/>
          </a:schemeClr>
        </a:solidFill>
        <a:ln w="9525" cap="flat" cmpd="sng" algn="ctr">
          <a:solidFill>
            <a:schemeClr val="dk2">
              <a:hueOff val="0"/>
              <a:satOff val="0"/>
              <a:lumOff val="0"/>
              <a:alphaOff val="0"/>
            </a:schemeClr>
          </a:solidFill>
          <a:prstDash val="solid"/>
        </a:ln>
        <a:effectLst>
          <a:outerShdw blurRad="50800" dist="25400" dir="5400000" rotWithShape="0">
            <a:srgbClr val="000000">
              <a:alpha val="35000"/>
            </a:srgbClr>
          </a:outerShdw>
        </a:effectLst>
      </dsp:spPr>
      <dsp:style>
        <a:lnRef idx="1">
          <a:scrgbClr r="0" g="0" b="0"/>
        </a:lnRef>
        <a:fillRef idx="2">
          <a:scrgbClr r="0" g="0" b="0"/>
        </a:fillRef>
        <a:effectRef idx="1">
          <a:scrgbClr r="0" g="0" b="0"/>
        </a:effectRef>
        <a:fontRef idx="minor">
          <a:schemeClr val="dk1"/>
        </a:fontRef>
      </dsp:style>
    </dsp:sp>
    <dsp:sp modelId="{FF58BC80-0717-44AE-9A87-98A7EB5BA9E5}">
      <dsp:nvSpPr>
        <dsp:cNvPr id="0" name=""/>
        <dsp:cNvSpPr/>
      </dsp:nvSpPr>
      <dsp:spPr>
        <a:xfrm>
          <a:off x="3164425" y="489718"/>
          <a:ext cx="1254044" cy="992437"/>
        </a:xfrm>
        <a:prstGeom prst="chevron">
          <a:avLst>
            <a:gd name="adj" fmla="val 70610"/>
          </a:avLst>
        </a:prstGeom>
        <a:solidFill>
          <a:schemeClr val="dk2">
            <a:hueOff val="0"/>
            <a:satOff val="0"/>
            <a:lumOff val="0"/>
            <a:alphaOff val="0"/>
          </a:schemeClr>
        </a:solidFill>
        <a:ln w="9525" cap="flat" cmpd="sng" algn="ctr">
          <a:solidFill>
            <a:schemeClr val="dk2">
              <a:hueOff val="0"/>
              <a:satOff val="0"/>
              <a:lumOff val="0"/>
              <a:alphaOff val="0"/>
            </a:schemeClr>
          </a:solidFill>
          <a:prstDash val="solid"/>
        </a:ln>
        <a:effectLst>
          <a:outerShdw blurRad="50800" dist="25400" dir="5400000" rotWithShape="0">
            <a:srgbClr val="000000">
              <a:alpha val="35000"/>
            </a:srgbClr>
          </a:outerShdw>
        </a:effectLst>
      </dsp:spPr>
      <dsp:style>
        <a:lnRef idx="1">
          <a:scrgbClr r="0" g="0" b="0"/>
        </a:lnRef>
        <a:fillRef idx="2">
          <a:scrgbClr r="0" g="0" b="0"/>
        </a:fillRef>
        <a:effectRef idx="1">
          <a:scrgbClr r="0" g="0" b="0"/>
        </a:effectRef>
        <a:fontRef idx="minor">
          <a:schemeClr val="dk1"/>
        </a:fontRef>
      </dsp:style>
    </dsp:sp>
    <dsp:sp modelId="{6421009D-5F06-4D43-8704-1BEF25D8A2C2}">
      <dsp:nvSpPr>
        <dsp:cNvPr id="0" name=""/>
        <dsp:cNvSpPr/>
      </dsp:nvSpPr>
      <dsp:spPr>
        <a:xfrm>
          <a:off x="3918280" y="489718"/>
          <a:ext cx="1254044" cy="992437"/>
        </a:xfrm>
        <a:prstGeom prst="chevron">
          <a:avLst>
            <a:gd name="adj" fmla="val 70610"/>
          </a:avLst>
        </a:prstGeom>
        <a:solidFill>
          <a:schemeClr val="dk2">
            <a:hueOff val="0"/>
            <a:satOff val="0"/>
            <a:lumOff val="0"/>
            <a:alphaOff val="0"/>
          </a:schemeClr>
        </a:solidFill>
        <a:ln w="9525" cap="flat" cmpd="sng" algn="ctr">
          <a:solidFill>
            <a:schemeClr val="dk2">
              <a:hueOff val="0"/>
              <a:satOff val="0"/>
              <a:lumOff val="0"/>
              <a:alphaOff val="0"/>
            </a:schemeClr>
          </a:solidFill>
          <a:prstDash val="solid"/>
        </a:ln>
        <a:effectLst>
          <a:outerShdw blurRad="50800" dist="25400" dir="5400000" rotWithShape="0">
            <a:srgbClr val="000000">
              <a:alpha val="35000"/>
            </a:srgbClr>
          </a:outerShdw>
        </a:effectLst>
      </dsp:spPr>
      <dsp:style>
        <a:lnRef idx="1">
          <a:scrgbClr r="0" g="0" b="0"/>
        </a:lnRef>
        <a:fillRef idx="2">
          <a:scrgbClr r="0" g="0" b="0"/>
        </a:fillRef>
        <a:effectRef idx="1">
          <a:scrgbClr r="0" g="0" b="0"/>
        </a:effectRef>
        <a:fontRef idx="minor">
          <a:schemeClr val="dk1"/>
        </a:fontRef>
      </dsp:style>
    </dsp:sp>
    <dsp:sp modelId="{1D967ADE-C517-4DC3-86C4-C66865FF0C68}">
      <dsp:nvSpPr>
        <dsp:cNvPr id="0" name=""/>
        <dsp:cNvSpPr/>
      </dsp:nvSpPr>
      <dsp:spPr>
        <a:xfrm>
          <a:off x="4671541" y="489718"/>
          <a:ext cx="1254044" cy="992437"/>
        </a:xfrm>
        <a:prstGeom prst="chevron">
          <a:avLst>
            <a:gd name="adj" fmla="val 70610"/>
          </a:avLst>
        </a:prstGeom>
        <a:solidFill>
          <a:schemeClr val="dk2">
            <a:hueOff val="0"/>
            <a:satOff val="0"/>
            <a:lumOff val="0"/>
            <a:alphaOff val="0"/>
          </a:schemeClr>
        </a:solidFill>
        <a:ln w="9525" cap="flat" cmpd="sng" algn="ctr">
          <a:solidFill>
            <a:schemeClr val="dk2">
              <a:hueOff val="0"/>
              <a:satOff val="0"/>
              <a:lumOff val="0"/>
              <a:alphaOff val="0"/>
            </a:schemeClr>
          </a:solidFill>
          <a:prstDash val="solid"/>
        </a:ln>
        <a:effectLst>
          <a:outerShdw blurRad="50800" dist="25400" dir="5400000" rotWithShape="0">
            <a:srgbClr val="000000">
              <a:alpha val="35000"/>
            </a:srgbClr>
          </a:outerShdw>
        </a:effectLst>
      </dsp:spPr>
      <dsp:style>
        <a:lnRef idx="1">
          <a:scrgbClr r="0" g="0" b="0"/>
        </a:lnRef>
        <a:fillRef idx="2">
          <a:scrgbClr r="0" g="0" b="0"/>
        </a:fillRef>
        <a:effectRef idx="1">
          <a:scrgbClr r="0" g="0" b="0"/>
        </a:effectRef>
        <a:fontRef idx="minor">
          <a:schemeClr val="dk1"/>
        </a:fontRef>
      </dsp:style>
    </dsp:sp>
    <dsp:sp modelId="{E97B7B58-30BE-4B06-94EF-987D70F61210}">
      <dsp:nvSpPr>
        <dsp:cNvPr id="0" name=""/>
        <dsp:cNvSpPr/>
      </dsp:nvSpPr>
      <dsp:spPr>
        <a:xfrm>
          <a:off x="5425397" y="489718"/>
          <a:ext cx="1254044" cy="992437"/>
        </a:xfrm>
        <a:prstGeom prst="chevron">
          <a:avLst>
            <a:gd name="adj" fmla="val 70610"/>
          </a:avLst>
        </a:prstGeom>
        <a:solidFill>
          <a:schemeClr val="dk2">
            <a:hueOff val="0"/>
            <a:satOff val="0"/>
            <a:lumOff val="0"/>
            <a:alphaOff val="0"/>
          </a:schemeClr>
        </a:solidFill>
        <a:ln w="9525" cap="flat" cmpd="sng" algn="ctr">
          <a:solidFill>
            <a:schemeClr val="dk2">
              <a:hueOff val="0"/>
              <a:satOff val="0"/>
              <a:lumOff val="0"/>
              <a:alphaOff val="0"/>
            </a:schemeClr>
          </a:solidFill>
          <a:prstDash val="solid"/>
        </a:ln>
        <a:effectLst>
          <a:outerShdw blurRad="50800" dist="25400" dir="5400000" rotWithShape="0">
            <a:srgbClr val="000000">
              <a:alpha val="35000"/>
            </a:srgbClr>
          </a:outerShdw>
        </a:effectLst>
      </dsp:spPr>
      <dsp:style>
        <a:lnRef idx="1">
          <a:scrgbClr r="0" g="0" b="0"/>
        </a:lnRef>
        <a:fillRef idx="2">
          <a:scrgbClr r="0" g="0" b="0"/>
        </a:fillRef>
        <a:effectRef idx="1">
          <a:scrgbClr r="0" g="0" b="0"/>
        </a:effectRef>
        <a:fontRef idx="minor">
          <a:schemeClr val="dk1"/>
        </a:fontRef>
      </dsp:style>
    </dsp:sp>
    <dsp:sp modelId="{4B7F8A3C-D7C2-4485-B546-74F6A0157DEC}">
      <dsp:nvSpPr>
        <dsp:cNvPr id="0" name=""/>
        <dsp:cNvSpPr/>
      </dsp:nvSpPr>
      <dsp:spPr>
        <a:xfrm>
          <a:off x="11" y="624833"/>
          <a:ext cx="7236907" cy="722208"/>
        </a:xfrm>
        <a:prstGeom prst="rect">
          <a:avLst/>
        </a:prstGeom>
        <a:solidFill>
          <a:schemeClr val="accent2">
            <a:lumMod val="40000"/>
            <a:lumOff val="60000"/>
          </a:schemeClr>
        </a:solidFill>
        <a:ln w="9525" cap="flat" cmpd="sng" algn="ctr">
          <a:solidFill>
            <a:schemeClr val="dk2">
              <a:hueOff val="0"/>
              <a:satOff val="0"/>
              <a:lumOff val="0"/>
              <a:alphaOff val="0"/>
            </a:schemeClr>
          </a:solidFill>
          <a:prstDash val="solid"/>
        </a:ln>
        <a:effectLst/>
      </dsp:spPr>
      <dsp:style>
        <a:lnRef idx="1">
          <a:scrgbClr r="0" g="0" b="0"/>
        </a:lnRef>
        <a:fillRef idx="2">
          <a:scrgbClr r="0" g="0" b="0"/>
        </a:fillRef>
        <a:effectRef idx="0">
          <a:scrgbClr r="0" g="0" b="0"/>
        </a:effectRef>
        <a:fontRef idx="minor"/>
      </dsp:style>
      <dsp:txBody>
        <a:bodyPr spcFirstLastPara="0" vert="horz" wrap="square" lIns="50800" tIns="50800" rIns="50800" bIns="50800" numCol="1" spcCol="1270" anchor="ctr" anchorCtr="0">
          <a:noAutofit/>
        </a:bodyPr>
        <a:lstStyle/>
        <a:p>
          <a:pPr marL="0" lvl="0" indent="0" algn="l" defTabSz="889000">
            <a:lnSpc>
              <a:spcPct val="90000"/>
            </a:lnSpc>
            <a:spcBef>
              <a:spcPct val="0"/>
            </a:spcBef>
            <a:spcAft>
              <a:spcPct val="35000"/>
            </a:spcAft>
            <a:buNone/>
          </a:pPr>
          <a:r>
            <a:rPr lang="en-US" sz="2000" kern="1200" dirty="0"/>
            <a:t>Recommendations made by the Conference Committee and shared, discussed , and voted on with substantial unanimity by the conference voting members.</a:t>
          </a:r>
        </a:p>
      </dsp:txBody>
      <dsp:txXfrm>
        <a:off x="11" y="624833"/>
        <a:ext cx="7236907" cy="722208"/>
      </dsp:txXfrm>
    </dsp:sp>
    <dsp:sp modelId="{A7C5D019-1E43-4FFE-A29C-B21B81D6DBAF}">
      <dsp:nvSpPr>
        <dsp:cNvPr id="0" name=""/>
        <dsp:cNvSpPr/>
      </dsp:nvSpPr>
      <dsp:spPr>
        <a:xfrm>
          <a:off x="11" y="1546182"/>
          <a:ext cx="5359164" cy="4871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b" anchorCtr="0">
          <a:noAutofit/>
        </a:bodyPr>
        <a:lstStyle/>
        <a:p>
          <a:pPr marL="0" lvl="0" indent="0" algn="l" defTabSz="1022350">
            <a:lnSpc>
              <a:spcPct val="90000"/>
            </a:lnSpc>
            <a:spcBef>
              <a:spcPct val="0"/>
            </a:spcBef>
            <a:spcAft>
              <a:spcPct val="35000"/>
            </a:spcAft>
            <a:buNone/>
          </a:pPr>
          <a:r>
            <a:rPr lang="en-US" sz="2300" b="1" kern="1200" dirty="0"/>
            <a:t>Committee Considerations</a:t>
          </a:r>
        </a:p>
      </dsp:txBody>
      <dsp:txXfrm>
        <a:off x="11" y="1546182"/>
        <a:ext cx="5359164" cy="487196"/>
      </dsp:txXfrm>
    </dsp:sp>
    <dsp:sp modelId="{3BFB2704-B864-4CC5-A292-069881C3F112}">
      <dsp:nvSpPr>
        <dsp:cNvPr id="0" name=""/>
        <dsp:cNvSpPr/>
      </dsp:nvSpPr>
      <dsp:spPr>
        <a:xfrm>
          <a:off x="1371606" y="2033379"/>
          <a:ext cx="1254044" cy="992437"/>
        </a:xfrm>
        <a:prstGeom prst="chevron">
          <a:avLst>
            <a:gd name="adj" fmla="val 70610"/>
          </a:avLst>
        </a:prstGeom>
        <a:solidFill>
          <a:schemeClr val="dk2">
            <a:hueOff val="0"/>
            <a:satOff val="0"/>
            <a:lumOff val="0"/>
            <a:alphaOff val="0"/>
          </a:schemeClr>
        </a:solidFill>
        <a:ln w="9525" cap="flat" cmpd="sng" algn="ctr">
          <a:solidFill>
            <a:schemeClr val="dk2">
              <a:hueOff val="0"/>
              <a:satOff val="0"/>
              <a:lumOff val="0"/>
              <a:alphaOff val="0"/>
            </a:schemeClr>
          </a:solidFill>
          <a:prstDash val="solid"/>
        </a:ln>
        <a:effectLst>
          <a:outerShdw blurRad="50800" dist="25400" dir="5400000" rotWithShape="0">
            <a:srgbClr val="000000">
              <a:alpha val="35000"/>
            </a:srgbClr>
          </a:outerShdw>
        </a:effectLst>
      </dsp:spPr>
      <dsp:style>
        <a:lnRef idx="1">
          <a:scrgbClr r="0" g="0" b="0"/>
        </a:lnRef>
        <a:fillRef idx="2">
          <a:scrgbClr r="0" g="0" b="0"/>
        </a:fillRef>
        <a:effectRef idx="1">
          <a:scrgbClr r="0" g="0" b="0"/>
        </a:effectRef>
        <a:fontRef idx="minor">
          <a:schemeClr val="dk1"/>
        </a:fontRef>
      </dsp:style>
    </dsp:sp>
    <dsp:sp modelId="{CEC10554-BB99-4A47-B6A9-C989931E28C1}">
      <dsp:nvSpPr>
        <dsp:cNvPr id="0" name=""/>
        <dsp:cNvSpPr/>
      </dsp:nvSpPr>
      <dsp:spPr>
        <a:xfrm>
          <a:off x="2124867" y="2033379"/>
          <a:ext cx="1254044" cy="992437"/>
        </a:xfrm>
        <a:prstGeom prst="chevron">
          <a:avLst>
            <a:gd name="adj" fmla="val 70610"/>
          </a:avLst>
        </a:prstGeom>
        <a:solidFill>
          <a:schemeClr val="dk2">
            <a:hueOff val="0"/>
            <a:satOff val="0"/>
            <a:lumOff val="0"/>
            <a:alphaOff val="0"/>
          </a:schemeClr>
        </a:solidFill>
        <a:ln w="9525" cap="flat" cmpd="sng" algn="ctr">
          <a:solidFill>
            <a:schemeClr val="dk2">
              <a:hueOff val="0"/>
              <a:satOff val="0"/>
              <a:lumOff val="0"/>
              <a:alphaOff val="0"/>
            </a:schemeClr>
          </a:solidFill>
          <a:prstDash val="solid"/>
        </a:ln>
        <a:effectLst>
          <a:outerShdw blurRad="50800" dist="25400" dir="5400000" rotWithShape="0">
            <a:srgbClr val="000000">
              <a:alpha val="35000"/>
            </a:srgbClr>
          </a:outerShdw>
        </a:effectLst>
      </dsp:spPr>
      <dsp:style>
        <a:lnRef idx="1">
          <a:scrgbClr r="0" g="0" b="0"/>
        </a:lnRef>
        <a:fillRef idx="2">
          <a:scrgbClr r="0" g="0" b="0"/>
        </a:fillRef>
        <a:effectRef idx="1">
          <a:scrgbClr r="0" g="0" b="0"/>
        </a:effectRef>
        <a:fontRef idx="minor">
          <a:schemeClr val="dk1"/>
        </a:fontRef>
      </dsp:style>
    </dsp:sp>
    <dsp:sp modelId="{C6AF08FD-521B-4AEE-950F-A28274B15B07}">
      <dsp:nvSpPr>
        <dsp:cNvPr id="0" name=""/>
        <dsp:cNvSpPr/>
      </dsp:nvSpPr>
      <dsp:spPr>
        <a:xfrm>
          <a:off x="2878723" y="2033379"/>
          <a:ext cx="1254044" cy="992437"/>
        </a:xfrm>
        <a:prstGeom prst="chevron">
          <a:avLst>
            <a:gd name="adj" fmla="val 70610"/>
          </a:avLst>
        </a:prstGeom>
        <a:solidFill>
          <a:schemeClr val="dk2">
            <a:hueOff val="0"/>
            <a:satOff val="0"/>
            <a:lumOff val="0"/>
            <a:alphaOff val="0"/>
          </a:schemeClr>
        </a:solidFill>
        <a:ln w="9525" cap="flat" cmpd="sng" algn="ctr">
          <a:solidFill>
            <a:schemeClr val="dk2">
              <a:hueOff val="0"/>
              <a:satOff val="0"/>
              <a:lumOff val="0"/>
              <a:alphaOff val="0"/>
            </a:schemeClr>
          </a:solidFill>
          <a:prstDash val="solid"/>
        </a:ln>
        <a:effectLst>
          <a:outerShdw blurRad="50800" dist="25400" dir="5400000" rotWithShape="0">
            <a:srgbClr val="000000">
              <a:alpha val="35000"/>
            </a:srgbClr>
          </a:outerShdw>
        </a:effectLst>
      </dsp:spPr>
      <dsp:style>
        <a:lnRef idx="1">
          <a:scrgbClr r="0" g="0" b="0"/>
        </a:lnRef>
        <a:fillRef idx="2">
          <a:scrgbClr r="0" g="0" b="0"/>
        </a:fillRef>
        <a:effectRef idx="1">
          <a:scrgbClr r="0" g="0" b="0"/>
        </a:effectRef>
        <a:fontRef idx="minor">
          <a:schemeClr val="dk1"/>
        </a:fontRef>
      </dsp:style>
    </dsp:sp>
    <dsp:sp modelId="{E73687C6-7C6F-4312-A4F6-5820BD9381AE}">
      <dsp:nvSpPr>
        <dsp:cNvPr id="0" name=""/>
        <dsp:cNvSpPr/>
      </dsp:nvSpPr>
      <dsp:spPr>
        <a:xfrm>
          <a:off x="3631983" y="2033379"/>
          <a:ext cx="1254044" cy="992437"/>
        </a:xfrm>
        <a:prstGeom prst="chevron">
          <a:avLst>
            <a:gd name="adj" fmla="val 70610"/>
          </a:avLst>
        </a:prstGeom>
        <a:solidFill>
          <a:schemeClr val="dk2">
            <a:hueOff val="0"/>
            <a:satOff val="0"/>
            <a:lumOff val="0"/>
            <a:alphaOff val="0"/>
          </a:schemeClr>
        </a:solidFill>
        <a:ln w="9525" cap="flat" cmpd="sng" algn="ctr">
          <a:solidFill>
            <a:schemeClr val="dk2">
              <a:hueOff val="0"/>
              <a:satOff val="0"/>
              <a:lumOff val="0"/>
              <a:alphaOff val="0"/>
            </a:schemeClr>
          </a:solidFill>
          <a:prstDash val="solid"/>
        </a:ln>
        <a:effectLst>
          <a:outerShdw blurRad="50800" dist="25400" dir="5400000" rotWithShape="0">
            <a:srgbClr val="000000">
              <a:alpha val="35000"/>
            </a:srgbClr>
          </a:outerShdw>
        </a:effectLst>
      </dsp:spPr>
      <dsp:style>
        <a:lnRef idx="1">
          <a:scrgbClr r="0" g="0" b="0"/>
        </a:lnRef>
        <a:fillRef idx="2">
          <a:scrgbClr r="0" g="0" b="0"/>
        </a:fillRef>
        <a:effectRef idx="1">
          <a:scrgbClr r="0" g="0" b="0"/>
        </a:effectRef>
        <a:fontRef idx="minor">
          <a:schemeClr val="dk1"/>
        </a:fontRef>
      </dsp:style>
    </dsp:sp>
    <dsp:sp modelId="{4ED74D92-1BD7-4A27-9807-02143F8D9D4B}">
      <dsp:nvSpPr>
        <dsp:cNvPr id="0" name=""/>
        <dsp:cNvSpPr/>
      </dsp:nvSpPr>
      <dsp:spPr>
        <a:xfrm>
          <a:off x="4385839" y="2033379"/>
          <a:ext cx="1254044" cy="992437"/>
        </a:xfrm>
        <a:prstGeom prst="chevron">
          <a:avLst>
            <a:gd name="adj" fmla="val 70610"/>
          </a:avLst>
        </a:prstGeom>
        <a:solidFill>
          <a:schemeClr val="dk2">
            <a:hueOff val="0"/>
            <a:satOff val="0"/>
            <a:lumOff val="0"/>
            <a:alphaOff val="0"/>
          </a:schemeClr>
        </a:solidFill>
        <a:ln w="9525" cap="flat" cmpd="sng" algn="ctr">
          <a:solidFill>
            <a:schemeClr val="dk2">
              <a:hueOff val="0"/>
              <a:satOff val="0"/>
              <a:lumOff val="0"/>
              <a:alphaOff val="0"/>
            </a:schemeClr>
          </a:solidFill>
          <a:prstDash val="solid"/>
        </a:ln>
        <a:effectLst>
          <a:outerShdw blurRad="50800" dist="25400" dir="5400000" rotWithShape="0">
            <a:srgbClr val="000000">
              <a:alpha val="35000"/>
            </a:srgbClr>
          </a:outerShdw>
        </a:effectLst>
      </dsp:spPr>
      <dsp:style>
        <a:lnRef idx="1">
          <a:scrgbClr r="0" g="0" b="0"/>
        </a:lnRef>
        <a:fillRef idx="2">
          <a:scrgbClr r="0" g="0" b="0"/>
        </a:fillRef>
        <a:effectRef idx="1">
          <a:scrgbClr r="0" g="0" b="0"/>
        </a:effectRef>
        <a:fontRef idx="minor">
          <a:schemeClr val="dk1"/>
        </a:fontRef>
      </dsp:style>
    </dsp:sp>
    <dsp:sp modelId="{0D61E686-90CC-4281-8D42-83F0B5E77ACE}">
      <dsp:nvSpPr>
        <dsp:cNvPr id="0" name=""/>
        <dsp:cNvSpPr/>
      </dsp:nvSpPr>
      <dsp:spPr>
        <a:xfrm>
          <a:off x="5139099" y="2033379"/>
          <a:ext cx="1254044" cy="992437"/>
        </a:xfrm>
        <a:prstGeom prst="chevron">
          <a:avLst>
            <a:gd name="adj" fmla="val 70610"/>
          </a:avLst>
        </a:prstGeom>
        <a:solidFill>
          <a:schemeClr val="dk2">
            <a:hueOff val="0"/>
            <a:satOff val="0"/>
            <a:lumOff val="0"/>
            <a:alphaOff val="0"/>
          </a:schemeClr>
        </a:solidFill>
        <a:ln w="9525" cap="flat" cmpd="sng" algn="ctr">
          <a:solidFill>
            <a:schemeClr val="dk2">
              <a:hueOff val="0"/>
              <a:satOff val="0"/>
              <a:lumOff val="0"/>
              <a:alphaOff val="0"/>
            </a:schemeClr>
          </a:solidFill>
          <a:prstDash val="solid"/>
        </a:ln>
        <a:effectLst>
          <a:outerShdw blurRad="50800" dist="25400" dir="5400000" rotWithShape="0">
            <a:srgbClr val="000000">
              <a:alpha val="35000"/>
            </a:srgbClr>
          </a:outerShdw>
        </a:effectLst>
      </dsp:spPr>
      <dsp:style>
        <a:lnRef idx="1">
          <a:scrgbClr r="0" g="0" b="0"/>
        </a:lnRef>
        <a:fillRef idx="2">
          <a:scrgbClr r="0" g="0" b="0"/>
        </a:fillRef>
        <a:effectRef idx="1">
          <a:scrgbClr r="0" g="0" b="0"/>
        </a:effectRef>
        <a:fontRef idx="minor">
          <a:schemeClr val="dk1"/>
        </a:fontRef>
      </dsp:style>
    </dsp:sp>
    <dsp:sp modelId="{7E988B77-94F7-408B-BD5E-A4CC10C92C32}">
      <dsp:nvSpPr>
        <dsp:cNvPr id="0" name=""/>
        <dsp:cNvSpPr/>
      </dsp:nvSpPr>
      <dsp:spPr>
        <a:xfrm>
          <a:off x="5892955" y="2033379"/>
          <a:ext cx="1254044" cy="992437"/>
        </a:xfrm>
        <a:prstGeom prst="chevron">
          <a:avLst>
            <a:gd name="adj" fmla="val 70610"/>
          </a:avLst>
        </a:prstGeom>
        <a:solidFill>
          <a:schemeClr val="dk2">
            <a:hueOff val="0"/>
            <a:satOff val="0"/>
            <a:lumOff val="0"/>
            <a:alphaOff val="0"/>
          </a:schemeClr>
        </a:solidFill>
        <a:ln w="9525" cap="flat" cmpd="sng" algn="ctr">
          <a:solidFill>
            <a:schemeClr val="dk2">
              <a:hueOff val="0"/>
              <a:satOff val="0"/>
              <a:lumOff val="0"/>
              <a:alphaOff val="0"/>
            </a:schemeClr>
          </a:solidFill>
          <a:prstDash val="solid"/>
        </a:ln>
        <a:effectLst>
          <a:outerShdw blurRad="50800" dist="25400" dir="5400000" rotWithShape="0">
            <a:srgbClr val="000000">
              <a:alpha val="35000"/>
            </a:srgbClr>
          </a:outerShdw>
        </a:effectLst>
      </dsp:spPr>
      <dsp:style>
        <a:lnRef idx="1">
          <a:scrgbClr r="0" g="0" b="0"/>
        </a:lnRef>
        <a:fillRef idx="2">
          <a:scrgbClr r="0" g="0" b="0"/>
        </a:fillRef>
        <a:effectRef idx="1">
          <a:scrgbClr r="0" g="0" b="0"/>
        </a:effectRef>
        <a:fontRef idx="minor">
          <a:schemeClr val="dk1"/>
        </a:fontRef>
      </dsp:style>
    </dsp:sp>
    <dsp:sp modelId="{40201BC1-4546-4CF9-8EC3-A1E374CDBB0D}">
      <dsp:nvSpPr>
        <dsp:cNvPr id="0" name=""/>
        <dsp:cNvSpPr/>
      </dsp:nvSpPr>
      <dsp:spPr>
        <a:xfrm>
          <a:off x="11" y="2132623"/>
          <a:ext cx="8172023" cy="793950"/>
        </a:xfrm>
        <a:prstGeom prst="rect">
          <a:avLst/>
        </a:prstGeom>
        <a:solidFill>
          <a:schemeClr val="accent2">
            <a:lumMod val="40000"/>
            <a:lumOff val="60000"/>
          </a:schemeClr>
        </a:solidFill>
        <a:ln w="9525" cap="flat" cmpd="sng" algn="ctr">
          <a:solidFill>
            <a:schemeClr val="dk2">
              <a:hueOff val="0"/>
              <a:satOff val="0"/>
              <a:lumOff val="0"/>
              <a:alphaOff val="0"/>
            </a:schemeClr>
          </a:solidFill>
          <a:prstDash val="solid"/>
        </a:ln>
        <a:effectLst/>
      </dsp:spPr>
      <dsp:style>
        <a:lnRef idx="1">
          <a:scrgbClr r="0" g="0" b="0"/>
        </a:lnRef>
        <a:fillRef idx="2">
          <a:scrgbClr r="0" g="0" b="0"/>
        </a:fillRef>
        <a:effectRef idx="0">
          <a:scrgbClr r="0" g="0" b="0"/>
        </a:effectRef>
        <a:fontRef idx="minor"/>
      </dsp:style>
      <dsp:txBody>
        <a:bodyPr spcFirstLastPara="0" vert="horz" wrap="square" lIns="50800" tIns="50800" rIns="50800" bIns="50800" numCol="1" spcCol="1270" anchor="ctr" anchorCtr="0">
          <a:noAutofit/>
        </a:bodyPr>
        <a:lstStyle/>
        <a:p>
          <a:pPr marL="0" lvl="0" indent="0" algn="l" defTabSz="889000">
            <a:lnSpc>
              <a:spcPct val="90000"/>
            </a:lnSpc>
            <a:spcBef>
              <a:spcPct val="0"/>
            </a:spcBef>
            <a:spcAft>
              <a:spcPct val="35000"/>
            </a:spcAft>
            <a:buNone/>
          </a:pPr>
          <a:r>
            <a:rPr lang="en-US" sz="2000" kern="1200" dirty="0"/>
            <a:t>Items discussed but no action taken or recommendation made.  Committee recommendations which are not adopted must be included in a separate section in the Final Conference Report.</a:t>
          </a:r>
        </a:p>
      </dsp:txBody>
      <dsp:txXfrm>
        <a:off x="11" y="2132623"/>
        <a:ext cx="8172023" cy="793950"/>
      </dsp:txXfrm>
    </dsp:sp>
    <dsp:sp modelId="{BA6B7DD7-EC43-4130-8B1D-AA52A85C6426}">
      <dsp:nvSpPr>
        <dsp:cNvPr id="0" name=""/>
        <dsp:cNvSpPr/>
      </dsp:nvSpPr>
      <dsp:spPr>
        <a:xfrm>
          <a:off x="11" y="3089843"/>
          <a:ext cx="5359164" cy="4871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b" anchorCtr="0">
          <a:noAutofit/>
        </a:bodyPr>
        <a:lstStyle/>
        <a:p>
          <a:pPr marL="0" lvl="0" indent="0" algn="l" defTabSz="1022350">
            <a:lnSpc>
              <a:spcPct val="90000"/>
            </a:lnSpc>
            <a:spcBef>
              <a:spcPct val="0"/>
            </a:spcBef>
            <a:spcAft>
              <a:spcPct val="35000"/>
            </a:spcAft>
            <a:buNone/>
          </a:pPr>
          <a:r>
            <a:rPr lang="en-US" sz="2300" b="1" kern="1200" dirty="0"/>
            <a:t>Took No Action</a:t>
          </a:r>
        </a:p>
      </dsp:txBody>
      <dsp:txXfrm>
        <a:off x="11" y="3089843"/>
        <a:ext cx="5359164" cy="487196"/>
      </dsp:txXfrm>
    </dsp:sp>
    <dsp:sp modelId="{655105C5-9B59-4D74-A795-B9EECA8962A4}">
      <dsp:nvSpPr>
        <dsp:cNvPr id="0" name=""/>
        <dsp:cNvSpPr/>
      </dsp:nvSpPr>
      <dsp:spPr>
        <a:xfrm>
          <a:off x="1537702" y="3577040"/>
          <a:ext cx="1254044" cy="992437"/>
        </a:xfrm>
        <a:prstGeom prst="chevron">
          <a:avLst>
            <a:gd name="adj" fmla="val 70610"/>
          </a:avLst>
        </a:prstGeom>
        <a:solidFill>
          <a:schemeClr val="dk2">
            <a:hueOff val="0"/>
            <a:satOff val="0"/>
            <a:lumOff val="0"/>
            <a:alphaOff val="0"/>
          </a:schemeClr>
        </a:solidFill>
        <a:ln w="9525" cap="flat" cmpd="sng" algn="ctr">
          <a:solidFill>
            <a:schemeClr val="dk2">
              <a:hueOff val="0"/>
              <a:satOff val="0"/>
              <a:lumOff val="0"/>
              <a:alphaOff val="0"/>
            </a:schemeClr>
          </a:solidFill>
          <a:prstDash val="solid"/>
        </a:ln>
        <a:effectLst>
          <a:outerShdw blurRad="50800" dist="25400" dir="5400000" rotWithShape="0">
            <a:srgbClr val="000000">
              <a:alpha val="35000"/>
            </a:srgbClr>
          </a:outerShdw>
        </a:effectLst>
      </dsp:spPr>
      <dsp:style>
        <a:lnRef idx="1">
          <a:scrgbClr r="0" g="0" b="0"/>
        </a:lnRef>
        <a:fillRef idx="2">
          <a:scrgbClr r="0" g="0" b="0"/>
        </a:fillRef>
        <a:effectRef idx="1">
          <a:scrgbClr r="0" g="0" b="0"/>
        </a:effectRef>
        <a:fontRef idx="minor">
          <a:schemeClr val="dk1"/>
        </a:fontRef>
      </dsp:style>
    </dsp:sp>
    <dsp:sp modelId="{E6B931B9-A16F-431F-A3FB-D88B497EF908}">
      <dsp:nvSpPr>
        <dsp:cNvPr id="0" name=""/>
        <dsp:cNvSpPr/>
      </dsp:nvSpPr>
      <dsp:spPr>
        <a:xfrm>
          <a:off x="2290962" y="3577040"/>
          <a:ext cx="1254044" cy="992437"/>
        </a:xfrm>
        <a:prstGeom prst="chevron">
          <a:avLst>
            <a:gd name="adj" fmla="val 70610"/>
          </a:avLst>
        </a:prstGeom>
        <a:solidFill>
          <a:schemeClr val="dk2">
            <a:hueOff val="0"/>
            <a:satOff val="0"/>
            <a:lumOff val="0"/>
            <a:alphaOff val="0"/>
          </a:schemeClr>
        </a:solidFill>
        <a:ln w="9525" cap="flat" cmpd="sng" algn="ctr">
          <a:solidFill>
            <a:schemeClr val="dk2">
              <a:hueOff val="0"/>
              <a:satOff val="0"/>
              <a:lumOff val="0"/>
              <a:alphaOff val="0"/>
            </a:schemeClr>
          </a:solidFill>
          <a:prstDash val="solid"/>
        </a:ln>
        <a:effectLst>
          <a:outerShdw blurRad="50800" dist="25400" dir="5400000" rotWithShape="0">
            <a:srgbClr val="000000">
              <a:alpha val="35000"/>
            </a:srgbClr>
          </a:outerShdw>
        </a:effectLst>
      </dsp:spPr>
      <dsp:style>
        <a:lnRef idx="1">
          <a:scrgbClr r="0" g="0" b="0"/>
        </a:lnRef>
        <a:fillRef idx="2">
          <a:scrgbClr r="0" g="0" b="0"/>
        </a:fillRef>
        <a:effectRef idx="1">
          <a:scrgbClr r="0" g="0" b="0"/>
        </a:effectRef>
        <a:fontRef idx="minor">
          <a:schemeClr val="dk1"/>
        </a:fontRef>
      </dsp:style>
    </dsp:sp>
    <dsp:sp modelId="{571ADC0B-853D-4623-B15F-170F76F8B1E8}">
      <dsp:nvSpPr>
        <dsp:cNvPr id="0" name=""/>
        <dsp:cNvSpPr/>
      </dsp:nvSpPr>
      <dsp:spPr>
        <a:xfrm>
          <a:off x="3044818" y="3577040"/>
          <a:ext cx="1254044" cy="992437"/>
        </a:xfrm>
        <a:prstGeom prst="chevron">
          <a:avLst>
            <a:gd name="adj" fmla="val 70610"/>
          </a:avLst>
        </a:prstGeom>
        <a:solidFill>
          <a:schemeClr val="dk2">
            <a:hueOff val="0"/>
            <a:satOff val="0"/>
            <a:lumOff val="0"/>
            <a:alphaOff val="0"/>
          </a:schemeClr>
        </a:solidFill>
        <a:ln w="9525" cap="flat" cmpd="sng" algn="ctr">
          <a:solidFill>
            <a:schemeClr val="dk2">
              <a:hueOff val="0"/>
              <a:satOff val="0"/>
              <a:lumOff val="0"/>
              <a:alphaOff val="0"/>
            </a:schemeClr>
          </a:solidFill>
          <a:prstDash val="solid"/>
        </a:ln>
        <a:effectLst>
          <a:outerShdw blurRad="50800" dist="25400" dir="5400000" rotWithShape="0">
            <a:srgbClr val="000000">
              <a:alpha val="35000"/>
            </a:srgbClr>
          </a:outerShdw>
        </a:effectLst>
      </dsp:spPr>
      <dsp:style>
        <a:lnRef idx="1">
          <a:scrgbClr r="0" g="0" b="0"/>
        </a:lnRef>
        <a:fillRef idx="2">
          <a:scrgbClr r="0" g="0" b="0"/>
        </a:fillRef>
        <a:effectRef idx="1">
          <a:scrgbClr r="0" g="0" b="0"/>
        </a:effectRef>
        <a:fontRef idx="minor">
          <a:schemeClr val="dk1"/>
        </a:fontRef>
      </dsp:style>
    </dsp:sp>
    <dsp:sp modelId="{4D510CE5-0C96-4895-B4F8-657AB6E5BE0A}">
      <dsp:nvSpPr>
        <dsp:cNvPr id="0" name=""/>
        <dsp:cNvSpPr/>
      </dsp:nvSpPr>
      <dsp:spPr>
        <a:xfrm>
          <a:off x="3798078" y="3577040"/>
          <a:ext cx="1254044" cy="992437"/>
        </a:xfrm>
        <a:prstGeom prst="chevron">
          <a:avLst>
            <a:gd name="adj" fmla="val 70610"/>
          </a:avLst>
        </a:prstGeom>
        <a:solidFill>
          <a:schemeClr val="dk2">
            <a:hueOff val="0"/>
            <a:satOff val="0"/>
            <a:lumOff val="0"/>
            <a:alphaOff val="0"/>
          </a:schemeClr>
        </a:solidFill>
        <a:ln w="9525" cap="flat" cmpd="sng" algn="ctr">
          <a:solidFill>
            <a:schemeClr val="dk2">
              <a:hueOff val="0"/>
              <a:satOff val="0"/>
              <a:lumOff val="0"/>
              <a:alphaOff val="0"/>
            </a:schemeClr>
          </a:solidFill>
          <a:prstDash val="solid"/>
        </a:ln>
        <a:effectLst>
          <a:outerShdw blurRad="50800" dist="25400" dir="5400000" rotWithShape="0">
            <a:srgbClr val="000000">
              <a:alpha val="35000"/>
            </a:srgbClr>
          </a:outerShdw>
        </a:effectLst>
      </dsp:spPr>
      <dsp:style>
        <a:lnRef idx="1">
          <a:scrgbClr r="0" g="0" b="0"/>
        </a:lnRef>
        <a:fillRef idx="2">
          <a:scrgbClr r="0" g="0" b="0"/>
        </a:fillRef>
        <a:effectRef idx="1">
          <a:scrgbClr r="0" g="0" b="0"/>
        </a:effectRef>
        <a:fontRef idx="minor">
          <a:schemeClr val="dk1"/>
        </a:fontRef>
      </dsp:style>
    </dsp:sp>
    <dsp:sp modelId="{626A3DA1-88A5-4A5D-BA20-09BEA06DBCA0}">
      <dsp:nvSpPr>
        <dsp:cNvPr id="0" name=""/>
        <dsp:cNvSpPr/>
      </dsp:nvSpPr>
      <dsp:spPr>
        <a:xfrm>
          <a:off x="4551934" y="3577040"/>
          <a:ext cx="1254044" cy="992437"/>
        </a:xfrm>
        <a:prstGeom prst="chevron">
          <a:avLst>
            <a:gd name="adj" fmla="val 70610"/>
          </a:avLst>
        </a:prstGeom>
        <a:solidFill>
          <a:schemeClr val="dk2">
            <a:hueOff val="0"/>
            <a:satOff val="0"/>
            <a:lumOff val="0"/>
            <a:alphaOff val="0"/>
          </a:schemeClr>
        </a:solidFill>
        <a:ln w="9525" cap="flat" cmpd="sng" algn="ctr">
          <a:solidFill>
            <a:schemeClr val="dk2">
              <a:hueOff val="0"/>
              <a:satOff val="0"/>
              <a:lumOff val="0"/>
              <a:alphaOff val="0"/>
            </a:schemeClr>
          </a:solidFill>
          <a:prstDash val="solid"/>
        </a:ln>
        <a:effectLst>
          <a:outerShdw blurRad="50800" dist="25400" dir="5400000" rotWithShape="0">
            <a:srgbClr val="000000">
              <a:alpha val="35000"/>
            </a:srgbClr>
          </a:outerShdw>
        </a:effectLst>
      </dsp:spPr>
      <dsp:style>
        <a:lnRef idx="1">
          <a:scrgbClr r="0" g="0" b="0"/>
        </a:lnRef>
        <a:fillRef idx="2">
          <a:scrgbClr r="0" g="0" b="0"/>
        </a:fillRef>
        <a:effectRef idx="1">
          <a:scrgbClr r="0" g="0" b="0"/>
        </a:effectRef>
        <a:fontRef idx="minor">
          <a:schemeClr val="dk1"/>
        </a:fontRef>
      </dsp:style>
    </dsp:sp>
    <dsp:sp modelId="{FBBEE9EF-41B9-41DC-9F6A-65887326E4C7}">
      <dsp:nvSpPr>
        <dsp:cNvPr id="0" name=""/>
        <dsp:cNvSpPr/>
      </dsp:nvSpPr>
      <dsp:spPr>
        <a:xfrm>
          <a:off x="5305194" y="3577040"/>
          <a:ext cx="1254044" cy="992437"/>
        </a:xfrm>
        <a:prstGeom prst="chevron">
          <a:avLst>
            <a:gd name="adj" fmla="val 70610"/>
          </a:avLst>
        </a:prstGeom>
        <a:solidFill>
          <a:schemeClr val="dk2">
            <a:hueOff val="0"/>
            <a:satOff val="0"/>
            <a:lumOff val="0"/>
            <a:alphaOff val="0"/>
          </a:schemeClr>
        </a:solidFill>
        <a:ln w="9525" cap="flat" cmpd="sng" algn="ctr">
          <a:solidFill>
            <a:schemeClr val="dk2">
              <a:hueOff val="0"/>
              <a:satOff val="0"/>
              <a:lumOff val="0"/>
              <a:alphaOff val="0"/>
            </a:schemeClr>
          </a:solidFill>
          <a:prstDash val="solid"/>
        </a:ln>
        <a:effectLst>
          <a:outerShdw blurRad="50800" dist="25400" dir="5400000" rotWithShape="0">
            <a:srgbClr val="000000">
              <a:alpha val="35000"/>
            </a:srgbClr>
          </a:outerShdw>
        </a:effectLst>
      </dsp:spPr>
      <dsp:style>
        <a:lnRef idx="1">
          <a:scrgbClr r="0" g="0" b="0"/>
        </a:lnRef>
        <a:fillRef idx="2">
          <a:scrgbClr r="0" g="0" b="0"/>
        </a:fillRef>
        <a:effectRef idx="1">
          <a:scrgbClr r="0" g="0" b="0"/>
        </a:effectRef>
        <a:fontRef idx="minor">
          <a:schemeClr val="dk1"/>
        </a:fontRef>
      </dsp:style>
    </dsp:sp>
    <dsp:sp modelId="{9B2D6203-B0EF-43F7-B8D6-FF756DAC5250}">
      <dsp:nvSpPr>
        <dsp:cNvPr id="0" name=""/>
        <dsp:cNvSpPr/>
      </dsp:nvSpPr>
      <dsp:spPr>
        <a:xfrm>
          <a:off x="6059050" y="3577040"/>
          <a:ext cx="1254044" cy="992437"/>
        </a:xfrm>
        <a:prstGeom prst="chevron">
          <a:avLst>
            <a:gd name="adj" fmla="val 70610"/>
          </a:avLst>
        </a:prstGeom>
        <a:solidFill>
          <a:schemeClr val="dk2">
            <a:hueOff val="0"/>
            <a:satOff val="0"/>
            <a:lumOff val="0"/>
            <a:alphaOff val="0"/>
          </a:schemeClr>
        </a:solidFill>
        <a:ln w="9525" cap="flat" cmpd="sng" algn="ctr">
          <a:solidFill>
            <a:schemeClr val="dk2">
              <a:hueOff val="0"/>
              <a:satOff val="0"/>
              <a:lumOff val="0"/>
              <a:alphaOff val="0"/>
            </a:schemeClr>
          </a:solidFill>
          <a:prstDash val="solid"/>
        </a:ln>
        <a:effectLst>
          <a:outerShdw blurRad="50800" dist="25400" dir="5400000" rotWithShape="0">
            <a:srgbClr val="000000">
              <a:alpha val="35000"/>
            </a:srgbClr>
          </a:outerShdw>
        </a:effectLst>
      </dsp:spPr>
      <dsp:style>
        <a:lnRef idx="1">
          <a:scrgbClr r="0" g="0" b="0"/>
        </a:lnRef>
        <a:fillRef idx="2">
          <a:scrgbClr r="0" g="0" b="0"/>
        </a:fillRef>
        <a:effectRef idx="1">
          <a:scrgbClr r="0" g="0" b="0"/>
        </a:effectRef>
        <a:fontRef idx="minor">
          <a:schemeClr val="dk1"/>
        </a:fontRef>
      </dsp:style>
    </dsp:sp>
    <dsp:sp modelId="{A8EE06CA-62C4-4409-9F25-76101CD5D619}">
      <dsp:nvSpPr>
        <dsp:cNvPr id="0" name=""/>
        <dsp:cNvSpPr/>
      </dsp:nvSpPr>
      <dsp:spPr>
        <a:xfrm>
          <a:off x="11" y="3676283"/>
          <a:ext cx="8504214" cy="793950"/>
        </a:xfrm>
        <a:prstGeom prst="rect">
          <a:avLst/>
        </a:prstGeom>
        <a:solidFill>
          <a:schemeClr val="accent2">
            <a:lumMod val="40000"/>
            <a:lumOff val="60000"/>
          </a:schemeClr>
        </a:solidFill>
        <a:ln w="9525" cap="flat" cmpd="sng" algn="ctr">
          <a:solidFill>
            <a:schemeClr val="dk2">
              <a:hueOff val="0"/>
              <a:satOff val="0"/>
              <a:lumOff val="0"/>
              <a:alphaOff val="0"/>
            </a:schemeClr>
          </a:solidFill>
          <a:prstDash val="solid"/>
        </a:ln>
        <a:effectLst/>
      </dsp:spPr>
      <dsp:style>
        <a:lnRef idx="1">
          <a:scrgbClr r="0" g="0" b="0"/>
        </a:lnRef>
        <a:fillRef idx="2">
          <a:scrgbClr r="0" g="0" b="0"/>
        </a:fillRef>
        <a:effectRef idx="0">
          <a:scrgbClr r="0" g="0" b="0"/>
        </a:effectRef>
        <a:fontRef idx="minor"/>
      </dsp:style>
      <dsp:txBody>
        <a:bodyPr spcFirstLastPara="0" vert="horz" wrap="square" lIns="48260" tIns="48260" rIns="48260" bIns="48260" numCol="1" spcCol="1270" anchor="ctr" anchorCtr="0">
          <a:noAutofit/>
        </a:bodyPr>
        <a:lstStyle/>
        <a:p>
          <a:pPr marL="0" lvl="0" indent="0" algn="l" defTabSz="844550">
            <a:lnSpc>
              <a:spcPct val="90000"/>
            </a:lnSpc>
            <a:spcBef>
              <a:spcPct val="0"/>
            </a:spcBef>
            <a:spcAft>
              <a:spcPct val="35000"/>
            </a:spcAft>
            <a:buNone/>
          </a:pPr>
          <a:r>
            <a:rPr lang="en-US" sz="1900" kern="1200" dirty="0"/>
            <a:t>A committee may decide not to discuss an Agenda item. If a decision to take no action is made at the virtual Conference, the Agenda item is not forwarded.</a:t>
          </a:r>
        </a:p>
      </dsp:txBody>
      <dsp:txXfrm>
        <a:off x="11" y="3676283"/>
        <a:ext cx="8504214" cy="793950"/>
      </dsp:txXfrm>
    </dsp:sp>
  </dsp:spTree>
</dsp:drawing>
</file>

<file path=ppt/diagrams/layout1.xml><?xml version="1.0" encoding="utf-8"?>
<dgm:layoutDef xmlns:dgm="http://schemas.openxmlformats.org/drawingml/2006/diagram" xmlns:a="http://schemas.openxmlformats.org/drawingml/2006/main" uniqueId="urn:microsoft.com/office/officeart/2008/layout/VerticalAccentList">
  <dgm:title val=""/>
  <dgm:desc val=""/>
  <dgm:catLst>
    <dgm:cat type="list" pri="16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dgm:chPref/>
      <dgm:dir/>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constrLst>
      <dgm:constr type="primFontSz" for="des" forName="parenttext" refType="primFontSz" refFor="des" refForName="childtext" op="gte"/>
      <dgm:constr type="w" for="ch" forName="composite" refType="w"/>
      <dgm:constr type="h" for="ch" forName="composite" refType="h"/>
      <dgm:constr type="w" for="ch" forName="parallelogramComposite" refType="w"/>
      <dgm:constr type="h" for="ch" forName="parallelogramComposite" refType="h"/>
      <dgm:constr type="w" for="ch" forName="parenttextcomposite" refType="w" fact="0.9"/>
      <dgm:constr type="h" for="ch" forName="parenttextcomposite" refType="h" fact="0.6"/>
      <dgm:constr type="h" for="ch" forName="sibTrans" refType="h" refFor="ch" refForName="composite" op="equ" fact="0.02"/>
      <dgm:constr type="h" for="ch" forName="sibTrans" op="equ"/>
    </dgm:constrLst>
    <dgm:forEach name="nodesForEach" axis="ch" ptType="node">
      <dgm:layoutNode name="parenttextcomposite">
        <dgm:alg type="composite">
          <dgm:param type="ar" val="11"/>
        </dgm:alg>
        <dgm:shape xmlns:r="http://schemas.openxmlformats.org/officeDocument/2006/relationships" r:blip="">
          <dgm:adjLst/>
        </dgm:shape>
        <dgm:constrLst>
          <dgm:constr type="h" for="ch" forName="parenttext" refType="h"/>
          <dgm:constr type="w" for="ch" forName="parenttext" refType="w"/>
        </dgm:constrLst>
        <dgm:layoutNode name="parenttext" styleLbl="revTx">
          <dgm:varLst>
            <dgm:chMax/>
            <dgm:chPref val="2"/>
            <dgm:bulletEnabled val="1"/>
          </dgm:varLst>
          <dgm:choose name="Name4">
            <dgm:if name="Name5" func="var" arg="dir" op="equ" val="norm">
              <dgm:alg type="tx">
                <dgm:param type="parTxLTRAlign" val="l"/>
                <dgm:param type="txAnchorVert" val="b"/>
              </dgm:alg>
            </dgm:if>
            <dgm:else name="Name6">
              <dgm:alg type="tx">
                <dgm:param type="parTxLTRAlign" val="r"/>
                <dgm:param type="txAnchorVert" val="b"/>
              </dgm:alg>
            </dgm:else>
          </dgm:choose>
          <dgm:shape xmlns:r="http://schemas.openxmlformats.org/officeDocument/2006/relationships" type="rect"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choose name="Name7">
        <dgm:if name="Name8" axis="ch" ptType="node" func="cnt" op="gte" val="1">
          <dgm:layoutNode name="composite">
            <dgm:alg type="composite">
              <dgm:param type="ar" val="6"/>
            </dgm:alg>
            <dgm:shape xmlns:r="http://schemas.openxmlformats.org/officeDocument/2006/relationships" r:blip="">
              <dgm:adjLst/>
            </dgm:shape>
            <dgm:choose name="Name9">
              <dgm:if name="Name10" func="var" arg="dir" op="equ" val="norm">
                <dgm:constrLst>
                  <dgm:constr type="l" for="ch" forName="chevron1" refType="w" fact="0.0301"/>
                  <dgm:constr type="t" for="ch" forName="chevron1" refType="h" fact="0"/>
                  <dgm:constr type="w" for="ch" forName="chevron1" refType="w" fact="0.2106"/>
                  <dgm:constr type="h" for="ch" forName="chevron1" refType="h"/>
                  <dgm:constr type="l" for="ch" forName="chevron2" refType="w" fact="0.1566"/>
                  <dgm:constr type="t" for="ch" forName="chevron2" refType="h" fact="0"/>
                  <dgm:constr type="w" for="ch" forName="chevron2" refType="w" fact="0.2106"/>
                  <dgm:constr type="h" for="ch" forName="chevron2" refType="h"/>
                  <dgm:constr type="l" for="ch" forName="chevron3" refType="w" fact="0.2832"/>
                  <dgm:constr type="t" for="ch" forName="chevron3" refType="h" fact="0"/>
                  <dgm:constr type="w" for="ch" forName="chevron3" refType="w" fact="0.2106"/>
                  <dgm:constr type="h" for="ch" forName="chevron3" refType="h"/>
                  <dgm:constr type="l" for="ch" forName="chevron4" refType="w" fact="0.4097"/>
                  <dgm:constr type="t" for="ch" forName="chevron4" refType="h" fact="0"/>
                  <dgm:constr type="w" for="ch" forName="chevron4" refType="w" fact="0.2106"/>
                  <dgm:constr type="h" for="ch" forName="chevron4" refType="h"/>
                  <dgm:constr type="l" for="ch" forName="chevron5" refType="w" fact="0.5363"/>
                  <dgm:constr type="t" for="ch" forName="chevron5" refType="h" fact="0"/>
                  <dgm:constr type="w" for="ch" forName="chevron5" refType="w" fact="0.2106"/>
                  <dgm:constr type="h" for="ch" forName="chevron5" refType="h"/>
                  <dgm:constr type="l" for="ch" forName="chevron6" refType="w" fact="0.6628"/>
                  <dgm:constr type="t" for="ch" forName="chevron6" refType="h" fact="0"/>
                  <dgm:constr type="w" for="ch" forName="chevron6" refType="w" fact="0.2106"/>
                  <dgm:constr type="h" for="ch" forName="chevron6" refType="h"/>
                  <dgm:constr type="l" for="ch" forName="chevron7" refType="w" fact="0.7894"/>
                  <dgm:constr type="t" for="ch" forName="chevron7" refType="h" fact="0"/>
                  <dgm:constr type="w" for="ch" forName="chevron7" refType="w" fact="0.2106"/>
                  <dgm:constr type="h" for="ch" forName="chevron7" refType="h"/>
                  <dgm:constr type="l" for="ch" forName="childtext" refType="w" fact="0.0301"/>
                  <dgm:constr type="t" for="ch" forName="childtext" refType="h" fact="0.1"/>
                  <dgm:constr type="w" for="ch" forName="childtext" refType="w" fact="0.9117"/>
                  <dgm:constr type="h" for="ch" forName="childtext" refType="h" fact="0.8"/>
                </dgm:constrLst>
              </dgm:if>
              <dgm:else name="Name11">
                <dgm:constrLst>
                  <dgm:constr type="l" for="ch" forName="chevron1" refType="w" fact="0.0301"/>
                  <dgm:constr type="t" for="ch" forName="chevron1" refType="h" fact="0"/>
                  <dgm:constr type="w" for="ch" forName="chevron1" refType="w" fact="0.2106"/>
                  <dgm:constr type="h" for="ch" forName="chevron1" refType="h"/>
                  <dgm:constr type="l" for="ch" forName="chevron2" refType="w" fact="0.1566"/>
                  <dgm:constr type="t" for="ch" forName="chevron2" refType="h" fact="0"/>
                  <dgm:constr type="w" for="ch" forName="chevron2" refType="w" fact="0.2106"/>
                  <dgm:constr type="h" for="ch" forName="chevron2" refType="h"/>
                  <dgm:constr type="l" for="ch" forName="chevron3" refType="w" fact="0.2832"/>
                  <dgm:constr type="t" for="ch" forName="chevron3" refType="h" fact="0"/>
                  <dgm:constr type="w" for="ch" forName="chevron3" refType="w" fact="0.2106"/>
                  <dgm:constr type="h" for="ch" forName="chevron3" refType="h"/>
                  <dgm:constr type="l" for="ch" forName="chevron4" refType="w" fact="0.4097"/>
                  <dgm:constr type="t" for="ch" forName="chevron4" refType="h" fact="0"/>
                  <dgm:constr type="w" for="ch" forName="chevron4" refType="w" fact="0.2106"/>
                  <dgm:constr type="h" for="ch" forName="chevron4" refType="h"/>
                  <dgm:constr type="l" for="ch" forName="chevron5" refType="w" fact="0.5363"/>
                  <dgm:constr type="t" for="ch" forName="chevron5" refType="h" fact="0"/>
                  <dgm:constr type="w" for="ch" forName="chevron5" refType="w" fact="0.2106"/>
                  <dgm:constr type="h" for="ch" forName="chevron5" refType="h"/>
                  <dgm:constr type="l" for="ch" forName="chevron6" refType="w" fact="0.6628"/>
                  <dgm:constr type="t" for="ch" forName="chevron6" refType="h" fact="0"/>
                  <dgm:constr type="w" for="ch" forName="chevron6" refType="w" fact="0.2106"/>
                  <dgm:constr type="h" for="ch" forName="chevron6" refType="h"/>
                  <dgm:constr type="l" for="ch" forName="chevron7" refType="w" fact="0.7894"/>
                  <dgm:constr type="t" for="ch" forName="chevron7" refType="h" fact="0"/>
                  <dgm:constr type="w" for="ch" forName="chevron7" refType="w" fact="0.2106"/>
                  <dgm:constr type="h" for="ch" forName="chevron7" refType="h"/>
                  <dgm:constr type="l" for="ch" forName="childtext" refType="w" fact="0.0883"/>
                  <dgm:constr type="t" for="ch" forName="childtext" refType="h" fact="0.1"/>
                  <dgm:constr type="w" for="ch" forName="childtext" refType="w" fact="0.9117"/>
                  <dgm:constr type="h" for="ch" forName="childtext" refType="h" fact="0.8"/>
                </dgm:constrLst>
              </dgm:else>
            </dgm:choose>
            <dgm:ruleLst/>
            <dgm:layoutNode name="chevron1" styleLbl="alignNode1">
              <dgm:alg type="sp"/>
              <dgm:choose name="Name12">
                <dgm:if name="Name13" func="var" arg="dir" op="equ" val="norm">
                  <dgm:shape xmlns:r="http://schemas.openxmlformats.org/officeDocument/2006/relationships" type="chevron" r:blip="">
                    <dgm:adjLst>
                      <dgm:adj idx="1" val="0.7061"/>
                    </dgm:adjLst>
                  </dgm:shape>
                </dgm:if>
                <dgm:else name="Name14">
                  <dgm:shape xmlns:r="http://schemas.openxmlformats.org/officeDocument/2006/relationships" rot="180" type="chevron" r:blip="">
                    <dgm:adjLst>
                      <dgm:adj idx="1" val="0.7061"/>
                    </dgm:adjLst>
                  </dgm:shape>
                </dgm:else>
              </dgm:choose>
              <dgm:presOf/>
            </dgm:layoutNode>
            <dgm:layoutNode name="chevron2" styleLbl="alignNode1">
              <dgm:alg type="sp"/>
              <dgm:choose name="Name15">
                <dgm:if name="Name16" func="var" arg="dir" op="equ" val="norm">
                  <dgm:shape xmlns:r="http://schemas.openxmlformats.org/officeDocument/2006/relationships" type="chevron" r:blip="">
                    <dgm:adjLst>
                      <dgm:adj idx="1" val="0.7061"/>
                    </dgm:adjLst>
                  </dgm:shape>
                </dgm:if>
                <dgm:else name="Name17">
                  <dgm:shape xmlns:r="http://schemas.openxmlformats.org/officeDocument/2006/relationships" rot="180" type="chevron" r:blip="">
                    <dgm:adjLst>
                      <dgm:adj idx="1" val="0.7061"/>
                    </dgm:adjLst>
                  </dgm:shape>
                </dgm:else>
              </dgm:choose>
              <dgm:presOf/>
            </dgm:layoutNode>
            <dgm:layoutNode name="chevron3" styleLbl="alignNode1">
              <dgm:alg type="sp"/>
              <dgm:choose name="Name18">
                <dgm:if name="Name19" func="var" arg="dir" op="equ" val="norm">
                  <dgm:shape xmlns:r="http://schemas.openxmlformats.org/officeDocument/2006/relationships" type="chevron" r:blip="">
                    <dgm:adjLst>
                      <dgm:adj idx="1" val="0.7061"/>
                    </dgm:adjLst>
                  </dgm:shape>
                </dgm:if>
                <dgm:else name="Name20">
                  <dgm:shape xmlns:r="http://schemas.openxmlformats.org/officeDocument/2006/relationships" rot="180" type="chevron" r:blip="">
                    <dgm:adjLst>
                      <dgm:adj idx="1" val="0.7061"/>
                    </dgm:adjLst>
                  </dgm:shape>
                </dgm:else>
              </dgm:choose>
              <dgm:presOf/>
            </dgm:layoutNode>
            <dgm:layoutNode name="chevron4" styleLbl="alignNode1">
              <dgm:alg type="sp"/>
              <dgm:choose name="Name21">
                <dgm:if name="Name22" func="var" arg="dir" op="equ" val="norm">
                  <dgm:shape xmlns:r="http://schemas.openxmlformats.org/officeDocument/2006/relationships" type="chevron" r:blip="">
                    <dgm:adjLst>
                      <dgm:adj idx="1" val="0.7061"/>
                    </dgm:adjLst>
                  </dgm:shape>
                </dgm:if>
                <dgm:else name="Name23">
                  <dgm:shape xmlns:r="http://schemas.openxmlformats.org/officeDocument/2006/relationships" rot="180" type="chevron" r:blip="">
                    <dgm:adjLst>
                      <dgm:adj idx="1" val="0.7061"/>
                    </dgm:adjLst>
                  </dgm:shape>
                </dgm:else>
              </dgm:choose>
              <dgm:presOf/>
            </dgm:layoutNode>
            <dgm:layoutNode name="chevron5" styleLbl="alignNode1">
              <dgm:alg type="sp"/>
              <dgm:choose name="Name24">
                <dgm:if name="Name25" func="var" arg="dir" op="equ" val="norm">
                  <dgm:shape xmlns:r="http://schemas.openxmlformats.org/officeDocument/2006/relationships" type="chevron" r:blip="">
                    <dgm:adjLst>
                      <dgm:adj idx="1" val="0.7061"/>
                    </dgm:adjLst>
                  </dgm:shape>
                </dgm:if>
                <dgm:else name="Name26">
                  <dgm:shape xmlns:r="http://schemas.openxmlformats.org/officeDocument/2006/relationships" rot="180" type="chevron" r:blip="">
                    <dgm:adjLst>
                      <dgm:adj idx="1" val="0.7061"/>
                    </dgm:adjLst>
                  </dgm:shape>
                </dgm:else>
              </dgm:choose>
              <dgm:presOf/>
            </dgm:layoutNode>
            <dgm:layoutNode name="chevron6" styleLbl="alignNode1">
              <dgm:alg type="sp"/>
              <dgm:choose name="Name27">
                <dgm:if name="Name28" func="var" arg="dir" op="equ" val="norm">
                  <dgm:shape xmlns:r="http://schemas.openxmlformats.org/officeDocument/2006/relationships" type="chevron" r:blip="">
                    <dgm:adjLst>
                      <dgm:adj idx="1" val="0.7061"/>
                    </dgm:adjLst>
                  </dgm:shape>
                </dgm:if>
                <dgm:else name="Name29">
                  <dgm:shape xmlns:r="http://schemas.openxmlformats.org/officeDocument/2006/relationships" rot="180" type="chevron" r:blip="">
                    <dgm:adjLst>
                      <dgm:adj idx="1" val="0.7061"/>
                    </dgm:adjLst>
                  </dgm:shape>
                </dgm:else>
              </dgm:choose>
              <dgm:presOf/>
            </dgm:layoutNode>
            <dgm:layoutNode name="chevron7" styleLbl="alignNode1">
              <dgm:alg type="sp"/>
              <dgm:choose name="Name30">
                <dgm:if name="Name31" func="var" arg="dir" op="equ" val="norm">
                  <dgm:shape xmlns:r="http://schemas.openxmlformats.org/officeDocument/2006/relationships" type="chevron" r:blip="">
                    <dgm:adjLst>
                      <dgm:adj idx="1" val="0.7061"/>
                    </dgm:adjLst>
                  </dgm:shape>
                </dgm:if>
                <dgm:else name="Name32">
                  <dgm:shape xmlns:r="http://schemas.openxmlformats.org/officeDocument/2006/relationships" rot="180" type="chevron" r:blip="">
                    <dgm:adjLst>
                      <dgm:adj idx="1" val="0.7061"/>
                    </dgm:adjLst>
                  </dgm:shape>
                </dgm:else>
              </dgm:choose>
              <dgm:presOf/>
            </dgm:layoutNode>
            <dgm:layoutNode name="childtext" styleLbl="solidFgAcc1">
              <dgm:varLst>
                <dgm:chMax/>
                <dgm:chPref val="0"/>
                <dgm:bulletEnabled val="1"/>
              </dgm:varLst>
              <dgm:choose name="Name33">
                <dgm:if name="Name34" func="var" arg="dir" op="equ" val="norm">
                  <dgm:alg type="tx">
                    <dgm:param type="parTxLTRAlign" val="l"/>
                    <dgm:param type="txAnchorVertCh" val="t"/>
                  </dgm:alg>
                </dgm:if>
                <dgm:else name="Name35">
                  <dgm:alg type="tx">
                    <dgm:param type="parTxLTRAlign" val="r"/>
                    <dgm:param type="shpTxLTRAlignCh" val="r"/>
                    <dgm:param type="txAnchorVertCh" val="t"/>
                  </dgm:alg>
                </dgm:else>
              </dgm:choose>
              <dgm:shape xmlns:r="http://schemas.openxmlformats.org/officeDocument/2006/relationships" type="rect" r:blip="">
                <dgm:adjLst/>
              </dgm:shape>
              <dgm:presOf axis="des"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if>
        <dgm:else name="Name36">
          <dgm:layoutNode name="parallelogramComposite">
            <dgm:alg type="composite">
              <dgm:param type="ar" val="50"/>
            </dgm:alg>
            <dgm:shape xmlns:r="http://schemas.openxmlformats.org/officeDocument/2006/relationships" r:blip="">
              <dgm:adjLst/>
            </dgm:shape>
            <dgm:constrLst>
              <dgm:constr type="l" for="ch" forName="parallelogram1" refType="w" fact="0"/>
              <dgm:constr type="t" for="ch" forName="parallelogram1" refType="h" fact="0"/>
              <dgm:constr type="w" for="ch" forName="parallelogram1" refType="w" fact="0.12"/>
              <dgm:constr type="h" for="ch" forName="parallelogram1" refType="h"/>
              <dgm:constr type="l" for="ch" forName="parallelogram2" refType="w" fact="0.127"/>
              <dgm:constr type="t" for="ch" forName="parallelogram2" refType="h" fact="0"/>
              <dgm:constr type="w" for="ch" forName="parallelogram2" refType="w" fact="0.12"/>
              <dgm:constr type="h" for="ch" forName="parallelogram2" refType="h"/>
              <dgm:constr type="l" for="ch" forName="parallelogram3" refType="w" fact="0.254"/>
              <dgm:constr type="t" for="ch" forName="parallelogram3" refType="h" fact="0"/>
              <dgm:constr type="w" for="ch" forName="parallelogram3" refType="w" fact="0.12"/>
              <dgm:constr type="h" for="ch" forName="parallelogram3" refType="h"/>
              <dgm:constr type="l" for="ch" forName="parallelogram4" refType="w" fact="0.381"/>
              <dgm:constr type="t" for="ch" forName="parallelogram4" refType="h" fact="0"/>
              <dgm:constr type="w" for="ch" forName="parallelogram4" refType="w" fact="0.12"/>
              <dgm:constr type="h" for="ch" forName="parallelogram4" refType="h"/>
              <dgm:constr type="l" for="ch" forName="parallelogram5" refType="w" fact="0.508"/>
              <dgm:constr type="t" for="ch" forName="parallelogram5" refType="h" fact="0"/>
              <dgm:constr type="w" for="ch" forName="parallelogram5" refType="w" fact="0.12"/>
              <dgm:constr type="h" for="ch" forName="parallelogram5" refType="h"/>
              <dgm:constr type="l" for="ch" forName="parallelogram6" refType="w" fact="0.635"/>
              <dgm:constr type="t" for="ch" forName="parallelogram6" refType="h" fact="0"/>
              <dgm:constr type="w" for="ch" forName="parallelogram6" refType="w" fact="0.12"/>
              <dgm:constr type="h" for="ch" forName="parallelogram6" refType="h"/>
              <dgm:constr type="l" for="ch" forName="parallelogram7" refType="w" fact="0.762"/>
              <dgm:constr type="t" for="ch" forName="parallelogram7" refType="h" fact="0"/>
              <dgm:constr type="w" for="ch" forName="parallelogram7" refType="w" fact="0.12"/>
              <dgm:constr type="h" for="ch" forName="parallelogram7" refType="h"/>
            </dgm:constrLst>
            <dgm:ruleLst/>
            <dgm:layoutNode name="parallelogram1" styleLbl="alignNode1">
              <dgm:alg type="sp"/>
              <dgm:shape xmlns:r="http://schemas.openxmlformats.org/officeDocument/2006/relationships" type="parallelogram" r:blip="">
                <dgm:adjLst>
                  <dgm:adj idx="1" val="1.4084"/>
                </dgm:adjLst>
              </dgm:shape>
              <dgm:presOf/>
            </dgm:layoutNode>
            <dgm:layoutNode name="parallelogram2" styleLbl="alignNode1">
              <dgm:alg type="sp"/>
              <dgm:shape xmlns:r="http://schemas.openxmlformats.org/officeDocument/2006/relationships" type="parallelogram" r:blip="">
                <dgm:adjLst>
                  <dgm:adj idx="1" val="1.4084"/>
                </dgm:adjLst>
              </dgm:shape>
              <dgm:presOf/>
            </dgm:layoutNode>
            <dgm:layoutNode name="parallelogram3" styleLbl="alignNode1">
              <dgm:alg type="sp"/>
              <dgm:shape xmlns:r="http://schemas.openxmlformats.org/officeDocument/2006/relationships" type="parallelogram" r:blip="">
                <dgm:adjLst>
                  <dgm:adj idx="1" val="1.4084"/>
                </dgm:adjLst>
              </dgm:shape>
              <dgm:presOf/>
            </dgm:layoutNode>
            <dgm:layoutNode name="parallelogram4" styleLbl="alignNode1">
              <dgm:alg type="sp"/>
              <dgm:shape xmlns:r="http://schemas.openxmlformats.org/officeDocument/2006/relationships" type="parallelogram" r:blip="">
                <dgm:adjLst>
                  <dgm:adj idx="1" val="1.4084"/>
                </dgm:adjLst>
              </dgm:shape>
              <dgm:presOf/>
            </dgm:layoutNode>
            <dgm:layoutNode name="parallelogram5" styleLbl="alignNode1">
              <dgm:alg type="sp"/>
              <dgm:shape xmlns:r="http://schemas.openxmlformats.org/officeDocument/2006/relationships" type="parallelogram" r:blip="">
                <dgm:adjLst>
                  <dgm:adj idx="1" val="1.4084"/>
                </dgm:adjLst>
              </dgm:shape>
              <dgm:presOf/>
            </dgm:layoutNode>
            <dgm:layoutNode name="parallelogram6" styleLbl="alignNode1">
              <dgm:alg type="sp"/>
              <dgm:shape xmlns:r="http://schemas.openxmlformats.org/officeDocument/2006/relationships" type="parallelogram" r:blip="">
                <dgm:adjLst>
                  <dgm:adj idx="1" val="1.4084"/>
                </dgm:adjLst>
              </dgm:shape>
              <dgm:presOf/>
            </dgm:layoutNode>
            <dgm:layoutNode name="parallelogram7" styleLbl="alignNode1">
              <dgm:alg type="sp"/>
              <dgm:shape xmlns:r="http://schemas.openxmlformats.org/officeDocument/2006/relationships" type="parallelogram" r:blip="">
                <dgm:adjLst>
                  <dgm:adj idx="1" val="1.4084"/>
                </dgm:adjLst>
              </dgm:shape>
              <dgm:presOf/>
            </dgm:layoutNode>
          </dgm:layoutNode>
        </dgm:else>
      </dgm:choos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0860" cy="468630"/>
          </a:xfrm>
          <a:prstGeom prst="rect">
            <a:avLst/>
          </a:prstGeom>
        </p:spPr>
        <p:txBody>
          <a:bodyPr vert="horz" lIns="94046" tIns="47023" rIns="94046" bIns="47023" rtlCol="0"/>
          <a:lstStyle>
            <a:lvl1pPr algn="l">
              <a:defRPr sz="1200"/>
            </a:lvl1pPr>
          </a:lstStyle>
          <a:p>
            <a:endParaRPr lang="en-US" dirty="0"/>
          </a:p>
        </p:txBody>
      </p:sp>
      <p:sp>
        <p:nvSpPr>
          <p:cNvPr id="3" name="Date Placeholder 2"/>
          <p:cNvSpPr>
            <a:spLocks noGrp="1"/>
          </p:cNvSpPr>
          <p:nvPr>
            <p:ph type="dt" idx="1"/>
          </p:nvPr>
        </p:nvSpPr>
        <p:spPr>
          <a:xfrm>
            <a:off x="4014100" y="0"/>
            <a:ext cx="3070860" cy="468630"/>
          </a:xfrm>
          <a:prstGeom prst="rect">
            <a:avLst/>
          </a:prstGeom>
        </p:spPr>
        <p:txBody>
          <a:bodyPr vert="horz" lIns="94046" tIns="47023" rIns="94046" bIns="47023" rtlCol="0"/>
          <a:lstStyle>
            <a:lvl1pPr algn="r">
              <a:defRPr sz="1200"/>
            </a:lvl1pPr>
          </a:lstStyle>
          <a:p>
            <a:fld id="{0C09699D-F4A1-4C39-9550-FE1885A8C36B}" type="datetimeFigureOut">
              <a:rPr lang="en-US" smtClean="0"/>
              <a:t>6/8/2020</a:t>
            </a:fld>
            <a:endParaRPr lang="en-US" dirty="0"/>
          </a:p>
        </p:txBody>
      </p:sp>
      <p:sp>
        <p:nvSpPr>
          <p:cNvPr id="4" name="Slide Image Placeholder 3"/>
          <p:cNvSpPr>
            <a:spLocks noGrp="1" noRot="1" noChangeAspect="1"/>
          </p:cNvSpPr>
          <p:nvPr>
            <p:ph type="sldImg" idx="2"/>
          </p:nvPr>
        </p:nvSpPr>
        <p:spPr>
          <a:xfrm>
            <a:off x="1200150" y="703263"/>
            <a:ext cx="4686300" cy="3514725"/>
          </a:xfrm>
          <a:prstGeom prst="rect">
            <a:avLst/>
          </a:prstGeom>
          <a:noFill/>
          <a:ln w="12700">
            <a:solidFill>
              <a:prstClr val="black"/>
            </a:solidFill>
          </a:ln>
        </p:spPr>
        <p:txBody>
          <a:bodyPr vert="horz" lIns="94046" tIns="47023" rIns="94046" bIns="47023" rtlCol="0" anchor="ctr"/>
          <a:lstStyle/>
          <a:p>
            <a:endParaRPr lang="en-US" dirty="0"/>
          </a:p>
        </p:txBody>
      </p:sp>
      <p:sp>
        <p:nvSpPr>
          <p:cNvPr id="5" name="Notes Placeholder 4"/>
          <p:cNvSpPr>
            <a:spLocks noGrp="1"/>
          </p:cNvSpPr>
          <p:nvPr>
            <p:ph type="body" sz="quarter" idx="3"/>
          </p:nvPr>
        </p:nvSpPr>
        <p:spPr>
          <a:xfrm>
            <a:off x="708660" y="4451985"/>
            <a:ext cx="5669280" cy="4217670"/>
          </a:xfrm>
          <a:prstGeom prst="rect">
            <a:avLst/>
          </a:prstGeom>
        </p:spPr>
        <p:txBody>
          <a:bodyPr vert="horz" lIns="94046" tIns="47023" rIns="94046" bIns="47023"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02343"/>
            <a:ext cx="3070860" cy="468630"/>
          </a:xfrm>
          <a:prstGeom prst="rect">
            <a:avLst/>
          </a:prstGeom>
        </p:spPr>
        <p:txBody>
          <a:bodyPr vert="horz" lIns="94046" tIns="47023" rIns="94046" bIns="47023" rtlCol="0" anchor="b"/>
          <a:lstStyle>
            <a:lvl1pPr algn="l">
              <a:defRPr sz="1200"/>
            </a:lvl1pPr>
          </a:lstStyle>
          <a:p>
            <a:endParaRPr lang="en-US" dirty="0"/>
          </a:p>
        </p:txBody>
      </p:sp>
      <p:sp>
        <p:nvSpPr>
          <p:cNvPr id="7" name="Slide Number Placeholder 6"/>
          <p:cNvSpPr>
            <a:spLocks noGrp="1"/>
          </p:cNvSpPr>
          <p:nvPr>
            <p:ph type="sldNum" sz="quarter" idx="5"/>
          </p:nvPr>
        </p:nvSpPr>
        <p:spPr>
          <a:xfrm>
            <a:off x="4014100" y="8902343"/>
            <a:ext cx="3070860" cy="468630"/>
          </a:xfrm>
          <a:prstGeom prst="rect">
            <a:avLst/>
          </a:prstGeom>
        </p:spPr>
        <p:txBody>
          <a:bodyPr vert="horz" lIns="94046" tIns="47023" rIns="94046" bIns="47023" rtlCol="0" anchor="b"/>
          <a:lstStyle>
            <a:lvl1pPr algn="r">
              <a:defRPr sz="1200"/>
            </a:lvl1pPr>
          </a:lstStyle>
          <a:p>
            <a:fld id="{D254B48A-90C8-42B3-AE3E-14344820B548}" type="slidenum">
              <a:rPr lang="en-US" smtClean="0"/>
              <a:t>‹#›</a:t>
            </a:fld>
            <a:endParaRPr lang="en-US" dirty="0"/>
          </a:p>
        </p:txBody>
      </p:sp>
    </p:spTree>
    <p:extLst>
      <p:ext uri="{BB962C8B-B14F-4D97-AF65-F5344CB8AC3E}">
        <p14:creationId xmlns:p14="http://schemas.microsoft.com/office/powerpoint/2010/main" val="611701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www.aa.org/assets/en_US/en_bm-31.pdf" TargetMode="External"/><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254B48A-90C8-42B3-AE3E-14344820B548}" type="slidenum">
              <a:rPr lang="en-US" smtClean="0"/>
              <a:t>4</a:t>
            </a:fld>
            <a:endParaRPr lang="en-US" dirty="0"/>
          </a:p>
        </p:txBody>
      </p:sp>
    </p:spTree>
    <p:extLst>
      <p:ext uri="{BB962C8B-B14F-4D97-AF65-F5344CB8AC3E}">
        <p14:creationId xmlns:p14="http://schemas.microsoft.com/office/powerpoint/2010/main" val="17385060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254B48A-90C8-42B3-AE3E-14344820B548}" type="slidenum">
              <a:rPr lang="en-US" smtClean="0"/>
              <a:t>14</a:t>
            </a:fld>
            <a:endParaRPr lang="en-US" dirty="0"/>
          </a:p>
        </p:txBody>
      </p:sp>
    </p:spTree>
    <p:extLst>
      <p:ext uri="{BB962C8B-B14F-4D97-AF65-F5344CB8AC3E}">
        <p14:creationId xmlns:p14="http://schemas.microsoft.com/office/powerpoint/2010/main" val="9650756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floor action could be made at the end of a Committee report. When a floor action is made, the chair asks the body if there is a motion to decline consideration of the Floor action. If the motion to decline passes, the floor action is not longer considered. If the motion to decline fails, for the virtual conference, all floor actions would be forwarded to the 71</a:t>
            </a:r>
            <a:r>
              <a:rPr lang="en-US" baseline="30000" dirty="0"/>
              <a:t>st</a:t>
            </a:r>
            <a:r>
              <a:rPr lang="en-US" dirty="0"/>
              <a:t> GSC. </a:t>
            </a:r>
          </a:p>
        </p:txBody>
      </p:sp>
      <p:sp>
        <p:nvSpPr>
          <p:cNvPr id="4" name="Slide Number Placeholder 3"/>
          <p:cNvSpPr>
            <a:spLocks noGrp="1"/>
          </p:cNvSpPr>
          <p:nvPr>
            <p:ph type="sldNum" sz="quarter" idx="5"/>
          </p:nvPr>
        </p:nvSpPr>
        <p:spPr/>
        <p:txBody>
          <a:bodyPr/>
          <a:lstStyle/>
          <a:p>
            <a:fld id="{D254B48A-90C8-42B3-AE3E-14344820B548}" type="slidenum">
              <a:rPr lang="en-US" smtClean="0"/>
              <a:t>15</a:t>
            </a:fld>
            <a:endParaRPr lang="en-US" dirty="0"/>
          </a:p>
        </p:txBody>
      </p:sp>
    </p:spTree>
    <p:extLst>
      <p:ext uri="{BB962C8B-B14F-4D97-AF65-F5344CB8AC3E}">
        <p14:creationId xmlns:p14="http://schemas.microsoft.com/office/powerpoint/2010/main" val="17682142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b="1" dirty="0">
                <a:solidFill>
                  <a:srgbClr val="7030A0"/>
                </a:solidFill>
                <a:latin typeface="Arial" panose="020B0604020202020204" pitchFamily="34" charset="0"/>
                <a:cs typeface="Arial" panose="020B0604020202020204" pitchFamily="34" charset="0"/>
              </a:rPr>
              <a:t>the “Ad Hoc Committee Progress Report – Google Grants and the 7</a:t>
            </a:r>
            <a:r>
              <a:rPr lang="en-US" b="1" baseline="30000" dirty="0">
                <a:solidFill>
                  <a:srgbClr val="7030A0"/>
                </a:solidFill>
                <a:latin typeface="Arial" panose="020B0604020202020204" pitchFamily="34" charset="0"/>
                <a:cs typeface="Arial" panose="020B0604020202020204" pitchFamily="34" charset="0"/>
              </a:rPr>
              <a:t>th</a:t>
            </a:r>
            <a:r>
              <a:rPr lang="en-US" b="1" dirty="0">
                <a:solidFill>
                  <a:srgbClr val="7030A0"/>
                </a:solidFill>
                <a:latin typeface="Arial" panose="020B0604020202020204" pitchFamily="34" charset="0"/>
                <a:cs typeface="Arial" panose="020B0604020202020204" pitchFamily="34" charset="0"/>
              </a:rPr>
              <a:t> Tradition”, from the trustees Finance Committee, dated 3/30/2020, be immediately released to the members of the 70</a:t>
            </a:r>
            <a:r>
              <a:rPr lang="en-US" b="1" baseline="30000" dirty="0">
                <a:solidFill>
                  <a:srgbClr val="7030A0"/>
                </a:solidFill>
                <a:latin typeface="Arial" panose="020B0604020202020204" pitchFamily="34" charset="0"/>
                <a:cs typeface="Arial" panose="020B0604020202020204" pitchFamily="34" charset="0"/>
              </a:rPr>
              <a:t>th</a:t>
            </a:r>
            <a:r>
              <a:rPr lang="en-US" b="1" dirty="0">
                <a:solidFill>
                  <a:srgbClr val="7030A0"/>
                </a:solidFill>
                <a:latin typeface="Arial" panose="020B0604020202020204" pitchFamily="34" charset="0"/>
                <a:cs typeface="Arial" panose="020B0604020202020204" pitchFamily="34" charset="0"/>
              </a:rPr>
              <a:t> GSC.</a:t>
            </a:r>
          </a:p>
          <a:p>
            <a:endParaRPr lang="en-US" dirty="0"/>
          </a:p>
        </p:txBody>
      </p:sp>
      <p:sp>
        <p:nvSpPr>
          <p:cNvPr id="4" name="Slide Number Placeholder 3"/>
          <p:cNvSpPr>
            <a:spLocks noGrp="1"/>
          </p:cNvSpPr>
          <p:nvPr>
            <p:ph type="sldNum" sz="quarter" idx="5"/>
          </p:nvPr>
        </p:nvSpPr>
        <p:spPr/>
        <p:txBody>
          <a:bodyPr/>
          <a:lstStyle/>
          <a:p>
            <a:fld id="{D254B48A-90C8-42B3-AE3E-14344820B548}" type="slidenum">
              <a:rPr lang="en-US" smtClean="0"/>
              <a:t>16</a:t>
            </a:fld>
            <a:endParaRPr lang="en-US" dirty="0"/>
          </a:p>
        </p:txBody>
      </p:sp>
    </p:spTree>
    <p:extLst>
      <p:ext uri="{BB962C8B-B14F-4D97-AF65-F5344CB8AC3E}">
        <p14:creationId xmlns:p14="http://schemas.microsoft.com/office/powerpoint/2010/main" val="21660647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Due to the current Pandemic, the original 2020 budget is currently under review and new assumptions are being determined. The new re-forecasted budget will be presented at the next Trustees Finance and Budgetary committee for review.  </a:t>
            </a:r>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D254B48A-90C8-42B3-AE3E-14344820B548}" type="slidenum">
              <a:rPr lang="en-US" smtClean="0"/>
              <a:t>18</a:t>
            </a:fld>
            <a:endParaRPr lang="en-US" dirty="0"/>
          </a:p>
        </p:txBody>
      </p:sp>
    </p:spTree>
    <p:extLst>
      <p:ext uri="{BB962C8B-B14F-4D97-AF65-F5344CB8AC3E}">
        <p14:creationId xmlns:p14="http://schemas.microsoft.com/office/powerpoint/2010/main" val="9784505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Without exact figures, I will wait to report the specific details of the financial report.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Contributions have been consistent and above the amount budgeted. Thank you! However, amounts given really don’t keep up with inflation.  One dollar in 1935 = $18.84 today.  40.6% of groups donate to GSO. Although we are giving more than expected, we are not keeping up with inflation. Consider that $1 in 1935 is equal to $18.84 today. The average cost of a drink in 1935 was $.15 (I would have been in big trouble!) as compared to $2.80 today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Increase in online group contributions and they continue to grow. This saves money as it costs less (labor) to process. </a:t>
            </a:r>
          </a:p>
          <a:p>
            <a:r>
              <a:rPr lang="en-US" dirty="0"/>
              <a:t>Operating expense increase: ERP system which will be worth it in the long run; renovations, contracts</a:t>
            </a:r>
          </a:p>
        </p:txBody>
      </p:sp>
      <p:sp>
        <p:nvSpPr>
          <p:cNvPr id="4" name="Slide Number Placeholder 3"/>
          <p:cNvSpPr>
            <a:spLocks noGrp="1"/>
          </p:cNvSpPr>
          <p:nvPr>
            <p:ph type="sldNum" sz="quarter" idx="5"/>
          </p:nvPr>
        </p:nvSpPr>
        <p:spPr/>
        <p:txBody>
          <a:bodyPr/>
          <a:lstStyle/>
          <a:p>
            <a:fld id="{D254B48A-90C8-42B3-AE3E-14344820B548}" type="slidenum">
              <a:rPr lang="en-US" smtClean="0"/>
              <a:t>19</a:t>
            </a:fld>
            <a:endParaRPr lang="en-US" dirty="0"/>
          </a:p>
        </p:txBody>
      </p:sp>
    </p:spTree>
    <p:extLst>
      <p:ext uri="{BB962C8B-B14F-4D97-AF65-F5344CB8AC3E}">
        <p14:creationId xmlns:p14="http://schemas.microsoft.com/office/powerpoint/2010/main" val="3934530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reserve fund had 9.2 months of operating expenses ($16.2 million).  Several layoffs or furloughs of some workers at GSO. As I mentioned earlier, other expense cuts will be considered when revising the 2020 budget. </a:t>
            </a:r>
          </a:p>
        </p:txBody>
      </p:sp>
      <p:sp>
        <p:nvSpPr>
          <p:cNvPr id="4" name="Slide Number Placeholder 3"/>
          <p:cNvSpPr>
            <a:spLocks noGrp="1"/>
          </p:cNvSpPr>
          <p:nvPr>
            <p:ph type="sldNum" sz="quarter" idx="5"/>
          </p:nvPr>
        </p:nvSpPr>
        <p:spPr/>
        <p:txBody>
          <a:bodyPr/>
          <a:lstStyle/>
          <a:p>
            <a:fld id="{D254B48A-90C8-42B3-AE3E-14344820B548}" type="slidenum">
              <a:rPr lang="en-US" smtClean="0"/>
              <a:t>20</a:t>
            </a:fld>
            <a:endParaRPr lang="en-US" dirty="0"/>
          </a:p>
        </p:txBody>
      </p:sp>
    </p:spTree>
    <p:extLst>
      <p:ext uri="{BB962C8B-B14F-4D97-AF65-F5344CB8AC3E}">
        <p14:creationId xmlns:p14="http://schemas.microsoft.com/office/powerpoint/2010/main" val="10268074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254B48A-90C8-42B3-AE3E-14344820B548}" type="slidenum">
              <a:rPr lang="en-US" smtClean="0"/>
              <a:t>21</a:t>
            </a:fld>
            <a:endParaRPr lang="en-US" dirty="0"/>
          </a:p>
        </p:txBody>
      </p:sp>
    </p:spTree>
    <p:extLst>
      <p:ext uri="{BB962C8B-B14F-4D97-AF65-F5344CB8AC3E}">
        <p14:creationId xmlns:p14="http://schemas.microsoft.com/office/powerpoint/2010/main" val="7562040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Started with the Committee on the Spanish International Convention held in Atlanta </a:t>
            </a:r>
          </a:p>
        </p:txBody>
      </p:sp>
      <p:sp>
        <p:nvSpPr>
          <p:cNvPr id="4" name="Slide Number Placeholder 3"/>
          <p:cNvSpPr>
            <a:spLocks noGrp="1"/>
          </p:cNvSpPr>
          <p:nvPr>
            <p:ph type="sldNum" sz="quarter" idx="5"/>
          </p:nvPr>
        </p:nvSpPr>
        <p:spPr/>
        <p:txBody>
          <a:bodyPr/>
          <a:lstStyle/>
          <a:p>
            <a:fld id="{D254B48A-90C8-42B3-AE3E-14344820B548}" type="slidenum">
              <a:rPr lang="en-US" smtClean="0"/>
              <a:t>24</a:t>
            </a:fld>
            <a:endParaRPr lang="en-US" dirty="0"/>
          </a:p>
        </p:txBody>
      </p:sp>
    </p:spTree>
    <p:extLst>
      <p:ext uri="{BB962C8B-B14F-4D97-AF65-F5344CB8AC3E}">
        <p14:creationId xmlns:p14="http://schemas.microsoft.com/office/powerpoint/2010/main" val="35718281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 chart that shows the process for updating literature. Note that ALL revisions will go to the full Conference for approval. </a:t>
            </a:r>
          </a:p>
          <a:p>
            <a:r>
              <a:rPr lang="en-US" dirty="0"/>
              <a:t>The complete explanation is included in the background materials on Literature posted on aageorgia.org</a:t>
            </a:r>
          </a:p>
          <a:p>
            <a:r>
              <a:rPr lang="en-US" dirty="0"/>
              <a:t>The purpose is to streamline the process of updating literature.</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D254B48A-90C8-42B3-AE3E-14344820B548}" type="slidenum">
              <a:rPr lang="en-US" smtClean="0"/>
              <a:t>26</a:t>
            </a:fld>
            <a:endParaRPr lang="en-US" dirty="0"/>
          </a:p>
        </p:txBody>
      </p:sp>
    </p:spTree>
    <p:extLst>
      <p:ext uri="{BB962C8B-B14F-4D97-AF65-F5344CB8AC3E}">
        <p14:creationId xmlns:p14="http://schemas.microsoft.com/office/powerpoint/2010/main" val="37125508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254B48A-90C8-42B3-AE3E-14344820B548}" type="slidenum">
              <a:rPr lang="en-US" smtClean="0"/>
              <a:t>27</a:t>
            </a:fld>
            <a:endParaRPr lang="en-US" dirty="0"/>
          </a:p>
        </p:txBody>
      </p:sp>
    </p:spTree>
    <p:extLst>
      <p:ext uri="{BB962C8B-B14F-4D97-AF65-F5344CB8AC3E}">
        <p14:creationId xmlns:p14="http://schemas.microsoft.com/office/powerpoint/2010/main" val="20551868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Conference was 4 days with no more than 6 hours a day, although we did go over that time</a:t>
            </a:r>
          </a:p>
          <a:p>
            <a:endParaRPr lang="en-US" dirty="0"/>
          </a:p>
          <a:p>
            <a:r>
              <a:rPr lang="en-US" dirty="0"/>
              <a:t>3 hours of committee time-1 hour for secondary committees </a:t>
            </a:r>
          </a:p>
          <a:p>
            <a:r>
              <a:rPr lang="en-US" dirty="0"/>
              <a:t>45 minutes for report, discussion, and voting</a:t>
            </a:r>
          </a:p>
        </p:txBody>
      </p:sp>
      <p:sp>
        <p:nvSpPr>
          <p:cNvPr id="4" name="Slide Number Placeholder 3"/>
          <p:cNvSpPr>
            <a:spLocks noGrp="1"/>
          </p:cNvSpPr>
          <p:nvPr>
            <p:ph type="sldNum" sz="quarter" idx="5"/>
          </p:nvPr>
        </p:nvSpPr>
        <p:spPr/>
        <p:txBody>
          <a:bodyPr/>
          <a:lstStyle/>
          <a:p>
            <a:fld id="{D254B48A-90C8-42B3-AE3E-14344820B548}" type="slidenum">
              <a:rPr lang="en-US" smtClean="0"/>
              <a:t>5</a:t>
            </a:fld>
            <a:endParaRPr lang="en-US" dirty="0"/>
          </a:p>
        </p:txBody>
      </p:sp>
    </p:spTree>
    <p:extLst>
      <p:ext uri="{BB962C8B-B14F-4D97-AF65-F5344CB8AC3E}">
        <p14:creationId xmlns:p14="http://schemas.microsoft.com/office/powerpoint/2010/main" val="37981904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254B48A-90C8-42B3-AE3E-14344820B548}" type="slidenum">
              <a:rPr lang="en-US" smtClean="0"/>
              <a:t>29</a:t>
            </a:fld>
            <a:endParaRPr lang="en-US" dirty="0"/>
          </a:p>
        </p:txBody>
      </p:sp>
    </p:spTree>
    <p:extLst>
      <p:ext uri="{BB962C8B-B14F-4D97-AF65-F5344CB8AC3E}">
        <p14:creationId xmlns:p14="http://schemas.microsoft.com/office/powerpoint/2010/main" val="21204905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many groups read from the text, “Alcoholics Anonymous,” it would be helpful to include “p. 3- 41 of </a:t>
            </a:r>
            <a:r>
              <a:rPr lang="en-US" i="1" dirty="0"/>
              <a:t>The A.A. Group</a:t>
            </a:r>
            <a:r>
              <a:rPr lang="en-US" dirty="0"/>
              <a:t>” pamphlet its appendix. It is believed that having the pamphlet inserted would encourage best practices and participation in general service. Ultimately, this could help improve our service culture to the benefit of the groups, the still suffering alcoholic, and Alcoholics Anonymous as a whole.</a:t>
            </a:r>
          </a:p>
          <a:p>
            <a:endParaRPr lang="en-US" dirty="0"/>
          </a:p>
          <a:p>
            <a:r>
              <a:rPr lang="en-US" dirty="0"/>
              <a:t>We recommend that the Conference form a study committee to audit the first 164 pages of the Big Book with the purpose of identifying changes that can be made to make the Big Book more reflective of the A.A. membership composition. The focus should be on identifying the following for possible change:</a:t>
            </a:r>
          </a:p>
          <a:p>
            <a:r>
              <a:rPr lang="en-US" dirty="0"/>
              <a:t>• Pronoun usage – where possible the gender-neutral form should be incorporated.</a:t>
            </a:r>
          </a:p>
          <a:p>
            <a:r>
              <a:rPr lang="en-US" dirty="0"/>
              <a:t>• Passages or sections that are no longer consistent with or relevant when taken in context of society in general or the A.A. membership composition.</a:t>
            </a:r>
          </a:p>
          <a:p>
            <a:r>
              <a:rPr lang="en-US" dirty="0"/>
              <a:t>• The chapters </a:t>
            </a:r>
            <a:r>
              <a:rPr lang="en-US" i="1" dirty="0"/>
              <a:t>To Wives and The Family Afterward </a:t>
            </a:r>
            <a:r>
              <a:rPr lang="en-US" dirty="0"/>
              <a:t>should specifically be evaluated for revisions to be more consistent with today’s membership.</a:t>
            </a:r>
          </a:p>
          <a:p>
            <a:endParaRPr lang="en-US" dirty="0"/>
          </a:p>
        </p:txBody>
      </p:sp>
      <p:sp>
        <p:nvSpPr>
          <p:cNvPr id="4" name="Slide Number Placeholder 3"/>
          <p:cNvSpPr>
            <a:spLocks noGrp="1"/>
          </p:cNvSpPr>
          <p:nvPr>
            <p:ph type="sldNum" sz="quarter" idx="5"/>
          </p:nvPr>
        </p:nvSpPr>
        <p:spPr/>
        <p:txBody>
          <a:bodyPr/>
          <a:lstStyle/>
          <a:p>
            <a:fld id="{D254B48A-90C8-42B3-AE3E-14344820B548}" type="slidenum">
              <a:rPr lang="en-US" smtClean="0"/>
              <a:t>30</a:t>
            </a:fld>
            <a:endParaRPr lang="en-US" dirty="0"/>
          </a:p>
        </p:txBody>
      </p:sp>
    </p:spTree>
    <p:extLst>
      <p:ext uri="{BB962C8B-B14F-4D97-AF65-F5344CB8AC3E}">
        <p14:creationId xmlns:p14="http://schemas.microsoft.com/office/powerpoint/2010/main" val="49860611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0460">
              <a:defRPr/>
            </a:pPr>
            <a:r>
              <a:rPr lang="en-US" dirty="0"/>
              <a:t>The committee reviewed requests for proposed Conference agenda items related to the possible development of a Fifth Edition of the book, </a:t>
            </a:r>
            <a:r>
              <a:rPr lang="en-US" i="1" dirty="0"/>
              <a:t>Alcoholics Anonymous. </a:t>
            </a:r>
            <a:r>
              <a:rPr lang="en-US" dirty="0"/>
              <a:t>The committee recognized the priority of addressing whether or not a Fifth Edition of the book, </a:t>
            </a:r>
            <a:r>
              <a:rPr lang="en-US" i="1" dirty="0"/>
              <a:t>Alcoholics Anonymous</a:t>
            </a:r>
            <a:r>
              <a:rPr lang="en-US" dirty="0"/>
              <a:t>, might be developed before addressing items related to content and format changes.</a:t>
            </a:r>
          </a:p>
          <a:p>
            <a:pPr defTabSz="940460">
              <a:defRPr/>
            </a:pPr>
            <a:endParaRPr lang="en-US" dirty="0"/>
          </a:p>
          <a:p>
            <a:pPr defTabSz="940460">
              <a:defRPr/>
            </a:pPr>
            <a:r>
              <a:rPr lang="en-US" dirty="0"/>
              <a:t>Suggested revisions include: Updated stories and revisions to Appendices III and V</a:t>
            </a:r>
          </a:p>
          <a:p>
            <a:pPr defTabSz="940460">
              <a:defRPr/>
            </a:pPr>
            <a:endParaRPr lang="en-US" dirty="0"/>
          </a:p>
          <a:p>
            <a:pPr defTabSz="940460">
              <a:defRPr/>
            </a:pPr>
            <a:r>
              <a:rPr lang="en-US" dirty="0"/>
              <a:t>12 x 12- remove opposite sex form para 2 p 117 in the Chp Step 12</a:t>
            </a:r>
          </a:p>
          <a:p>
            <a:pPr defTabSz="940460">
              <a:defRPr/>
            </a:pPr>
            <a:r>
              <a:rPr lang="en-US" dirty="0"/>
              <a:t>Reconsider the phrase “lustful enough to rape” para 1 page 66 Step 6</a:t>
            </a:r>
          </a:p>
          <a:p>
            <a:pPr defTabSz="940460">
              <a:defRPr/>
            </a:pPr>
            <a:endParaRPr lang="en-US" dirty="0"/>
          </a:p>
          <a:p>
            <a:endParaRPr lang="en-US" dirty="0"/>
          </a:p>
        </p:txBody>
      </p:sp>
      <p:sp>
        <p:nvSpPr>
          <p:cNvPr id="4" name="Slide Number Placeholder 3"/>
          <p:cNvSpPr>
            <a:spLocks noGrp="1"/>
          </p:cNvSpPr>
          <p:nvPr>
            <p:ph type="sldNum" sz="quarter" idx="5"/>
          </p:nvPr>
        </p:nvSpPr>
        <p:spPr/>
        <p:txBody>
          <a:bodyPr/>
          <a:lstStyle/>
          <a:p>
            <a:fld id="{D254B48A-90C8-42B3-AE3E-14344820B548}" type="slidenum">
              <a:rPr lang="en-US" smtClean="0"/>
              <a:t>31</a:t>
            </a:fld>
            <a:endParaRPr lang="en-US" dirty="0"/>
          </a:p>
        </p:txBody>
      </p:sp>
    </p:spTree>
    <p:extLst>
      <p:ext uri="{BB962C8B-B14F-4D97-AF65-F5344CB8AC3E}">
        <p14:creationId xmlns:p14="http://schemas.microsoft.com/office/powerpoint/2010/main" val="33035152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Contracts for GSC are two-years</a:t>
            </a:r>
          </a:p>
          <a:p>
            <a:r>
              <a:rPr lang="en-US" dirty="0"/>
              <a:t>The current policy  reviews the dates to be held two years hence-GSO mgmt. feels it would be more effective to have the committee review future conference dates biannually in two year chunks For example- in 2021 review dates for 2025 and 2026 which would allow venue research to begin by the end of 2021 and 2022</a:t>
            </a:r>
          </a:p>
        </p:txBody>
      </p:sp>
      <p:sp>
        <p:nvSpPr>
          <p:cNvPr id="4" name="Slide Number Placeholder 3"/>
          <p:cNvSpPr>
            <a:spLocks noGrp="1"/>
          </p:cNvSpPr>
          <p:nvPr>
            <p:ph type="sldNum" sz="quarter" idx="5"/>
          </p:nvPr>
        </p:nvSpPr>
        <p:spPr/>
        <p:txBody>
          <a:bodyPr/>
          <a:lstStyle/>
          <a:p>
            <a:fld id="{D254B48A-90C8-42B3-AE3E-14344820B548}" type="slidenum">
              <a:rPr lang="en-US" smtClean="0"/>
              <a:t>33</a:t>
            </a:fld>
            <a:endParaRPr lang="en-US" dirty="0"/>
          </a:p>
        </p:txBody>
      </p:sp>
    </p:spTree>
    <p:extLst>
      <p:ext uri="{BB962C8B-B14F-4D97-AF65-F5344CB8AC3E}">
        <p14:creationId xmlns:p14="http://schemas.microsoft.com/office/powerpoint/2010/main" val="194299831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Specific clarity as to how the process will impact what will happen regarding agenda items considered at the Fall and Winter trustees’ committee meetings</a:t>
            </a:r>
          </a:p>
          <a:p>
            <a:r>
              <a:rPr lang="en-US" dirty="0"/>
              <a:t>Clarity on how the process will impact or change the delegate chair’s participation in the Winter Board Weekend and on the Conference Committee’s January conference call to provide feedback on proposed agenda items-don’t want to take any backward steps in involving the delegates</a:t>
            </a:r>
          </a:p>
          <a:p>
            <a:r>
              <a:rPr lang="en-US" dirty="0"/>
              <a:t>Creating additional primary committees as needed-develop a sample composition, scope and procedures document for additional primary committees</a:t>
            </a:r>
          </a:p>
          <a:p>
            <a:r>
              <a:rPr lang="en-US" dirty="0"/>
              <a:t>Provide examples, using sample agenda items, on how the entire process would work</a:t>
            </a:r>
          </a:p>
        </p:txBody>
      </p:sp>
      <p:sp>
        <p:nvSpPr>
          <p:cNvPr id="4" name="Slide Number Placeholder 3"/>
          <p:cNvSpPr>
            <a:spLocks noGrp="1"/>
          </p:cNvSpPr>
          <p:nvPr>
            <p:ph type="sldNum" sz="quarter" idx="5"/>
          </p:nvPr>
        </p:nvSpPr>
        <p:spPr/>
        <p:txBody>
          <a:bodyPr/>
          <a:lstStyle/>
          <a:p>
            <a:fld id="{D254B48A-90C8-42B3-AE3E-14344820B548}" type="slidenum">
              <a:rPr lang="en-US" smtClean="0"/>
              <a:t>34</a:t>
            </a:fld>
            <a:endParaRPr lang="en-US" dirty="0"/>
          </a:p>
        </p:txBody>
      </p:sp>
    </p:spTree>
    <p:extLst>
      <p:ext uri="{BB962C8B-B14F-4D97-AF65-F5344CB8AC3E}">
        <p14:creationId xmlns:p14="http://schemas.microsoft.com/office/powerpoint/2010/main" val="425847610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Comprehensive media plan should prioritize social media, video/audio content and accessibility to the AA message</a:t>
            </a:r>
          </a:p>
          <a:p>
            <a:endParaRPr lang="en-US" dirty="0"/>
          </a:p>
        </p:txBody>
      </p:sp>
      <p:sp>
        <p:nvSpPr>
          <p:cNvPr id="4" name="Slide Number Placeholder 3"/>
          <p:cNvSpPr>
            <a:spLocks noGrp="1"/>
          </p:cNvSpPr>
          <p:nvPr>
            <p:ph type="sldNum" sz="quarter" idx="5"/>
          </p:nvPr>
        </p:nvSpPr>
        <p:spPr/>
        <p:txBody>
          <a:bodyPr/>
          <a:lstStyle/>
          <a:p>
            <a:fld id="{D254B48A-90C8-42B3-AE3E-14344820B548}" type="slidenum">
              <a:rPr lang="en-US" smtClean="0"/>
              <a:t>39</a:t>
            </a:fld>
            <a:endParaRPr lang="en-US" dirty="0"/>
          </a:p>
        </p:txBody>
      </p:sp>
    </p:spTree>
    <p:extLst>
      <p:ext uri="{BB962C8B-B14F-4D97-AF65-F5344CB8AC3E}">
        <p14:creationId xmlns:p14="http://schemas.microsoft.com/office/powerpoint/2010/main" val="86055040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Shared experience from the Fellowship on how AA members adhere to anonymity traditions on various social media</a:t>
            </a:r>
          </a:p>
          <a:p>
            <a:r>
              <a:rPr lang="en-US" dirty="0"/>
              <a:t>Suggested safety and etiquette when using social media</a:t>
            </a:r>
          </a:p>
          <a:p>
            <a:r>
              <a:rPr lang="en-US" dirty="0"/>
              <a:t>Anonymity on video meeting platforms</a:t>
            </a:r>
          </a:p>
          <a:p>
            <a:endParaRPr lang="en-US" dirty="0"/>
          </a:p>
          <a:p>
            <a:r>
              <a:rPr lang="en-US" dirty="0"/>
              <a:t>Current available content (AA Guidelines on the Internet and Understanding Anonymity ) is dated and does not accurately reflect current technology or the Fellowship’s experience. Explore use of a video service piece. </a:t>
            </a:r>
          </a:p>
        </p:txBody>
      </p:sp>
      <p:sp>
        <p:nvSpPr>
          <p:cNvPr id="4" name="Slide Number Placeholder 3"/>
          <p:cNvSpPr>
            <a:spLocks noGrp="1"/>
          </p:cNvSpPr>
          <p:nvPr>
            <p:ph type="sldNum" sz="quarter" idx="5"/>
          </p:nvPr>
        </p:nvSpPr>
        <p:spPr/>
        <p:txBody>
          <a:bodyPr/>
          <a:lstStyle/>
          <a:p>
            <a:fld id="{D254B48A-90C8-42B3-AE3E-14344820B548}" type="slidenum">
              <a:rPr lang="en-US" smtClean="0"/>
              <a:t>40</a:t>
            </a:fld>
            <a:endParaRPr lang="en-US" dirty="0"/>
          </a:p>
        </p:txBody>
      </p:sp>
    </p:spTree>
    <p:extLst>
      <p:ext uri="{BB962C8B-B14F-4D97-AF65-F5344CB8AC3E}">
        <p14:creationId xmlns:p14="http://schemas.microsoft.com/office/powerpoint/2010/main" val="148434984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254B48A-90C8-42B3-AE3E-14344820B548}" type="slidenum">
              <a:rPr lang="en-US" smtClean="0"/>
              <a:t>41</a:t>
            </a:fld>
            <a:endParaRPr lang="en-US" dirty="0"/>
          </a:p>
        </p:txBody>
      </p:sp>
    </p:spTree>
    <p:extLst>
      <p:ext uri="{BB962C8B-B14F-4D97-AF65-F5344CB8AC3E}">
        <p14:creationId xmlns:p14="http://schemas.microsoft.com/office/powerpoint/2010/main" val="34724779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in regard to reorganization of the GSB and the directors and staff of its corporate services when reorganization is deemed essential. </a:t>
            </a:r>
          </a:p>
        </p:txBody>
      </p:sp>
      <p:sp>
        <p:nvSpPr>
          <p:cNvPr id="4" name="Slide Number Placeholder 3"/>
          <p:cNvSpPr>
            <a:spLocks noGrp="1"/>
          </p:cNvSpPr>
          <p:nvPr>
            <p:ph type="sldNum" sz="quarter" idx="5"/>
          </p:nvPr>
        </p:nvSpPr>
        <p:spPr/>
        <p:txBody>
          <a:bodyPr/>
          <a:lstStyle/>
          <a:p>
            <a:fld id="{D254B48A-90C8-42B3-AE3E-14344820B548}" type="slidenum">
              <a:rPr lang="en-US" smtClean="0"/>
              <a:t>43</a:t>
            </a:fld>
            <a:endParaRPr lang="en-US" dirty="0"/>
          </a:p>
        </p:txBody>
      </p:sp>
    </p:spTree>
    <p:extLst>
      <p:ext uri="{BB962C8B-B14F-4D97-AF65-F5344CB8AC3E}">
        <p14:creationId xmlns:p14="http://schemas.microsoft.com/office/powerpoint/2010/main" val="135000496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Advisory Action from 66</a:t>
            </a:r>
            <a:r>
              <a:rPr lang="en-US" baseline="30000" dirty="0"/>
              <a:t>th</a:t>
            </a:r>
            <a:r>
              <a:rPr lang="en-US" dirty="0"/>
              <a:t> GSC The committee agreed that the footnote noting the 2 paragraphs are available upon request from GSO Archives is adequate</a:t>
            </a:r>
          </a:p>
        </p:txBody>
      </p:sp>
      <p:sp>
        <p:nvSpPr>
          <p:cNvPr id="4" name="Slide Number Placeholder 3"/>
          <p:cNvSpPr>
            <a:spLocks noGrp="1"/>
          </p:cNvSpPr>
          <p:nvPr>
            <p:ph type="sldNum" sz="quarter" idx="5"/>
          </p:nvPr>
        </p:nvSpPr>
        <p:spPr/>
        <p:txBody>
          <a:bodyPr/>
          <a:lstStyle/>
          <a:p>
            <a:fld id="{D254B48A-90C8-42B3-AE3E-14344820B548}" type="slidenum">
              <a:rPr lang="en-US" smtClean="0"/>
              <a:t>44</a:t>
            </a:fld>
            <a:endParaRPr lang="en-US" dirty="0"/>
          </a:p>
        </p:txBody>
      </p:sp>
    </p:spTree>
    <p:extLst>
      <p:ext uri="{BB962C8B-B14F-4D97-AF65-F5344CB8AC3E}">
        <p14:creationId xmlns:p14="http://schemas.microsoft.com/office/powerpoint/2010/main" val="31717168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Advisory Actions are accepted by the GSB at its required meeting immediately following the Conference. These are the items the Board will work to complete over the next year.</a:t>
            </a:r>
          </a:p>
          <a:p>
            <a:endParaRPr lang="en-US" dirty="0"/>
          </a:p>
          <a:p>
            <a:r>
              <a:rPr lang="en-US" dirty="0"/>
              <a:t>Committee Considerations-  from a 1990 Advisory Action requiring these  items to be included in Final Conference Report. These provide suggestions and guidance on how best to carry the message. </a:t>
            </a:r>
          </a:p>
          <a:p>
            <a:endParaRPr lang="en-US" dirty="0"/>
          </a:p>
          <a:p>
            <a:r>
              <a:rPr lang="en-US" dirty="0"/>
              <a:t>For the 70th GSC, all Floor Actions would be forwarded to the 71</a:t>
            </a:r>
            <a:r>
              <a:rPr lang="en-US" baseline="30000" dirty="0"/>
              <a:t>st</a:t>
            </a:r>
            <a:r>
              <a:rPr lang="en-US" dirty="0"/>
              <a:t> GSC by agreed-upon procedural changes. However, any item that falls within the scope of a Conference Committee should go through the that Conference Committee so that the topic may receive due consideration. There was actually an Agenda item in the Policy/Admissions Committee  to review the Floor Action process. This item was forwarded to the 71</a:t>
            </a:r>
            <a:r>
              <a:rPr lang="en-US" baseline="30000" dirty="0"/>
              <a:t>st</a:t>
            </a:r>
            <a:r>
              <a:rPr lang="en-US" dirty="0"/>
              <a:t> GSC.</a:t>
            </a:r>
          </a:p>
        </p:txBody>
      </p:sp>
      <p:sp>
        <p:nvSpPr>
          <p:cNvPr id="4" name="Slide Number Placeholder 3"/>
          <p:cNvSpPr>
            <a:spLocks noGrp="1"/>
          </p:cNvSpPr>
          <p:nvPr>
            <p:ph type="sldNum" sz="quarter" idx="5"/>
          </p:nvPr>
        </p:nvSpPr>
        <p:spPr/>
        <p:txBody>
          <a:bodyPr/>
          <a:lstStyle/>
          <a:p>
            <a:fld id="{D254B48A-90C8-42B3-AE3E-14344820B548}" type="slidenum">
              <a:rPr lang="en-US" smtClean="0"/>
              <a:t>7</a:t>
            </a:fld>
            <a:endParaRPr lang="en-US" dirty="0"/>
          </a:p>
        </p:txBody>
      </p:sp>
    </p:spTree>
    <p:extLst>
      <p:ext uri="{BB962C8B-B14F-4D97-AF65-F5344CB8AC3E}">
        <p14:creationId xmlns:p14="http://schemas.microsoft.com/office/powerpoint/2010/main" val="277652797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Bridging the Gap workbook is a service piece and should include a list of temporary contacts available from GSO</a:t>
            </a:r>
          </a:p>
          <a:p>
            <a:endParaRPr lang="en-US" dirty="0"/>
          </a:p>
          <a:p>
            <a:r>
              <a:rPr lang="en-US" dirty="0"/>
              <a:t>Suggestions for stories_ Ethnic cultural and LGBTQ communities</a:t>
            </a:r>
          </a:p>
          <a:p>
            <a:r>
              <a:rPr lang="en-US" dirty="0"/>
              <a:t>                                        Lifestyle diversity</a:t>
            </a:r>
          </a:p>
          <a:p>
            <a:r>
              <a:rPr lang="en-US" dirty="0"/>
              <a:t>	                Got sober later in life</a:t>
            </a:r>
          </a:p>
          <a:p>
            <a:r>
              <a:rPr lang="en-US" dirty="0"/>
              <a:t>                                        Vets from Vietnam or later</a:t>
            </a:r>
          </a:p>
          <a:p>
            <a:r>
              <a:rPr lang="en-US" dirty="0"/>
              <a:t>	                Accessibility issues</a:t>
            </a:r>
          </a:p>
          <a:p>
            <a:r>
              <a:rPr lang="en-US" dirty="0"/>
              <a:t>	                Online and telephone AA meetings</a:t>
            </a:r>
          </a:p>
          <a:p>
            <a:r>
              <a:rPr lang="en-US" dirty="0"/>
              <a:t>	                Dementia or Alzheimer’s mental health concerns</a:t>
            </a:r>
          </a:p>
          <a:p>
            <a:r>
              <a:rPr lang="en-US" dirty="0"/>
              <a:t>                                        Variety of spiritual pathways</a:t>
            </a:r>
          </a:p>
        </p:txBody>
      </p:sp>
      <p:sp>
        <p:nvSpPr>
          <p:cNvPr id="4" name="Slide Number Placeholder 3"/>
          <p:cNvSpPr>
            <a:spLocks noGrp="1"/>
          </p:cNvSpPr>
          <p:nvPr>
            <p:ph type="sldNum" sz="quarter" idx="5"/>
          </p:nvPr>
        </p:nvSpPr>
        <p:spPr/>
        <p:txBody>
          <a:bodyPr/>
          <a:lstStyle/>
          <a:p>
            <a:fld id="{D254B48A-90C8-42B3-AE3E-14344820B548}" type="slidenum">
              <a:rPr lang="en-US" smtClean="0"/>
              <a:t>47</a:t>
            </a:fld>
            <a:endParaRPr lang="en-US" dirty="0"/>
          </a:p>
        </p:txBody>
      </p:sp>
    </p:spTree>
    <p:extLst>
      <p:ext uri="{BB962C8B-B14F-4D97-AF65-F5344CB8AC3E}">
        <p14:creationId xmlns:p14="http://schemas.microsoft.com/office/powerpoint/2010/main" val="115054336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approval of the slate for next year's A.A.W.S. board- At the annual meeting of the GSB earlier today, a motion was made and seconded to remove the name of the newly selected NTD and approve the slate with a vacancy.  </a:t>
            </a:r>
          </a:p>
          <a:p>
            <a:endParaRPr lang="en-US" dirty="0"/>
          </a:p>
          <a:p>
            <a:br>
              <a:rPr lang="en-US" dirty="0"/>
            </a:br>
            <a:endParaRPr lang="en-US" dirty="0"/>
          </a:p>
          <a:p>
            <a:r>
              <a:rPr lang="en-US" dirty="0"/>
              <a:t>The motion was made to focus on the importance of unity, in our boards and with the fellowship.  The amendment to the slate and the approval of the slate with a vacancy passed with substantial unanimity. That doesn't mean that the A.A.W.S. board will have to work short one board member as there is a process which allows the A.A.W.S. board to fill a vacancy in their bylaws Article III Section 8, page S129 of the </a:t>
            </a:r>
            <a:r>
              <a:rPr lang="en-US" dirty="0">
                <a:hlinkClick r:id="rId3"/>
              </a:rPr>
              <a:t>Service Manual</a:t>
            </a:r>
            <a:r>
              <a:rPr lang="en-US" dirty="0"/>
              <a:t>).  It just won't be with a new NTD this year. </a:t>
            </a:r>
          </a:p>
          <a:p>
            <a:endParaRPr lang="en-US" dirty="0"/>
          </a:p>
        </p:txBody>
      </p:sp>
      <p:sp>
        <p:nvSpPr>
          <p:cNvPr id="4" name="Slide Number Placeholder 3"/>
          <p:cNvSpPr>
            <a:spLocks noGrp="1"/>
          </p:cNvSpPr>
          <p:nvPr>
            <p:ph type="sldNum" sz="quarter" idx="5"/>
          </p:nvPr>
        </p:nvSpPr>
        <p:spPr/>
        <p:txBody>
          <a:bodyPr/>
          <a:lstStyle/>
          <a:p>
            <a:fld id="{D254B48A-90C8-42B3-AE3E-14344820B548}" type="slidenum">
              <a:rPr lang="en-US" smtClean="0"/>
              <a:t>48</a:t>
            </a:fld>
            <a:endParaRPr lang="en-US" dirty="0"/>
          </a:p>
        </p:txBody>
      </p:sp>
    </p:spTree>
    <p:extLst>
      <p:ext uri="{BB962C8B-B14F-4D97-AF65-F5344CB8AC3E}">
        <p14:creationId xmlns:p14="http://schemas.microsoft.com/office/powerpoint/2010/main" val="273684690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254B48A-90C8-42B3-AE3E-14344820B548}" type="slidenum">
              <a:rPr lang="en-US" smtClean="0"/>
              <a:t>49</a:t>
            </a:fld>
            <a:endParaRPr lang="en-US" dirty="0"/>
          </a:p>
        </p:txBody>
      </p:sp>
    </p:spTree>
    <p:extLst>
      <p:ext uri="{BB962C8B-B14F-4D97-AF65-F5344CB8AC3E}">
        <p14:creationId xmlns:p14="http://schemas.microsoft.com/office/powerpoint/2010/main" val="6952762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254B48A-90C8-42B3-AE3E-14344820B548}" type="slidenum">
              <a:rPr lang="en-US" smtClean="0"/>
              <a:t>50</a:t>
            </a:fld>
            <a:endParaRPr lang="en-US" dirty="0"/>
          </a:p>
        </p:txBody>
      </p:sp>
    </p:spTree>
    <p:extLst>
      <p:ext uri="{BB962C8B-B14F-4D97-AF65-F5344CB8AC3E}">
        <p14:creationId xmlns:p14="http://schemas.microsoft.com/office/powerpoint/2010/main" val="257390835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US" dirty="0"/>
            </a:br>
            <a:endParaRPr lang="en-US" dirty="0"/>
          </a:p>
          <a:p>
            <a:br>
              <a:rPr lang="en-US" dirty="0"/>
            </a:br>
            <a:endParaRPr lang="en-US" dirty="0"/>
          </a:p>
        </p:txBody>
      </p:sp>
      <p:sp>
        <p:nvSpPr>
          <p:cNvPr id="4" name="Slide Number Placeholder 3"/>
          <p:cNvSpPr>
            <a:spLocks noGrp="1"/>
          </p:cNvSpPr>
          <p:nvPr>
            <p:ph type="sldNum" sz="quarter" idx="5"/>
          </p:nvPr>
        </p:nvSpPr>
        <p:spPr/>
        <p:txBody>
          <a:bodyPr/>
          <a:lstStyle/>
          <a:p>
            <a:fld id="{D254B48A-90C8-42B3-AE3E-14344820B548}" type="slidenum">
              <a:rPr lang="en-US" smtClean="0"/>
              <a:t>51</a:t>
            </a:fld>
            <a:endParaRPr lang="en-US" dirty="0"/>
          </a:p>
        </p:txBody>
      </p:sp>
    </p:spTree>
    <p:extLst>
      <p:ext uri="{BB962C8B-B14F-4D97-AF65-F5344CB8AC3E}">
        <p14:creationId xmlns:p14="http://schemas.microsoft.com/office/powerpoint/2010/main" val="218271743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floor actions are moot as they are forwarded to the 71</a:t>
            </a:r>
            <a:r>
              <a:rPr lang="en-US" baseline="30000" dirty="0"/>
              <a:t>st</a:t>
            </a:r>
            <a:r>
              <a:rPr lang="en-US" dirty="0"/>
              <a:t> GSC and the is 70</a:t>
            </a:r>
            <a:r>
              <a:rPr lang="en-US" baseline="30000" dirty="0"/>
              <a:t>th  </a:t>
            </a:r>
            <a:r>
              <a:rPr lang="en-US" dirty="0"/>
              <a:t>now closed.  </a:t>
            </a:r>
          </a:p>
        </p:txBody>
      </p:sp>
      <p:sp>
        <p:nvSpPr>
          <p:cNvPr id="4" name="Slide Number Placeholder 3"/>
          <p:cNvSpPr>
            <a:spLocks noGrp="1"/>
          </p:cNvSpPr>
          <p:nvPr>
            <p:ph type="sldNum" sz="quarter" idx="5"/>
          </p:nvPr>
        </p:nvSpPr>
        <p:spPr/>
        <p:txBody>
          <a:bodyPr/>
          <a:lstStyle/>
          <a:p>
            <a:fld id="{D254B48A-90C8-42B3-AE3E-14344820B548}" type="slidenum">
              <a:rPr lang="en-US" smtClean="0"/>
              <a:t>52</a:t>
            </a:fld>
            <a:endParaRPr lang="en-US" dirty="0"/>
          </a:p>
        </p:txBody>
      </p:sp>
    </p:spTree>
    <p:extLst>
      <p:ext uri="{BB962C8B-B14F-4D97-AF65-F5344CB8AC3E}">
        <p14:creationId xmlns:p14="http://schemas.microsoft.com/office/powerpoint/2010/main" val="55653020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254B48A-90C8-42B3-AE3E-14344820B548}" type="slidenum">
              <a:rPr lang="en-US" smtClean="0"/>
              <a:t>53</a:t>
            </a:fld>
            <a:endParaRPr lang="en-US" dirty="0"/>
          </a:p>
        </p:txBody>
      </p:sp>
    </p:spTree>
    <p:extLst>
      <p:ext uri="{BB962C8B-B14F-4D97-AF65-F5344CB8AC3E}">
        <p14:creationId xmlns:p14="http://schemas.microsoft.com/office/powerpoint/2010/main" val="413772856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Remote attendance</a:t>
            </a:r>
          </a:p>
          <a:p>
            <a:r>
              <a:rPr lang="en-US" dirty="0"/>
              <a:t>Digital Access to materials and presentations</a:t>
            </a:r>
          </a:p>
          <a:p>
            <a:r>
              <a:rPr lang="en-US" dirty="0"/>
              <a:t>Develop service materials for host committees</a:t>
            </a:r>
          </a:p>
          <a:p>
            <a:r>
              <a:rPr lang="en-US" dirty="0"/>
              <a:t>Local- early and frequent communication , involve members at all levels of service, sponsorship road trips</a:t>
            </a:r>
          </a:p>
        </p:txBody>
      </p:sp>
      <p:sp>
        <p:nvSpPr>
          <p:cNvPr id="4" name="Slide Number Placeholder 3"/>
          <p:cNvSpPr>
            <a:spLocks noGrp="1"/>
          </p:cNvSpPr>
          <p:nvPr>
            <p:ph type="sldNum" sz="quarter" idx="5"/>
          </p:nvPr>
        </p:nvSpPr>
        <p:spPr/>
        <p:txBody>
          <a:bodyPr/>
          <a:lstStyle/>
          <a:p>
            <a:fld id="{D254B48A-90C8-42B3-AE3E-14344820B548}" type="slidenum">
              <a:rPr lang="en-US" smtClean="0"/>
              <a:t>54</a:t>
            </a:fld>
            <a:endParaRPr lang="en-US" dirty="0"/>
          </a:p>
        </p:txBody>
      </p:sp>
    </p:spTree>
    <p:extLst>
      <p:ext uri="{BB962C8B-B14F-4D97-AF65-F5344CB8AC3E}">
        <p14:creationId xmlns:p14="http://schemas.microsoft.com/office/powerpoint/2010/main" val="29746924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 Committee Considerations</a:t>
            </a:r>
          </a:p>
          <a:p>
            <a:endParaRPr lang="en-US" dirty="0"/>
          </a:p>
        </p:txBody>
      </p:sp>
      <p:sp>
        <p:nvSpPr>
          <p:cNvPr id="4" name="Slide Number Placeholder 3"/>
          <p:cNvSpPr>
            <a:spLocks noGrp="1"/>
          </p:cNvSpPr>
          <p:nvPr>
            <p:ph type="sldNum" sz="quarter" idx="5"/>
          </p:nvPr>
        </p:nvSpPr>
        <p:spPr/>
        <p:txBody>
          <a:bodyPr/>
          <a:lstStyle/>
          <a:p>
            <a:fld id="{D254B48A-90C8-42B3-AE3E-14344820B548}" type="slidenum">
              <a:rPr lang="en-US" smtClean="0"/>
              <a:t>8</a:t>
            </a:fld>
            <a:endParaRPr lang="en-US" dirty="0"/>
          </a:p>
        </p:txBody>
      </p:sp>
    </p:spTree>
    <p:extLst>
      <p:ext uri="{BB962C8B-B14F-4D97-AF65-F5344CB8AC3E}">
        <p14:creationId xmlns:p14="http://schemas.microsoft.com/office/powerpoint/2010/main" val="32626087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 committee considerations</a:t>
            </a:r>
          </a:p>
        </p:txBody>
      </p:sp>
      <p:sp>
        <p:nvSpPr>
          <p:cNvPr id="4" name="Slide Number Placeholder 3"/>
          <p:cNvSpPr>
            <a:spLocks noGrp="1"/>
          </p:cNvSpPr>
          <p:nvPr>
            <p:ph type="sldNum" sz="quarter" idx="5"/>
          </p:nvPr>
        </p:nvSpPr>
        <p:spPr/>
        <p:txBody>
          <a:bodyPr/>
          <a:lstStyle/>
          <a:p>
            <a:fld id="{D254B48A-90C8-42B3-AE3E-14344820B548}" type="slidenum">
              <a:rPr lang="en-US" smtClean="0"/>
              <a:t>9</a:t>
            </a:fld>
            <a:endParaRPr lang="en-US" dirty="0"/>
          </a:p>
        </p:txBody>
      </p:sp>
    </p:spTree>
    <p:extLst>
      <p:ext uri="{BB962C8B-B14F-4D97-AF65-F5344CB8AC3E}">
        <p14:creationId xmlns:p14="http://schemas.microsoft.com/office/powerpoint/2010/main" val="20528133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Digital resources to include: Meeting Guide App, You Tube Channels Linked In page</a:t>
            </a:r>
          </a:p>
        </p:txBody>
      </p:sp>
      <p:sp>
        <p:nvSpPr>
          <p:cNvPr id="4" name="Slide Number Placeholder 3"/>
          <p:cNvSpPr>
            <a:spLocks noGrp="1"/>
          </p:cNvSpPr>
          <p:nvPr>
            <p:ph type="sldNum" sz="quarter" idx="5"/>
          </p:nvPr>
        </p:nvSpPr>
        <p:spPr/>
        <p:txBody>
          <a:bodyPr/>
          <a:lstStyle/>
          <a:p>
            <a:fld id="{D254B48A-90C8-42B3-AE3E-14344820B548}" type="slidenum">
              <a:rPr lang="en-US" smtClean="0"/>
              <a:t>10</a:t>
            </a:fld>
            <a:endParaRPr lang="en-US" dirty="0"/>
          </a:p>
        </p:txBody>
      </p:sp>
    </p:spTree>
    <p:extLst>
      <p:ext uri="{BB962C8B-B14F-4D97-AF65-F5344CB8AC3E}">
        <p14:creationId xmlns:p14="http://schemas.microsoft.com/office/powerpoint/2010/main" val="14661491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254B48A-90C8-42B3-AE3E-14344820B548}" type="slidenum">
              <a:rPr lang="en-US" smtClean="0"/>
              <a:t>11</a:t>
            </a:fld>
            <a:endParaRPr lang="en-US" dirty="0"/>
          </a:p>
        </p:txBody>
      </p:sp>
    </p:spTree>
    <p:extLst>
      <p:ext uri="{BB962C8B-B14F-4D97-AF65-F5344CB8AC3E}">
        <p14:creationId xmlns:p14="http://schemas.microsoft.com/office/powerpoint/2010/main" val="12289779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Moving forward to make the most widely used pamphlets in correctional facilities staple-free. I was honored to be elected chair for the Conference Committee on Corrections for the 71</a:t>
            </a:r>
            <a:r>
              <a:rPr lang="en-US" baseline="30000" dirty="0"/>
              <a:t>st</a:t>
            </a:r>
            <a:r>
              <a:rPr lang="en-US" dirty="0"/>
              <a:t> GSC.</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D254B48A-90C8-42B3-AE3E-14344820B548}" type="slidenum">
              <a:rPr lang="en-US" smtClean="0"/>
              <a:t>12</a:t>
            </a:fld>
            <a:endParaRPr lang="en-US" dirty="0"/>
          </a:p>
        </p:txBody>
      </p:sp>
    </p:spTree>
    <p:extLst>
      <p:ext uri="{BB962C8B-B14F-4D97-AF65-F5344CB8AC3E}">
        <p14:creationId xmlns:p14="http://schemas.microsoft.com/office/powerpoint/2010/main" val="3216369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members of our group wanted to pass a “virtual basket” to collect Seventh Tradition contributions digitally. How could we do this?</a:t>
            </a:r>
          </a:p>
          <a:p>
            <a:endParaRPr lang="en-US" dirty="0"/>
          </a:p>
          <a:p>
            <a:r>
              <a:rPr lang="en-US" dirty="0"/>
              <a:t>A. </a:t>
            </a:r>
            <a:r>
              <a:rPr lang="en-US" dirty="0">
                <a:cs typeface="Arial" panose="020B0604020202020204" pitchFamily="34" charset="0"/>
              </a:rPr>
              <a:t>A number of groups have utilized digital payment platforms as an adjunct to passing the basket in the conventional sense in order to provide opportunities for cashless contributions. There are different payment platforms to facilitate this service and it is up to the group to determine which one to use. Some groups have found that a smartphone app-based payment platform is the most efficient, seamless and minimally disruptive solution for providing a digital contribution. Experience suggests that the treasurer is a likely choice to handle digital contributions, though some groups add more than one trusted servant to share the responsibilities or create a new service position to inform the group about digital payment options and assist other group members who are interested in contributing this way. </a:t>
            </a:r>
            <a:endParaRPr lang="en-US" dirty="0"/>
          </a:p>
          <a:p>
            <a:endParaRPr lang="en-US" dirty="0"/>
          </a:p>
        </p:txBody>
      </p:sp>
      <p:sp>
        <p:nvSpPr>
          <p:cNvPr id="4" name="Slide Number Placeholder 3"/>
          <p:cNvSpPr>
            <a:spLocks noGrp="1"/>
          </p:cNvSpPr>
          <p:nvPr>
            <p:ph type="sldNum" sz="quarter" idx="5"/>
          </p:nvPr>
        </p:nvSpPr>
        <p:spPr/>
        <p:txBody>
          <a:bodyPr/>
          <a:lstStyle/>
          <a:p>
            <a:fld id="{D254B48A-90C8-42B3-AE3E-14344820B548}" type="slidenum">
              <a:rPr lang="en-US" smtClean="0"/>
              <a:t>13</a:t>
            </a:fld>
            <a:endParaRPr lang="en-US" dirty="0"/>
          </a:p>
        </p:txBody>
      </p:sp>
    </p:spTree>
    <p:extLst>
      <p:ext uri="{BB962C8B-B14F-4D97-AF65-F5344CB8AC3E}">
        <p14:creationId xmlns:p14="http://schemas.microsoft.com/office/powerpoint/2010/main" val="42274332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9" name="Rectangle 18"/>
          <p:cNvSpPr>
            <a:spLocks noChangeArrowheads="1"/>
          </p:cNvSpPr>
          <p:nvPr/>
        </p:nvSpPr>
        <p:spPr bwMode="white">
          <a:xfrm>
            <a:off x="8991600" y="3048"/>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6" name="Rectangle 15"/>
          <p:cNvSpPr>
            <a:spLocks noChangeArrowheads="1"/>
          </p:cNvSpPr>
          <p:nvPr/>
        </p:nvSpPr>
        <p:spPr bwMode="white">
          <a:xfrm>
            <a:off x="0" y="0"/>
            <a:ext cx="9144000" cy="25146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2" name="Rectangle 11"/>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9" name="Subtitle 8"/>
          <p:cNvSpPr>
            <a:spLocks noGrp="1"/>
          </p:cNvSpPr>
          <p:nvPr>
            <p:ph type="subTitle" idx="1"/>
          </p:nvPr>
        </p:nvSpPr>
        <p:spPr>
          <a:xfrm>
            <a:off x="1371600" y="2819400"/>
            <a:ext cx="6400800" cy="1752600"/>
          </a:xfrm>
        </p:spPr>
        <p:txBody>
          <a:bodyPr/>
          <a:lstStyle>
            <a:lvl1pPr marL="0" indent="0" algn="ctr">
              <a:buNone/>
              <a:defRPr sz="1600" b="1" cap="all" spc="25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28" name="Date Placeholder 27"/>
          <p:cNvSpPr>
            <a:spLocks noGrp="1"/>
          </p:cNvSpPr>
          <p:nvPr>
            <p:ph type="dt" sz="half" idx="10"/>
          </p:nvPr>
        </p:nvSpPr>
        <p:spPr/>
        <p:txBody>
          <a:bodyPr/>
          <a:lstStyle/>
          <a:p>
            <a:fld id="{FD557953-DD30-403C-BECC-16F818AABA3F}" type="datetime1">
              <a:rPr lang="en-US" smtClean="0"/>
              <a:t>6/8/2020</a:t>
            </a:fld>
            <a:endParaRPr lang="en-US" dirty="0"/>
          </a:p>
        </p:txBody>
      </p:sp>
      <p:sp>
        <p:nvSpPr>
          <p:cNvPr id="17" name="Footer Placeholder 16"/>
          <p:cNvSpPr>
            <a:spLocks noGrp="1"/>
          </p:cNvSpPr>
          <p:nvPr>
            <p:ph type="ftr" sz="quarter" idx="11"/>
          </p:nvPr>
        </p:nvSpPr>
        <p:spPr/>
        <p:txBody>
          <a:bodyPr/>
          <a:lstStyle/>
          <a:p>
            <a:r>
              <a:rPr lang="en-US" dirty="0"/>
              <a:t>aageorgia.org  |  gssa@aageorgia.org  | P.O. Box 7325 Macon, GA 31209 | Phone: 478-745-2588 | Gssa@2006</a:t>
            </a:r>
          </a:p>
        </p:txBody>
      </p:sp>
      <p:sp>
        <p:nvSpPr>
          <p:cNvPr id="7" name="Straight Connector 6"/>
          <p:cNvSpPr>
            <a:spLocks noChangeShapeType="1"/>
          </p:cNvSpPr>
          <p:nvPr/>
        </p:nvSpPr>
        <p:spPr bwMode="auto">
          <a:xfrm>
            <a:off x="155448" y="2420112"/>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dirty="0"/>
          </a:p>
        </p:txBody>
      </p:sp>
      <p:sp>
        <p:nvSpPr>
          <p:cNvPr id="10" name="Rectangle 9"/>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3" name="Oval 12"/>
          <p:cNvSpPr/>
          <p:nvPr/>
        </p:nvSpPr>
        <p:spPr>
          <a:xfrm>
            <a:off x="4267200" y="2115312"/>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4" name="Oval 13"/>
          <p:cNvSpPr/>
          <p:nvPr/>
        </p:nvSpPr>
        <p:spPr>
          <a:xfrm>
            <a:off x="4361688" y="2209800"/>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9" name="Slide Number Placeholder 28"/>
          <p:cNvSpPr>
            <a:spLocks noGrp="1"/>
          </p:cNvSpPr>
          <p:nvPr>
            <p:ph type="sldNum" sz="quarter" idx="12"/>
          </p:nvPr>
        </p:nvSpPr>
        <p:spPr>
          <a:xfrm>
            <a:off x="4343400" y="2199450"/>
            <a:ext cx="457200" cy="441325"/>
          </a:xfrm>
        </p:spPr>
        <p:txBody>
          <a:bodyPr/>
          <a:lstStyle>
            <a:lvl1pPr>
              <a:defRPr>
                <a:solidFill>
                  <a:schemeClr val="accent3">
                    <a:shade val="75000"/>
                  </a:schemeClr>
                </a:solidFill>
              </a:defRPr>
            </a:lvl1pPr>
          </a:lstStyle>
          <a:p>
            <a:fld id="{DC55B680-9D29-449D-AE2F-56FE42334584}" type="slidenum">
              <a:rPr lang="en-US" smtClean="0"/>
              <a:t>‹#›</a:t>
            </a:fld>
            <a:endParaRPr lang="en-US" dirty="0"/>
          </a:p>
        </p:txBody>
      </p:sp>
      <p:sp>
        <p:nvSpPr>
          <p:cNvPr id="8" name="Title 7"/>
          <p:cNvSpPr>
            <a:spLocks noGrp="1"/>
          </p:cNvSpPr>
          <p:nvPr>
            <p:ph type="ctrTitle"/>
          </p:nvPr>
        </p:nvSpPr>
        <p:spPr>
          <a:xfrm>
            <a:off x="685800" y="381000"/>
            <a:ext cx="7772400" cy="1752600"/>
          </a:xfrm>
        </p:spPr>
        <p:txBody>
          <a:bodyPr anchor="b"/>
          <a:lstStyle>
            <a:lvl1pPr>
              <a:defRPr sz="4200">
                <a:solidFill>
                  <a:schemeClr val="accent1"/>
                </a:solidFill>
              </a:defRPr>
            </a:lvl1pPr>
          </a:lstStyle>
          <a:p>
            <a:r>
              <a:rPr kumimoji="0" lang="en-US"/>
              <a:t>Click to edit Master title style</a:t>
            </a:r>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EF64D5A8-1F56-4D7A-840F-DFCDB2AC8D82}" type="datetime1">
              <a:rPr lang="en-US" smtClean="0"/>
              <a:t>6/8/2020</a:t>
            </a:fld>
            <a:endParaRPr lang="en-US" dirty="0"/>
          </a:p>
        </p:txBody>
      </p:sp>
      <p:sp>
        <p:nvSpPr>
          <p:cNvPr id="5" name="Footer Placeholder 4"/>
          <p:cNvSpPr>
            <a:spLocks noGrp="1"/>
          </p:cNvSpPr>
          <p:nvPr>
            <p:ph type="ftr" sz="quarter" idx="11"/>
          </p:nvPr>
        </p:nvSpPr>
        <p:spPr/>
        <p:txBody>
          <a:bodyPr/>
          <a:lstStyle/>
          <a:p>
            <a:r>
              <a:rPr lang="en-US" dirty="0"/>
              <a:t>aageorgia.org  |  gssa@aageorgia.org  | P.O. Box 7325 Macon, GA 31209 | Phone: 478-745-2588 | Gssa@2006</a:t>
            </a:r>
          </a:p>
        </p:txBody>
      </p:sp>
      <p:sp>
        <p:nvSpPr>
          <p:cNvPr id="6" name="Slide Number Placeholder 5"/>
          <p:cNvSpPr>
            <a:spLocks noGrp="1"/>
          </p:cNvSpPr>
          <p:nvPr>
            <p:ph type="sldNum" sz="quarter" idx="12"/>
          </p:nvPr>
        </p:nvSpPr>
        <p:spPr/>
        <p:txBody>
          <a:bodyPr/>
          <a:lstStyle/>
          <a:p>
            <a:fld id="{DC55B680-9D29-449D-AE2F-56FE42334584}" type="slidenum">
              <a:rPr lang="en-US" smtClean="0"/>
              <a:t>‹#›</a:t>
            </a:fld>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2"/>
      </p:bgRef>
    </p:bg>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8" name="Rectangle 7"/>
          <p:cNvSpPr>
            <a:spLocks noChangeArrowheads="1"/>
          </p:cNvSpPr>
          <p:nvPr/>
        </p:nvSpPr>
        <p:spPr bwMode="white">
          <a:xfrm>
            <a:off x="7010400" y="0"/>
            <a:ext cx="21336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9" name="Rectangle 8"/>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0" name="Rectangle 9"/>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1" name="Rectangle 10"/>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2" name="Rectangle 11"/>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3" name="Straight Connector 12"/>
          <p:cNvSpPr>
            <a:spLocks noChangeShapeType="1"/>
          </p:cNvSpPr>
          <p:nvPr/>
        </p:nvSpPr>
        <p:spPr bwMode="auto">
          <a:xfrm rot="5400000">
            <a:off x="4021836" y="3278124"/>
            <a:ext cx="6245352"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dirty="0"/>
          </a:p>
        </p:txBody>
      </p:sp>
      <p:sp>
        <p:nvSpPr>
          <p:cNvPr id="14" name="Oval 13"/>
          <p:cNvSpPr/>
          <p:nvPr/>
        </p:nvSpPr>
        <p:spPr>
          <a:xfrm>
            <a:off x="6839712" y="2925763"/>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5" name="Oval 14"/>
          <p:cNvSpPr/>
          <p:nvPr/>
        </p:nvSpPr>
        <p:spPr>
          <a:xfrm>
            <a:off x="6934200" y="3020251"/>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6" name="Slide Number Placeholder 5"/>
          <p:cNvSpPr>
            <a:spLocks noGrp="1"/>
          </p:cNvSpPr>
          <p:nvPr>
            <p:ph type="sldNum" sz="quarter" idx="12"/>
          </p:nvPr>
        </p:nvSpPr>
        <p:spPr>
          <a:xfrm>
            <a:off x="6915912" y="3009901"/>
            <a:ext cx="457200" cy="441325"/>
          </a:xfrm>
        </p:spPr>
        <p:txBody>
          <a:bodyPr/>
          <a:lstStyle/>
          <a:p>
            <a:fld id="{DC55B680-9D29-449D-AE2F-56FE42334584}" type="slidenum">
              <a:rPr lang="en-US" smtClean="0"/>
              <a:t>‹#›</a:t>
            </a:fld>
            <a:endParaRPr lang="en-US" dirty="0"/>
          </a:p>
        </p:txBody>
      </p:sp>
      <p:sp>
        <p:nvSpPr>
          <p:cNvPr id="3" name="Vertical Text Placeholder 2"/>
          <p:cNvSpPr>
            <a:spLocks noGrp="1"/>
          </p:cNvSpPr>
          <p:nvPr>
            <p:ph type="body" orient="vert" idx="1"/>
          </p:nvPr>
        </p:nvSpPr>
        <p:spPr>
          <a:xfrm>
            <a:off x="304800" y="304800"/>
            <a:ext cx="6553200" cy="5821366"/>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A9CFE1CF-ADA8-49C8-93AF-142C7904D487}" type="datetime1">
              <a:rPr lang="en-US" smtClean="0"/>
              <a:t>6/8/2020</a:t>
            </a:fld>
            <a:endParaRPr lang="en-US" dirty="0"/>
          </a:p>
        </p:txBody>
      </p:sp>
      <p:sp>
        <p:nvSpPr>
          <p:cNvPr id="5" name="Footer Placeholder 4"/>
          <p:cNvSpPr>
            <a:spLocks noGrp="1"/>
          </p:cNvSpPr>
          <p:nvPr>
            <p:ph type="ftr" sz="quarter" idx="11"/>
          </p:nvPr>
        </p:nvSpPr>
        <p:spPr/>
        <p:txBody>
          <a:bodyPr/>
          <a:lstStyle/>
          <a:p>
            <a:r>
              <a:rPr lang="en-US" dirty="0"/>
              <a:t>aageorgia.org  |  gssa@aageorgia.org  | P.O. Box 7325 Macon, GA 31209 | Phone: 478-745-2588 | Gssa@2006</a:t>
            </a:r>
          </a:p>
        </p:txBody>
      </p:sp>
      <p:sp>
        <p:nvSpPr>
          <p:cNvPr id="2" name="Vertical Title 1"/>
          <p:cNvSpPr>
            <a:spLocks noGrp="1"/>
          </p:cNvSpPr>
          <p:nvPr>
            <p:ph type="title" orient="vert"/>
          </p:nvPr>
        </p:nvSpPr>
        <p:spPr>
          <a:xfrm>
            <a:off x="7391400" y="304801"/>
            <a:ext cx="1447800" cy="5851525"/>
          </a:xfrm>
        </p:spPr>
        <p:txBody>
          <a:bodyPr vert="eaVert"/>
          <a:lstStyle/>
          <a:p>
            <a:r>
              <a:rPr kumimoji="0" lang="en-US"/>
              <a:t>Click to edit Master title style</a:t>
            </a:r>
          </a:p>
        </p:txBody>
      </p:sp>
    </p:spTree>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hade val="75000"/>
                  </a:schemeClr>
                </a:solidFill>
              </a:defRPr>
            </a:lvl1pPr>
          </a:lstStyle>
          <a:p>
            <a:r>
              <a:rPr kumimoji="0" lang="en-US"/>
              <a:t>Click to edit Master title style</a:t>
            </a:r>
          </a:p>
        </p:txBody>
      </p:sp>
      <p:sp>
        <p:nvSpPr>
          <p:cNvPr id="4" name="Date Placeholder 3"/>
          <p:cNvSpPr>
            <a:spLocks noGrp="1"/>
          </p:cNvSpPr>
          <p:nvPr>
            <p:ph type="dt" sz="half" idx="10"/>
          </p:nvPr>
        </p:nvSpPr>
        <p:spPr/>
        <p:txBody>
          <a:bodyPr/>
          <a:lstStyle/>
          <a:p>
            <a:fld id="{0AC0D2B9-2D04-45C6-A5C3-5535B1B2B025}" type="datetime1">
              <a:rPr lang="en-US" smtClean="0"/>
              <a:t>6/8/2020</a:t>
            </a:fld>
            <a:endParaRPr lang="en-US" dirty="0"/>
          </a:p>
        </p:txBody>
      </p:sp>
      <p:sp>
        <p:nvSpPr>
          <p:cNvPr id="5" name="Footer Placeholder 4"/>
          <p:cNvSpPr>
            <a:spLocks noGrp="1"/>
          </p:cNvSpPr>
          <p:nvPr>
            <p:ph type="ftr" sz="quarter" idx="11"/>
          </p:nvPr>
        </p:nvSpPr>
        <p:spPr>
          <a:xfrm>
            <a:off x="762000" y="6410848"/>
            <a:ext cx="8153400" cy="294752"/>
          </a:xfrm>
        </p:spPr>
        <p:txBody>
          <a:bodyPr/>
          <a:lstStyle/>
          <a:p>
            <a:r>
              <a:rPr lang="en-US" dirty="0"/>
              <a:t>aageorgia.org  |  gssa@aageorgia.org  | P.O. Box 7325 Macon, GA 31209 | Phone: 478-745-2588 | Gssa@2006</a:t>
            </a:r>
          </a:p>
        </p:txBody>
      </p:sp>
      <p:sp>
        <p:nvSpPr>
          <p:cNvPr id="6" name="Slide Number Placeholder 5"/>
          <p:cNvSpPr>
            <a:spLocks noGrp="1"/>
          </p:cNvSpPr>
          <p:nvPr>
            <p:ph type="sldNum" sz="quarter" idx="12"/>
          </p:nvPr>
        </p:nvSpPr>
        <p:spPr>
          <a:xfrm>
            <a:off x="4361688" y="1026372"/>
            <a:ext cx="457200" cy="441325"/>
          </a:xfrm>
        </p:spPr>
        <p:txBody>
          <a:bodyPr/>
          <a:lstStyle/>
          <a:p>
            <a:fld id="{DC55B680-9D29-449D-AE2F-56FE42334584}" type="slidenum">
              <a:rPr lang="en-US" smtClean="0"/>
              <a:t>‹#›</a:t>
            </a:fld>
            <a:endParaRPr lang="en-US" dirty="0"/>
          </a:p>
        </p:txBody>
      </p:sp>
      <p:sp>
        <p:nvSpPr>
          <p:cNvPr id="8" name="Content Placeholder 7"/>
          <p:cNvSpPr>
            <a:spLocks noGrp="1"/>
          </p:cNvSpPr>
          <p:nvPr>
            <p:ph sz="quarter" idx="1"/>
          </p:nvPr>
        </p:nvSpPr>
        <p:spPr>
          <a:xfrm>
            <a:off x="301752" y="1527048"/>
            <a:ext cx="850392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6" name="Rectangle 15"/>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8" name="Rectangle 17"/>
          <p:cNvSpPr>
            <a:spLocks noChangeArrowheads="1"/>
          </p:cNvSpPr>
          <p:nvPr/>
        </p:nvSpPr>
        <p:spPr bwMode="white">
          <a:xfrm>
            <a:off x="8991600" y="1905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9" name="Rectangle 18"/>
          <p:cNvSpPr>
            <a:spLocks noChangeArrowheads="1"/>
          </p:cNvSpPr>
          <p:nvPr/>
        </p:nvSpPr>
        <p:spPr bwMode="white">
          <a:xfrm>
            <a:off x="152400" y="2286000"/>
            <a:ext cx="8833104" cy="304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2" name="Rectangle 11"/>
          <p:cNvSpPr>
            <a:spLocks noChangeArrowheads="1"/>
          </p:cNvSpPr>
          <p:nvPr/>
        </p:nvSpPr>
        <p:spPr bwMode="auto">
          <a:xfrm>
            <a:off x="155448" y="142352"/>
            <a:ext cx="8833104" cy="2139696"/>
          </a:xfrm>
          <a:prstGeom prst="rect">
            <a:avLst/>
          </a:prstGeom>
          <a:solidFill>
            <a:schemeClr val="accent1"/>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3" name="Text Placeholder 2"/>
          <p:cNvSpPr>
            <a:spLocks noGrp="1"/>
          </p:cNvSpPr>
          <p:nvPr>
            <p:ph type="body" idx="1"/>
          </p:nvPr>
        </p:nvSpPr>
        <p:spPr>
          <a:xfrm>
            <a:off x="1368426" y="2743200"/>
            <a:ext cx="6480174" cy="1673225"/>
          </a:xfrm>
        </p:spPr>
        <p:txBody>
          <a:bodyPr anchor="t"/>
          <a:lstStyle>
            <a:lvl1pPr marL="0" indent="0" algn="ctr">
              <a:buNone/>
              <a:defRPr sz="1600" b="1" cap="all" spc="25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13" name="Rectangle 12"/>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4" name="Rectangle 13"/>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5" name="Footer Placeholder 4"/>
          <p:cNvSpPr>
            <a:spLocks noGrp="1"/>
          </p:cNvSpPr>
          <p:nvPr>
            <p:ph type="ftr" sz="quarter" idx="11"/>
          </p:nvPr>
        </p:nvSpPr>
        <p:spPr/>
        <p:txBody>
          <a:bodyPr/>
          <a:lstStyle/>
          <a:p>
            <a:r>
              <a:rPr lang="en-US" dirty="0"/>
              <a:t>aageorgia.org  |  gssa@aageorgia.org  | P.O. Box 7325 Macon, GA 31209 | Phone: 478-745-2588 | Gssa@2006</a:t>
            </a:r>
          </a:p>
        </p:txBody>
      </p:sp>
      <p:sp>
        <p:nvSpPr>
          <p:cNvPr id="4" name="Date Placeholder 3"/>
          <p:cNvSpPr>
            <a:spLocks noGrp="1"/>
          </p:cNvSpPr>
          <p:nvPr>
            <p:ph type="dt" sz="half" idx="10"/>
          </p:nvPr>
        </p:nvSpPr>
        <p:spPr/>
        <p:txBody>
          <a:bodyPr/>
          <a:lstStyle/>
          <a:p>
            <a:fld id="{B07351B9-9A54-45FC-BA8D-F6A236669CA4}" type="datetime1">
              <a:rPr lang="en-US" smtClean="0"/>
              <a:t>6/8/2020</a:t>
            </a:fld>
            <a:endParaRPr lang="en-US" dirty="0"/>
          </a:p>
        </p:txBody>
      </p:sp>
      <p:sp>
        <p:nvSpPr>
          <p:cNvPr id="8" name="Straight Connector 7"/>
          <p:cNvSpPr>
            <a:spLocks noChangeShapeType="1"/>
          </p:cNvSpPr>
          <p:nvPr/>
        </p:nvSpPr>
        <p:spPr bwMode="auto">
          <a:xfrm>
            <a:off x="152400" y="2438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dirty="0"/>
          </a:p>
        </p:txBody>
      </p:sp>
      <p:sp>
        <p:nvSpPr>
          <p:cNvPr id="10" name="Oval 9"/>
          <p:cNvSpPr/>
          <p:nvPr/>
        </p:nvSpPr>
        <p:spPr>
          <a:xfrm>
            <a:off x="4267200" y="2115312"/>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1" name="Oval 10"/>
          <p:cNvSpPr/>
          <p:nvPr/>
        </p:nvSpPr>
        <p:spPr>
          <a:xfrm>
            <a:off x="4361688" y="2209800"/>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6" name="Slide Number Placeholder 5"/>
          <p:cNvSpPr>
            <a:spLocks noGrp="1"/>
          </p:cNvSpPr>
          <p:nvPr>
            <p:ph type="sldNum" sz="quarter" idx="12"/>
          </p:nvPr>
        </p:nvSpPr>
        <p:spPr>
          <a:xfrm>
            <a:off x="4343400" y="2199450"/>
            <a:ext cx="457200" cy="441325"/>
          </a:xfrm>
        </p:spPr>
        <p:txBody>
          <a:bodyPr/>
          <a:lstStyle>
            <a:lvl1pPr>
              <a:defRPr>
                <a:solidFill>
                  <a:schemeClr val="accent3">
                    <a:shade val="75000"/>
                  </a:schemeClr>
                </a:solidFill>
              </a:defRPr>
            </a:lvl1pPr>
          </a:lstStyle>
          <a:p>
            <a:fld id="{DC55B680-9D29-449D-AE2F-56FE42334584}" type="slidenum">
              <a:rPr lang="en-US" smtClean="0"/>
              <a:t>‹#›</a:t>
            </a:fld>
            <a:endParaRPr lang="en-US" dirty="0"/>
          </a:p>
        </p:txBody>
      </p:sp>
      <p:sp>
        <p:nvSpPr>
          <p:cNvPr id="2" name="Title 1"/>
          <p:cNvSpPr>
            <a:spLocks noGrp="1"/>
          </p:cNvSpPr>
          <p:nvPr>
            <p:ph type="title"/>
          </p:nvPr>
        </p:nvSpPr>
        <p:spPr>
          <a:xfrm>
            <a:off x="722313" y="533400"/>
            <a:ext cx="7772400" cy="1524000"/>
          </a:xfrm>
        </p:spPr>
        <p:txBody>
          <a:bodyPr anchor="b"/>
          <a:lstStyle>
            <a:lvl1pPr algn="ctr">
              <a:buNone/>
              <a:defRPr sz="4200" b="0" cap="none" baseline="0">
                <a:solidFill>
                  <a:srgbClr val="FFFFFF"/>
                </a:solidFill>
              </a:defRPr>
            </a:lvl1pPr>
          </a:lstStyle>
          <a:p>
            <a:r>
              <a:rPr kumimoji="0" lang="en-US"/>
              <a:t>Click to edit Master title style</a:t>
            </a:r>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301752" y="228600"/>
            <a:ext cx="8534400" cy="758952"/>
          </a:xfrm>
        </p:spPr>
        <p:txBody>
          <a:bodyPr/>
          <a:lstStyle/>
          <a:p>
            <a:r>
              <a:rPr kumimoji="0" lang="en-US"/>
              <a:t>Click to edit Master title style</a:t>
            </a:r>
          </a:p>
        </p:txBody>
      </p:sp>
      <p:sp>
        <p:nvSpPr>
          <p:cNvPr id="5" name="Date Placeholder 4"/>
          <p:cNvSpPr>
            <a:spLocks noGrp="1"/>
          </p:cNvSpPr>
          <p:nvPr>
            <p:ph type="dt" sz="half" idx="10"/>
          </p:nvPr>
        </p:nvSpPr>
        <p:spPr>
          <a:xfrm>
            <a:off x="5791200" y="6409944"/>
            <a:ext cx="3044952" cy="365760"/>
          </a:xfrm>
        </p:spPr>
        <p:txBody>
          <a:bodyPr/>
          <a:lstStyle/>
          <a:p>
            <a:fld id="{8CB92C3E-8720-4D36-92D8-89A843380AEE}" type="datetime1">
              <a:rPr lang="en-US" smtClean="0"/>
              <a:t>6/8/2020</a:t>
            </a:fld>
            <a:endParaRPr lang="en-US" dirty="0"/>
          </a:p>
        </p:txBody>
      </p:sp>
      <p:sp>
        <p:nvSpPr>
          <p:cNvPr id="6" name="Footer Placeholder 5"/>
          <p:cNvSpPr>
            <a:spLocks noGrp="1"/>
          </p:cNvSpPr>
          <p:nvPr>
            <p:ph type="ftr" sz="quarter" idx="11"/>
          </p:nvPr>
        </p:nvSpPr>
        <p:spPr/>
        <p:txBody>
          <a:bodyPr/>
          <a:lstStyle/>
          <a:p>
            <a:r>
              <a:rPr lang="en-US" dirty="0"/>
              <a:t>aageorgia.org  |  gssa@aageorgia.org  | P.O. Box 7325 Macon, GA 31209 | Phone: 478-745-2588 | Gssa@2006</a:t>
            </a:r>
          </a:p>
        </p:txBody>
      </p:sp>
      <p:sp>
        <p:nvSpPr>
          <p:cNvPr id="7" name="Slide Number Placeholder 6"/>
          <p:cNvSpPr>
            <a:spLocks noGrp="1"/>
          </p:cNvSpPr>
          <p:nvPr>
            <p:ph type="sldNum" sz="quarter" idx="12"/>
          </p:nvPr>
        </p:nvSpPr>
        <p:spPr/>
        <p:txBody>
          <a:bodyPr/>
          <a:lstStyle/>
          <a:p>
            <a:fld id="{DC55B680-9D29-449D-AE2F-56FE42334584}" type="slidenum">
              <a:rPr lang="en-US" smtClean="0"/>
              <a:t>‹#›</a:t>
            </a:fld>
            <a:endParaRPr lang="en-US" dirty="0"/>
          </a:p>
        </p:txBody>
      </p:sp>
      <p:sp>
        <p:nvSpPr>
          <p:cNvPr id="8" name="Straight Connector 7"/>
          <p:cNvSpPr>
            <a:spLocks noChangeShapeType="1"/>
          </p:cNvSpPr>
          <p:nvPr/>
        </p:nvSpPr>
        <p:spPr bwMode="auto">
          <a:xfrm flipV="1">
            <a:off x="4563080" y="1575652"/>
            <a:ext cx="8921" cy="4819557"/>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dirty="0"/>
          </a:p>
        </p:txBody>
      </p:sp>
      <p:sp>
        <p:nvSpPr>
          <p:cNvPr id="10" name="Content Placeholder 9"/>
          <p:cNvSpPr>
            <a:spLocks noGrp="1"/>
          </p:cNvSpPr>
          <p:nvPr>
            <p:ph sz="half" idx="1"/>
          </p:nvPr>
        </p:nvSpPr>
        <p:spPr>
          <a:xfrm>
            <a:off x="301752" y="1371600"/>
            <a:ext cx="4038600" cy="4681728"/>
          </a:xfrm>
        </p:spPr>
        <p:txBody>
          <a:bodyPr/>
          <a:lstStyle>
            <a:lvl1pPr>
              <a:defRPr sz="2500"/>
            </a:lvl1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2" name="Content Placeholder 11"/>
          <p:cNvSpPr>
            <a:spLocks noGrp="1"/>
          </p:cNvSpPr>
          <p:nvPr>
            <p:ph sz="half" idx="2"/>
          </p:nvPr>
        </p:nvSpPr>
        <p:spPr>
          <a:xfrm>
            <a:off x="4800600" y="1371600"/>
            <a:ext cx="4038600" cy="4681728"/>
          </a:xfrm>
        </p:spPr>
        <p:txBody>
          <a:bodyPr/>
          <a:lstStyle>
            <a:lvl1pPr>
              <a:defRPr sz="2500"/>
            </a:lvl1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1">
        <a:schemeClr val="bg2"/>
      </p:bgRef>
    </p:bg>
    <p:spTree>
      <p:nvGrpSpPr>
        <p:cNvPr id="1" name=""/>
        <p:cNvGrpSpPr/>
        <p:nvPr/>
      </p:nvGrpSpPr>
      <p:grpSpPr>
        <a:xfrm>
          <a:off x="0" y="0"/>
          <a:ext cx="0" cy="0"/>
          <a:chOff x="0" y="0"/>
          <a:chExt cx="0" cy="0"/>
        </a:xfrm>
      </p:grpSpPr>
      <p:sp>
        <p:nvSpPr>
          <p:cNvPr id="10" name="Straight Connector 9"/>
          <p:cNvSpPr>
            <a:spLocks noChangeShapeType="1"/>
          </p:cNvSpPr>
          <p:nvPr/>
        </p:nvSpPr>
        <p:spPr bwMode="auto">
          <a:xfrm flipV="1">
            <a:off x="4572000" y="2200275"/>
            <a:ext cx="0" cy="4187952"/>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dirty="0"/>
          </a:p>
        </p:txBody>
      </p:sp>
      <p:sp>
        <p:nvSpPr>
          <p:cNvPr id="20" name="Rectangle 19"/>
          <p:cNvSpPr>
            <a:spLocks noChangeArrowheads="1"/>
          </p:cNvSpPr>
          <p:nvPr/>
        </p:nvSpPr>
        <p:spPr bwMode="white">
          <a:xfrm>
            <a:off x="0" y="0"/>
            <a:ext cx="9144000" cy="1447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9" name="Rectangle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1" name="Rectangle 20"/>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2" name="Rectangle 21"/>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1" name="Rectangle 10"/>
          <p:cNvSpPr/>
          <p:nvPr/>
        </p:nvSpPr>
        <p:spPr>
          <a:xfrm>
            <a:off x="152400" y="1371600"/>
            <a:ext cx="8833104" cy="914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3" name="Rectangle 12"/>
          <p:cNvSpPr>
            <a:spLocks noChangeArrowheads="1"/>
          </p:cNvSpPr>
          <p:nvPr/>
        </p:nvSpPr>
        <p:spPr bwMode="auto">
          <a:xfrm>
            <a:off x="145923" y="6391656"/>
            <a:ext cx="8833104" cy="310896"/>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3" name="Text Placeholder 2"/>
          <p:cNvSpPr>
            <a:spLocks noGrp="1"/>
          </p:cNvSpPr>
          <p:nvPr>
            <p:ph type="body" idx="1"/>
          </p:nvPr>
        </p:nvSpPr>
        <p:spPr>
          <a:xfrm>
            <a:off x="301752" y="1524000"/>
            <a:ext cx="4040188" cy="732974"/>
          </a:xfrm>
          <a:noFill/>
          <a:ln w="15875" cap="rnd" cmpd="sng" algn="ctr">
            <a:noFill/>
            <a:prstDash val="solid"/>
          </a:ln>
        </p:spPr>
        <p:style>
          <a:lnRef idx="3">
            <a:schemeClr val="lt1"/>
          </a:lnRef>
          <a:fillRef idx="1">
            <a:schemeClr val="accent1"/>
          </a:fillRef>
          <a:effectRef idx="1">
            <a:schemeClr val="accent1"/>
          </a:effectRef>
          <a:fontRef idx="minor">
            <a:schemeClr val="lt1"/>
          </a:fontRef>
        </p:style>
        <p:txBody>
          <a:bodyPr anchor="ctr">
            <a:noAutofit/>
          </a:bodyPr>
          <a:lstStyle>
            <a:lvl1pPr marL="0" indent="0">
              <a:buNone/>
              <a:defRPr lang="en-US" sz="2200" b="1" dirty="0" smtClean="0">
                <a:solidFill>
                  <a:srgbClr val="FFFFFF"/>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791330" y="1524000"/>
            <a:ext cx="4041775" cy="731520"/>
          </a:xfrm>
          <a:noFill/>
          <a:ln w="15875" cap="rnd" cmpd="sng" algn="ctr">
            <a:noFill/>
            <a:prstDash val="solid"/>
          </a:ln>
        </p:spPr>
        <p:style>
          <a:lnRef idx="3">
            <a:schemeClr val="lt1"/>
          </a:lnRef>
          <a:fillRef idx="1">
            <a:schemeClr val="accent2"/>
          </a:fillRef>
          <a:effectRef idx="1">
            <a:schemeClr val="accent2"/>
          </a:effectRef>
          <a:fontRef idx="minor">
            <a:schemeClr val="lt1"/>
          </a:fontRef>
        </p:style>
        <p:txBody>
          <a:bodyPr anchor="ctr">
            <a:noAutofit/>
          </a:bodyPr>
          <a:lstStyle>
            <a:lvl1pPr marL="0" indent="0">
              <a:buNone/>
              <a:defRPr sz="2200" b="1"/>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7" name="Date Placeholder 6"/>
          <p:cNvSpPr>
            <a:spLocks noGrp="1"/>
          </p:cNvSpPr>
          <p:nvPr>
            <p:ph type="dt" sz="half" idx="10"/>
          </p:nvPr>
        </p:nvSpPr>
        <p:spPr/>
        <p:txBody>
          <a:bodyPr/>
          <a:lstStyle/>
          <a:p>
            <a:fld id="{19398275-8059-45C5-B3FF-0570C384BA49}" type="datetime1">
              <a:rPr lang="en-US" smtClean="0"/>
              <a:t>6/8/2020</a:t>
            </a:fld>
            <a:endParaRPr lang="en-US" dirty="0"/>
          </a:p>
        </p:txBody>
      </p:sp>
      <p:sp>
        <p:nvSpPr>
          <p:cNvPr id="8" name="Footer Placeholder 7"/>
          <p:cNvSpPr>
            <a:spLocks noGrp="1"/>
          </p:cNvSpPr>
          <p:nvPr>
            <p:ph type="ftr" sz="quarter" idx="11"/>
          </p:nvPr>
        </p:nvSpPr>
        <p:spPr>
          <a:xfrm>
            <a:off x="304800" y="6409944"/>
            <a:ext cx="3581400" cy="365760"/>
          </a:xfrm>
        </p:spPr>
        <p:txBody>
          <a:bodyPr/>
          <a:lstStyle/>
          <a:p>
            <a:r>
              <a:rPr lang="en-US" dirty="0"/>
              <a:t>aageorgia.org  |  gssa@aageorgia.org  | P.O. Box 7325 Macon, GA 31209 | Phone: 478-745-2588 | Gssa@2006</a:t>
            </a:r>
          </a:p>
        </p:txBody>
      </p:sp>
      <p:sp>
        <p:nvSpPr>
          <p:cNvPr id="15" name="Straight Connector 14"/>
          <p:cNvSpPr>
            <a:spLocks noChangeShapeType="1"/>
          </p:cNvSpPr>
          <p:nvPr/>
        </p:nvSpPr>
        <p:spPr bwMode="auto">
          <a:xfrm>
            <a:off x="152400" y="128016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dirty="0"/>
          </a:p>
        </p:txBody>
      </p:sp>
      <p:sp>
        <p:nvSpPr>
          <p:cNvPr id="18" name="Rectangle 1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4" name="Content Placeholder 23"/>
          <p:cNvSpPr>
            <a:spLocks noGrp="1"/>
          </p:cNvSpPr>
          <p:nvPr>
            <p:ph sz="quarter" idx="2"/>
          </p:nvPr>
        </p:nvSpPr>
        <p:spPr>
          <a:xfrm>
            <a:off x="301752" y="2471383"/>
            <a:ext cx="4041648" cy="3818404"/>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6" name="Content Placeholder 25"/>
          <p:cNvSpPr>
            <a:spLocks noGrp="1"/>
          </p:cNvSpPr>
          <p:nvPr>
            <p:ph sz="quarter" idx="4"/>
          </p:nvPr>
        </p:nvSpPr>
        <p:spPr>
          <a:xfrm>
            <a:off x="4800600" y="2471383"/>
            <a:ext cx="4038600" cy="3822192"/>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5" name="Oval 24"/>
          <p:cNvSpPr/>
          <p:nvPr/>
        </p:nvSpPr>
        <p:spPr>
          <a:xfrm>
            <a:off x="4267200" y="956036"/>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7" name="Oval 26"/>
          <p:cNvSpPr/>
          <p:nvPr/>
        </p:nvSpPr>
        <p:spPr>
          <a:xfrm>
            <a:off x="4361688" y="1050524"/>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9" name="Slide Number Placeholder 8"/>
          <p:cNvSpPr>
            <a:spLocks noGrp="1"/>
          </p:cNvSpPr>
          <p:nvPr>
            <p:ph type="sldNum" sz="quarter" idx="12"/>
          </p:nvPr>
        </p:nvSpPr>
        <p:spPr>
          <a:xfrm>
            <a:off x="4343400" y="1042416"/>
            <a:ext cx="457200" cy="441325"/>
          </a:xfrm>
        </p:spPr>
        <p:txBody>
          <a:bodyPr/>
          <a:lstStyle>
            <a:lvl1pPr algn="ctr">
              <a:defRPr/>
            </a:lvl1pPr>
          </a:lstStyle>
          <a:p>
            <a:fld id="{DC55B680-9D29-449D-AE2F-56FE42334584}" type="slidenum">
              <a:rPr lang="en-US" smtClean="0"/>
              <a:t>‹#›</a:t>
            </a:fld>
            <a:endParaRPr lang="en-US" dirty="0"/>
          </a:p>
        </p:txBody>
      </p:sp>
      <p:sp>
        <p:nvSpPr>
          <p:cNvPr id="23" name="Title 22"/>
          <p:cNvSpPr>
            <a:spLocks noGrp="1"/>
          </p:cNvSpPr>
          <p:nvPr>
            <p:ph type="title"/>
          </p:nvPr>
        </p:nvSpPr>
        <p:spPr/>
        <p:txBody>
          <a:bodyPr rtlCol="0" anchor="b" anchorCtr="0"/>
          <a:lstStyle/>
          <a:p>
            <a:r>
              <a:rPr kumimoji="0" lang="en-US"/>
              <a:t>Click to edit Master title style</a:t>
            </a:r>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Date Placeholder 2"/>
          <p:cNvSpPr>
            <a:spLocks noGrp="1"/>
          </p:cNvSpPr>
          <p:nvPr>
            <p:ph type="dt" sz="half" idx="10"/>
          </p:nvPr>
        </p:nvSpPr>
        <p:spPr/>
        <p:txBody>
          <a:bodyPr/>
          <a:lstStyle/>
          <a:p>
            <a:fld id="{C12A744C-B620-4EF6-8849-596C16B57985}" type="datetime1">
              <a:rPr lang="en-US" smtClean="0"/>
              <a:t>6/8/2020</a:t>
            </a:fld>
            <a:endParaRPr lang="en-US" dirty="0"/>
          </a:p>
        </p:txBody>
      </p:sp>
      <p:sp>
        <p:nvSpPr>
          <p:cNvPr id="4" name="Footer Placeholder 3"/>
          <p:cNvSpPr>
            <a:spLocks noGrp="1"/>
          </p:cNvSpPr>
          <p:nvPr>
            <p:ph type="ftr" sz="quarter" idx="11"/>
          </p:nvPr>
        </p:nvSpPr>
        <p:spPr/>
        <p:txBody>
          <a:bodyPr/>
          <a:lstStyle/>
          <a:p>
            <a:r>
              <a:rPr lang="en-US" dirty="0"/>
              <a:t>aageorgia.org  |  gssa@aageorgia.org  | P.O. Box 7325 Macon, GA 31209 | Phone: 478-745-2588 | Gssa@2006</a:t>
            </a:r>
          </a:p>
        </p:txBody>
      </p:sp>
      <p:sp>
        <p:nvSpPr>
          <p:cNvPr id="5" name="Slide Number Placeholder 4"/>
          <p:cNvSpPr>
            <a:spLocks noGrp="1"/>
          </p:cNvSpPr>
          <p:nvPr>
            <p:ph type="sldNum" sz="quarter" idx="12"/>
          </p:nvPr>
        </p:nvSpPr>
        <p:spPr>
          <a:xfrm>
            <a:off x="4343400" y="1036020"/>
            <a:ext cx="457200" cy="441325"/>
          </a:xfrm>
        </p:spPr>
        <p:txBody>
          <a:bodyPr/>
          <a:lstStyle/>
          <a:p>
            <a:fld id="{DC55B680-9D29-449D-AE2F-56FE42334584}" type="slidenum">
              <a:rPr lang="en-US" smtClean="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8" name="Rectangle 7"/>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0" name="Rectangle 9"/>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9" name="Rectangle 8"/>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5" name="Rectangle 4"/>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6" name="Rectangle 5"/>
          <p:cNvSpPr>
            <a:spLocks noChangeArrowheads="1"/>
          </p:cNvSpPr>
          <p:nvPr/>
        </p:nvSpPr>
        <p:spPr bwMode="auto">
          <a:xfrm>
            <a:off x="152400" y="158496"/>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 name="Date Placeholder 1"/>
          <p:cNvSpPr>
            <a:spLocks noGrp="1"/>
          </p:cNvSpPr>
          <p:nvPr>
            <p:ph type="dt" sz="half" idx="10"/>
          </p:nvPr>
        </p:nvSpPr>
        <p:spPr/>
        <p:txBody>
          <a:bodyPr/>
          <a:lstStyle/>
          <a:p>
            <a:fld id="{0855EB28-D466-4382-A46B-BA3BEE3D695B}" type="datetime1">
              <a:rPr lang="en-US" smtClean="0"/>
              <a:t>6/8/2020</a:t>
            </a:fld>
            <a:endParaRPr lang="en-US" dirty="0"/>
          </a:p>
        </p:txBody>
      </p:sp>
      <p:sp>
        <p:nvSpPr>
          <p:cNvPr id="3" name="Footer Placeholder 2"/>
          <p:cNvSpPr>
            <a:spLocks noGrp="1"/>
          </p:cNvSpPr>
          <p:nvPr>
            <p:ph type="ftr" sz="quarter" idx="11"/>
          </p:nvPr>
        </p:nvSpPr>
        <p:spPr/>
        <p:txBody>
          <a:bodyPr/>
          <a:lstStyle/>
          <a:p>
            <a:r>
              <a:rPr lang="en-US" dirty="0"/>
              <a:t>aageorgia.org  |  gssa@aageorgia.org  | P.O. Box 7325 Macon, GA 31209 | Phone: 478-745-2588 | Gssa@2006</a:t>
            </a:r>
          </a:p>
        </p:txBody>
      </p:sp>
      <p:sp>
        <p:nvSpPr>
          <p:cNvPr id="4" name="Slide Number Placeholder 3"/>
          <p:cNvSpPr>
            <a:spLocks noGrp="1"/>
          </p:cNvSpPr>
          <p:nvPr>
            <p:ph type="sldNum" sz="quarter" idx="12"/>
          </p:nvPr>
        </p:nvSpPr>
        <p:spPr>
          <a:xfrm>
            <a:off x="4267200" y="6324600"/>
            <a:ext cx="609600" cy="441324"/>
          </a:xfrm>
        </p:spPr>
        <p:txBody>
          <a:bodyPr/>
          <a:lstStyle>
            <a:lvl1pPr>
              <a:defRPr>
                <a:solidFill>
                  <a:srgbClr val="FFFFFF"/>
                </a:solidFill>
              </a:defRPr>
            </a:lvl1pPr>
          </a:lstStyle>
          <a:p>
            <a:fld id="{DC55B680-9D29-449D-AE2F-56FE42334584}" type="slidenum">
              <a:rPr lang="en-US" smtClean="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1">
        <a:schemeClr val="bg1"/>
      </p:bgRef>
    </p:bg>
    <p:spTree>
      <p:nvGrpSpPr>
        <p:cNvPr id="1" name=""/>
        <p:cNvGrpSpPr/>
        <p:nvPr/>
      </p:nvGrpSpPr>
      <p:grpSpPr>
        <a:xfrm>
          <a:off x="0" y="0"/>
          <a:ext cx="0" cy="0"/>
          <a:chOff x="0" y="0"/>
          <a:chExt cx="0" cy="0"/>
        </a:xfrm>
      </p:grpSpPr>
      <p:sp>
        <p:nvSpPr>
          <p:cNvPr id="19" name="Rectangle 18"/>
          <p:cNvSpPr>
            <a:spLocks noChangeArrowheads="1"/>
          </p:cNvSpPr>
          <p:nvPr/>
        </p:nvSpPr>
        <p:spPr bwMode="auto">
          <a:xfrm>
            <a:off x="152400" y="152400"/>
            <a:ext cx="8833104" cy="304800"/>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8" name="Rectangle 17"/>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6" name="Rectangle 15"/>
          <p:cNvSpPr>
            <a:spLocks noChangeArrowheads="1"/>
          </p:cNvSpPr>
          <p:nvPr/>
        </p:nvSpPr>
        <p:spPr bwMode="white">
          <a:xfrm>
            <a:off x="0" y="0"/>
            <a:ext cx="9144000" cy="118872"/>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7" name="Rectangle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3" name="Rectangle 12"/>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 name="Title 1"/>
          <p:cNvSpPr>
            <a:spLocks noGrp="1"/>
          </p:cNvSpPr>
          <p:nvPr>
            <p:ph type="title"/>
          </p:nvPr>
        </p:nvSpPr>
        <p:spPr>
          <a:xfrm>
            <a:off x="381000" y="914400"/>
            <a:ext cx="2362200" cy="990600"/>
          </a:xfrm>
        </p:spPr>
        <p:txBody>
          <a:bodyPr anchor="b">
            <a:noAutofit/>
          </a:bodyPr>
          <a:lstStyle>
            <a:lvl1pPr algn="l">
              <a:buNone/>
              <a:defRPr sz="2200" b="1">
                <a:solidFill>
                  <a:srgbClr val="FFFFFF"/>
                </a:solidFill>
              </a:defRPr>
            </a:lvl1pPr>
          </a:lstStyle>
          <a:p>
            <a:r>
              <a:rPr kumimoji="0" lang="en-US"/>
              <a:t>Click to edit Master title style</a:t>
            </a:r>
          </a:p>
        </p:txBody>
      </p:sp>
      <p:sp>
        <p:nvSpPr>
          <p:cNvPr id="3" name="Text Placeholder 2"/>
          <p:cNvSpPr>
            <a:spLocks noGrp="1"/>
          </p:cNvSpPr>
          <p:nvPr>
            <p:ph type="body" idx="2"/>
          </p:nvPr>
        </p:nvSpPr>
        <p:spPr>
          <a:xfrm>
            <a:off x="381000" y="1981200"/>
            <a:ext cx="2362200" cy="4144963"/>
          </a:xfrm>
        </p:spPr>
        <p:txBody>
          <a:bodyPr/>
          <a:lstStyle>
            <a:lvl1pPr marL="0" indent="0">
              <a:spcAft>
                <a:spcPts val="1000"/>
              </a:spcAft>
              <a:buNone/>
              <a:defRPr sz="1600">
                <a:solidFill>
                  <a:srgbClr val="FFFFFF"/>
                </a:solidFill>
              </a:defRPr>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8" name="Rectangle 7"/>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9" name="Straight Connector 8"/>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dirty="0"/>
          </a:p>
        </p:txBody>
      </p:sp>
      <p:sp>
        <p:nvSpPr>
          <p:cNvPr id="20" name="Content Placeholder 19"/>
          <p:cNvSpPr>
            <a:spLocks noGrp="1"/>
          </p:cNvSpPr>
          <p:nvPr>
            <p:ph sz="quarter" idx="1"/>
          </p:nvPr>
        </p:nvSpPr>
        <p:spPr>
          <a:xfrm>
            <a:off x="3124200" y="685800"/>
            <a:ext cx="5638800" cy="54102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0" name="Oval 9"/>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1" name="Oval 10"/>
          <p:cNvSpPr/>
          <p:nvPr/>
        </p:nvSpPr>
        <p:spPr>
          <a:xfrm>
            <a:off x="1389888" y="323088"/>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7" name="Slide Number Placeholder 6"/>
          <p:cNvSpPr>
            <a:spLocks noGrp="1"/>
          </p:cNvSpPr>
          <p:nvPr>
            <p:ph type="sldNum" sz="quarter" idx="12"/>
          </p:nvPr>
        </p:nvSpPr>
        <p:spPr>
          <a:xfrm>
            <a:off x="1371600" y="312738"/>
            <a:ext cx="457200" cy="441325"/>
          </a:xfrm>
        </p:spPr>
        <p:txBody>
          <a:bodyPr/>
          <a:lstStyle>
            <a:lvl1pPr>
              <a:defRPr>
                <a:solidFill>
                  <a:schemeClr val="accent3">
                    <a:shade val="75000"/>
                  </a:schemeClr>
                </a:solidFill>
              </a:defRPr>
            </a:lvl1pPr>
          </a:lstStyle>
          <a:p>
            <a:fld id="{DC55B680-9D29-449D-AE2F-56FE42334584}" type="slidenum">
              <a:rPr lang="en-US" smtClean="0"/>
              <a:t>‹#›</a:t>
            </a:fld>
            <a:endParaRPr lang="en-US" dirty="0"/>
          </a:p>
        </p:txBody>
      </p:sp>
      <p:sp>
        <p:nvSpPr>
          <p:cNvPr id="21" name="Rectangle 20"/>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5" name="Date Placeholder 4"/>
          <p:cNvSpPr>
            <a:spLocks noGrp="1"/>
          </p:cNvSpPr>
          <p:nvPr>
            <p:ph type="dt" sz="half" idx="10"/>
          </p:nvPr>
        </p:nvSpPr>
        <p:spPr/>
        <p:txBody>
          <a:bodyPr/>
          <a:lstStyle/>
          <a:p>
            <a:fld id="{BD0BE04A-9810-401B-A316-763DB13F9FD9}" type="datetime1">
              <a:rPr lang="en-US" smtClean="0"/>
              <a:t>6/8/2020</a:t>
            </a:fld>
            <a:endParaRPr lang="en-US" dirty="0"/>
          </a:p>
        </p:txBody>
      </p:sp>
      <p:sp>
        <p:nvSpPr>
          <p:cNvPr id="6" name="Footer Placeholder 5"/>
          <p:cNvSpPr>
            <a:spLocks noGrp="1"/>
          </p:cNvSpPr>
          <p:nvPr>
            <p:ph type="ftr" sz="quarter" idx="11"/>
          </p:nvPr>
        </p:nvSpPr>
        <p:spPr>
          <a:xfrm>
            <a:off x="301752" y="6410848"/>
            <a:ext cx="3383280" cy="365760"/>
          </a:xfrm>
        </p:spPr>
        <p:txBody>
          <a:bodyPr/>
          <a:lstStyle/>
          <a:p>
            <a:r>
              <a:rPr lang="en-US" dirty="0"/>
              <a:t>aageorgia.org  |  gssa@aageorgia.org  | P.O. Box 7325 Macon, GA 31209 | Phone: 478-745-2588 | Gssa@2006</a:t>
            </a:r>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1" name="Straight Connector 20"/>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dirty="0"/>
          </a:p>
        </p:txBody>
      </p:sp>
      <p:sp>
        <p:nvSpPr>
          <p:cNvPr id="19" name="Rectangle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6" name="Rectangle 15"/>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7" name="Rectangle 16"/>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0" name="Rectangle 19"/>
          <p:cNvSpPr>
            <a:spLocks noChangeArrowheads="1"/>
          </p:cNvSpPr>
          <p:nvPr/>
        </p:nvSpPr>
        <p:spPr bwMode="auto">
          <a:xfrm>
            <a:off x="152400" y="152400"/>
            <a:ext cx="8833104" cy="301752"/>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8" name="Rectangle 7"/>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5" name="Rectangle 14"/>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2" name="Oval 11"/>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3" name="Oval 12"/>
          <p:cNvSpPr/>
          <p:nvPr/>
        </p:nvSpPr>
        <p:spPr>
          <a:xfrm>
            <a:off x="1389888" y="323088"/>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7" name="Slide Number Placeholder 6"/>
          <p:cNvSpPr>
            <a:spLocks noGrp="1"/>
          </p:cNvSpPr>
          <p:nvPr>
            <p:ph type="sldNum" sz="quarter" idx="12"/>
          </p:nvPr>
        </p:nvSpPr>
        <p:spPr>
          <a:xfrm>
            <a:off x="1371600" y="312738"/>
            <a:ext cx="457200" cy="441325"/>
          </a:xfrm>
        </p:spPr>
        <p:txBody>
          <a:bodyPr/>
          <a:lstStyle/>
          <a:p>
            <a:fld id="{DC55B680-9D29-449D-AE2F-56FE42334584}" type="slidenum">
              <a:rPr lang="en-US" smtClean="0"/>
              <a:t>‹#›</a:t>
            </a:fld>
            <a:endParaRPr lang="en-US" dirty="0"/>
          </a:p>
        </p:txBody>
      </p:sp>
      <p:sp>
        <p:nvSpPr>
          <p:cNvPr id="2" name="Title 1"/>
          <p:cNvSpPr>
            <a:spLocks noGrp="1"/>
          </p:cNvSpPr>
          <p:nvPr>
            <p:ph type="title"/>
          </p:nvPr>
        </p:nvSpPr>
        <p:spPr>
          <a:xfrm>
            <a:off x="3000375" y="5029200"/>
            <a:ext cx="5867400" cy="1219200"/>
          </a:xfrm>
        </p:spPr>
        <p:txBody>
          <a:bodyPr anchor="t">
            <a:noAutofit/>
          </a:bodyPr>
          <a:lstStyle>
            <a:lvl1pPr algn="l">
              <a:buNone/>
              <a:defRPr sz="2400" b="1">
                <a:solidFill>
                  <a:schemeClr val="tx2"/>
                </a:solidFill>
              </a:defRPr>
            </a:lvl1pPr>
          </a:lstStyle>
          <a:p>
            <a:r>
              <a:rPr kumimoji="0" lang="en-US"/>
              <a:t>Click to edit Master title style</a:t>
            </a:r>
          </a:p>
        </p:txBody>
      </p:sp>
      <p:sp>
        <p:nvSpPr>
          <p:cNvPr id="3" name="Picture Placeholder 2"/>
          <p:cNvSpPr>
            <a:spLocks noGrp="1"/>
          </p:cNvSpPr>
          <p:nvPr>
            <p:ph type="pic" idx="1"/>
          </p:nvPr>
        </p:nvSpPr>
        <p:spPr>
          <a:xfrm>
            <a:off x="3000375" y="609600"/>
            <a:ext cx="5867400" cy="4267200"/>
          </a:xfrm>
        </p:spPr>
        <p:txBody>
          <a:bodyPr/>
          <a:lstStyle>
            <a:lvl1pPr marL="0" indent="0">
              <a:buNone/>
              <a:defRPr sz="3200"/>
            </a:lvl1pPr>
          </a:lstStyle>
          <a:p>
            <a:r>
              <a:rPr kumimoji="0" lang="en-US" dirty="0"/>
              <a:t>Click icon to add picture</a:t>
            </a:r>
          </a:p>
        </p:txBody>
      </p:sp>
      <p:sp>
        <p:nvSpPr>
          <p:cNvPr id="4" name="Text Placeholder 3"/>
          <p:cNvSpPr>
            <a:spLocks noGrp="1"/>
          </p:cNvSpPr>
          <p:nvPr>
            <p:ph type="body" sz="half" idx="2"/>
          </p:nvPr>
        </p:nvSpPr>
        <p:spPr>
          <a:xfrm>
            <a:off x="381000" y="990600"/>
            <a:ext cx="2438400" cy="5257800"/>
          </a:xfrm>
        </p:spPr>
        <p:txBody>
          <a:bodyPr/>
          <a:lstStyle>
            <a:lvl1pPr marL="0" indent="0">
              <a:spcAft>
                <a:spcPts val="1000"/>
              </a:spcAft>
              <a:buFontTx/>
              <a:buNone/>
              <a:defRPr sz="1600">
                <a:solidFill>
                  <a:srgbClr val="FFFFFF"/>
                </a:solidFill>
              </a:defRPr>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22" name="Rectangle 21"/>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5" name="Date Placeholder 4"/>
          <p:cNvSpPr>
            <a:spLocks noGrp="1"/>
          </p:cNvSpPr>
          <p:nvPr>
            <p:ph type="dt" sz="half" idx="10"/>
          </p:nvPr>
        </p:nvSpPr>
        <p:spPr>
          <a:xfrm>
            <a:off x="5788152" y="6404984"/>
            <a:ext cx="3044952" cy="365760"/>
          </a:xfrm>
        </p:spPr>
        <p:txBody>
          <a:bodyPr/>
          <a:lstStyle/>
          <a:p>
            <a:fld id="{651D4380-16B9-4653-B03B-EF58074572CC}" type="datetime1">
              <a:rPr lang="en-US" smtClean="0"/>
              <a:t>6/8/2020</a:t>
            </a:fld>
            <a:endParaRPr lang="en-US" dirty="0"/>
          </a:p>
        </p:txBody>
      </p:sp>
      <p:sp>
        <p:nvSpPr>
          <p:cNvPr id="6" name="Footer Placeholder 5"/>
          <p:cNvSpPr>
            <a:spLocks noGrp="1"/>
          </p:cNvSpPr>
          <p:nvPr>
            <p:ph type="ftr" sz="quarter" idx="11"/>
          </p:nvPr>
        </p:nvSpPr>
        <p:spPr>
          <a:xfrm>
            <a:off x="301752" y="6410848"/>
            <a:ext cx="3584448" cy="365760"/>
          </a:xfrm>
        </p:spPr>
        <p:txBody>
          <a:bodyPr/>
          <a:lstStyle/>
          <a:p>
            <a:r>
              <a:rPr lang="en-US" dirty="0"/>
              <a:t>aageorgia.org  |  gssa@aageorgia.org  | P.O. Box 7325 Macon, GA 31209 | Phone: 478-745-2588 | Gssa@2006</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6" name="Rectangle 15"/>
          <p:cNvSpPr>
            <a:spLocks noChangeArrowheads="1"/>
          </p:cNvSpPr>
          <p:nvPr/>
        </p:nvSpPr>
        <p:spPr bwMode="white">
          <a:xfrm>
            <a:off x="0" y="0"/>
            <a:ext cx="9144000" cy="1393371"/>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9" name="Rectangle 18"/>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9" name="Rectangle 8"/>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4" name="Date Placeholder 13"/>
          <p:cNvSpPr>
            <a:spLocks noGrp="1"/>
          </p:cNvSpPr>
          <p:nvPr>
            <p:ph type="dt" sz="half" idx="2"/>
          </p:nvPr>
        </p:nvSpPr>
        <p:spPr>
          <a:xfrm>
            <a:off x="5791200" y="6404984"/>
            <a:ext cx="3044952" cy="365760"/>
          </a:xfrm>
          <a:prstGeom prst="rect">
            <a:avLst/>
          </a:prstGeom>
        </p:spPr>
        <p:txBody>
          <a:bodyPr vert="horz"/>
          <a:lstStyle>
            <a:lvl1pPr algn="r" eaLnBrk="1" latinLnBrk="0" hangingPunct="1">
              <a:defRPr kumimoji="0" sz="1400">
                <a:solidFill>
                  <a:srgbClr val="FFFFFF"/>
                </a:solidFill>
              </a:defRPr>
            </a:lvl1pPr>
          </a:lstStyle>
          <a:p>
            <a:fld id="{4095B070-A853-4D89-9627-2B3DC9FF917A}" type="datetime1">
              <a:rPr lang="en-US" smtClean="0"/>
              <a:t>6/8/2020</a:t>
            </a:fld>
            <a:endParaRPr lang="en-US" dirty="0"/>
          </a:p>
        </p:txBody>
      </p:sp>
      <p:sp>
        <p:nvSpPr>
          <p:cNvPr id="3" name="Footer Placeholder 2"/>
          <p:cNvSpPr>
            <a:spLocks noGrp="1"/>
          </p:cNvSpPr>
          <p:nvPr>
            <p:ph type="ftr" sz="quarter" idx="3"/>
          </p:nvPr>
        </p:nvSpPr>
        <p:spPr>
          <a:xfrm>
            <a:off x="533400" y="6410848"/>
            <a:ext cx="8153400" cy="294752"/>
          </a:xfrm>
          <a:prstGeom prst="rect">
            <a:avLst/>
          </a:prstGeom>
        </p:spPr>
        <p:txBody>
          <a:bodyPr vert="horz"/>
          <a:lstStyle>
            <a:lvl1pPr algn="l" eaLnBrk="1" latinLnBrk="0" hangingPunct="1">
              <a:defRPr kumimoji="0" sz="1200">
                <a:solidFill>
                  <a:schemeClr val="tx1"/>
                </a:solidFill>
              </a:defRPr>
            </a:lvl1pPr>
          </a:lstStyle>
          <a:p>
            <a:r>
              <a:rPr lang="en-US" dirty="0"/>
              <a:t>aageorgia.org  |  gssa@aageorgia.org  | P.O. Box 7325 Macon, GA 31209 | Phone: 478-745-2588 | Gssa@2006</a:t>
            </a:r>
          </a:p>
        </p:txBody>
      </p:sp>
      <p:sp>
        <p:nvSpPr>
          <p:cNvPr id="8" name="Rectangle 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0" name="Straight Connector 9"/>
          <p:cNvSpPr>
            <a:spLocks noChangeShapeType="1"/>
          </p:cNvSpPr>
          <p:nvPr/>
        </p:nvSpPr>
        <p:spPr bwMode="auto">
          <a:xfrm>
            <a:off x="152400" y="1276743"/>
            <a:ext cx="8833104"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dirty="0"/>
          </a:p>
        </p:txBody>
      </p:sp>
      <p:sp>
        <p:nvSpPr>
          <p:cNvPr id="12" name="Oval 11"/>
          <p:cNvSpPr/>
          <p:nvPr/>
        </p:nvSpPr>
        <p:spPr>
          <a:xfrm>
            <a:off x="4267200" y="956036"/>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5" name="Oval 14"/>
          <p:cNvSpPr/>
          <p:nvPr/>
        </p:nvSpPr>
        <p:spPr>
          <a:xfrm>
            <a:off x="4361688" y="1050524"/>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Slide Number Placeholder 22"/>
          <p:cNvSpPr>
            <a:spLocks noGrp="1"/>
          </p:cNvSpPr>
          <p:nvPr>
            <p:ph type="sldNum" sz="quarter" idx="4"/>
          </p:nvPr>
        </p:nvSpPr>
        <p:spPr>
          <a:xfrm>
            <a:off x="4343400" y="1040174"/>
            <a:ext cx="457200" cy="441325"/>
          </a:xfrm>
          <a:prstGeom prst="rect">
            <a:avLst/>
          </a:prstGeom>
        </p:spPr>
        <p:txBody>
          <a:bodyPr vert="horz" lIns="45720" rIns="45720" anchor="ctr">
            <a:normAutofit/>
          </a:bodyPr>
          <a:lstStyle>
            <a:lvl1pPr algn="ctr" eaLnBrk="1" latinLnBrk="0" hangingPunct="1">
              <a:defRPr kumimoji="0" sz="1600">
                <a:solidFill>
                  <a:schemeClr val="accent3">
                    <a:shade val="75000"/>
                  </a:schemeClr>
                </a:solidFill>
              </a:defRPr>
            </a:lvl1pPr>
          </a:lstStyle>
          <a:p>
            <a:fld id="{DC55B680-9D29-449D-AE2F-56FE42334584}" type="slidenum">
              <a:rPr lang="en-US" smtClean="0"/>
              <a:t>‹#›</a:t>
            </a:fld>
            <a:endParaRPr lang="en-US" dirty="0"/>
          </a:p>
        </p:txBody>
      </p:sp>
      <p:sp>
        <p:nvSpPr>
          <p:cNvPr id="22" name="Title Placeholder 21"/>
          <p:cNvSpPr>
            <a:spLocks noGrp="1"/>
          </p:cNvSpPr>
          <p:nvPr>
            <p:ph type="title"/>
          </p:nvPr>
        </p:nvSpPr>
        <p:spPr>
          <a:xfrm>
            <a:off x="301752" y="228600"/>
            <a:ext cx="8534400" cy="758952"/>
          </a:xfrm>
          <a:prstGeom prst="rect">
            <a:avLst/>
          </a:prstGeom>
        </p:spPr>
        <p:txBody>
          <a:bodyPr vert="horz" anchor="b">
            <a:normAutofit/>
          </a:bodyPr>
          <a:lstStyle/>
          <a:p>
            <a:r>
              <a:rPr kumimoji="0" lang="en-US"/>
              <a:t>Click to edit Master title style</a:t>
            </a:r>
          </a:p>
        </p:txBody>
      </p:sp>
      <p:sp>
        <p:nvSpPr>
          <p:cNvPr id="13" name="Text Placeholder 12"/>
          <p:cNvSpPr>
            <a:spLocks noGrp="1"/>
          </p:cNvSpPr>
          <p:nvPr>
            <p:ph type="body" idx="1"/>
          </p:nvPr>
        </p:nvSpPr>
        <p:spPr>
          <a:xfrm>
            <a:off x="301752" y="1524000"/>
            <a:ext cx="8534400" cy="4599432"/>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dt="0"/>
  <p:txStyles>
    <p:titleStyle>
      <a:lvl1pPr algn="ctr" rtl="0" eaLnBrk="1" latinLnBrk="0" hangingPunct="1">
        <a:spcBef>
          <a:spcPct val="0"/>
        </a:spcBef>
        <a:buNone/>
        <a:defRPr kumimoji="0" sz="3300" kern="1200">
          <a:solidFill>
            <a:schemeClr val="accent3">
              <a:shade val="75000"/>
            </a:schemeClr>
          </a:solidFill>
          <a:latin typeface="+mj-lt"/>
          <a:ea typeface="+mj-ea"/>
          <a:cs typeface="+mj-cs"/>
        </a:defRPr>
      </a:lvl1pPr>
    </p:titleStyle>
    <p:body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video" Target="../media/media1.mp4"/><Relationship Id="rId2" Type="http://schemas.microsoft.com/office/2007/relationships/media" Target="../media/media1.mp4"/><Relationship Id="rId1" Type="http://schemas.openxmlformats.org/officeDocument/2006/relationships/tags" Target="../tags/tag1.xml"/><Relationship Id="rId5" Type="http://schemas.openxmlformats.org/officeDocument/2006/relationships/image" Target="../media/image3.png"/><Relationship Id="rId4"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6.png"/><Relationship Id="rId5" Type="http://schemas.openxmlformats.org/officeDocument/2006/relationships/image" Target="../media/image16.png"/><Relationship Id="rId4" Type="http://schemas.openxmlformats.org/officeDocument/2006/relationships/notesSlide" Target="../notesSlides/notesSlide6.xml"/></Relationships>
</file>

<file path=ppt/slides/_rels/slide1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xml"/><Relationship Id="rId7" Type="http://schemas.openxmlformats.org/officeDocument/2006/relationships/hyperlink" Target="https://www.dreamstime.com/illustration/flat-cartoon-girl-characters-collection.html" TargetMode="Externa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8.jpg"/><Relationship Id="rId5" Type="http://schemas.openxmlformats.org/officeDocument/2006/relationships/image" Target="../media/image17.png"/><Relationship Id="rId4" Type="http://schemas.openxmlformats.org/officeDocument/2006/relationships/notesSlide" Target="../notesSlides/notesSlide7.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6.png"/><Relationship Id="rId5" Type="http://schemas.openxmlformats.org/officeDocument/2006/relationships/image" Target="../media/image19.png"/><Relationship Id="rId4" Type="http://schemas.openxmlformats.org/officeDocument/2006/relationships/notesSlide" Target="../notesSlides/notesSlide8.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6.png"/><Relationship Id="rId5" Type="http://schemas.openxmlformats.org/officeDocument/2006/relationships/image" Target="../media/image20.png"/><Relationship Id="rId4" Type="http://schemas.openxmlformats.org/officeDocument/2006/relationships/notesSlide" Target="../notesSlides/notesSlide9.xml"/></Relationships>
</file>

<file path=ppt/slides/_rels/slide1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xml"/><Relationship Id="rId7" Type="http://schemas.openxmlformats.org/officeDocument/2006/relationships/hyperlink" Target="http://www.pngall.com/finance-png" TargetMode="Externa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notesSlide" Target="../notesSlides/notesSlide10.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6.png"/><Relationship Id="rId5" Type="http://schemas.openxmlformats.org/officeDocument/2006/relationships/image" Target="../media/image23.png"/><Relationship Id="rId4" Type="http://schemas.openxmlformats.org/officeDocument/2006/relationships/notesSlide" Target="../notesSlides/notesSlide11.xml"/></Relationships>
</file>

<file path=ppt/slides/_rels/slide1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xml"/><Relationship Id="rId7" Type="http://schemas.openxmlformats.org/officeDocument/2006/relationships/image" Target="../media/image23.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hyperlink" Target="http://suburbancorrespondent.blogspot.com/2016/07/really.html" TargetMode="External"/><Relationship Id="rId5" Type="http://schemas.openxmlformats.org/officeDocument/2006/relationships/image" Target="../media/image24.jpg"/><Relationship Id="rId4" Type="http://schemas.openxmlformats.org/officeDocument/2006/relationships/notesSlide" Target="../notesSlides/notesSlide1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hyperlink" Target="https://en.wikipedia.org/wiki/NeXT" TargetMode="External"/><Relationship Id="rId5" Type="http://schemas.openxmlformats.org/officeDocument/2006/relationships/image" Target="../media/image26.png"/><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hyperlink" Target="http://icondoit.wordpress.com/2010/04/15/the-tax-man-cometh" TargetMode="External"/><Relationship Id="rId5" Type="http://schemas.openxmlformats.org/officeDocument/2006/relationships/image" Target="../media/image27.png"/><Relationship Id="rId4" Type="http://schemas.openxmlformats.org/officeDocument/2006/relationships/notesSlide" Target="../notesSlides/notesSlide13.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notesSlide" Target="../notesSlides/notesSlide14.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6.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hyperlink" Target="http://jayce-o.blogspot.com/2012/03/4-reasons-for-logo-redesign.html" TargetMode="External"/><Relationship Id="rId5" Type="http://schemas.openxmlformats.org/officeDocument/2006/relationships/image" Target="../media/image5.jp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xml"/><Relationship Id="rId7" Type="http://schemas.openxmlformats.org/officeDocument/2006/relationships/hyperlink" Target="https://creativecommons.org/licenses/by-sa/3.0/" TargetMode="Externa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hyperlink" Target="https://en.wikipedia.org/wiki/Misinformation_related_to_the_2019%E2%80%9320_coronavirus_pandemic" TargetMode="External"/><Relationship Id="rId5" Type="http://schemas.openxmlformats.org/officeDocument/2006/relationships/image" Target="../media/image30.png"/><Relationship Id="rId4" Type="http://schemas.openxmlformats.org/officeDocument/2006/relationships/notesSlide" Target="../notesSlides/notesSlide15.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hyperlink" Target="https://webstockreview.net/explore/corner-clipart-grape-vine/" TargetMode="External"/><Relationship Id="rId5" Type="http://schemas.openxmlformats.org/officeDocument/2006/relationships/image" Target="../media/image31.png"/><Relationship Id="rId4" Type="http://schemas.openxmlformats.org/officeDocument/2006/relationships/notesSlide" Target="../notesSlides/notesSlide16.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6.png"/><Relationship Id="rId4" Type="http://schemas.openxmlformats.org/officeDocument/2006/relationships/image" Target="../media/image32.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hyperlink" Target="http://www.pngonly.com/grape-png/" TargetMode="External"/><Relationship Id="rId5" Type="http://schemas.openxmlformats.org/officeDocument/2006/relationships/image" Target="../media/image34.png"/><Relationship Id="rId4" Type="http://schemas.openxmlformats.org/officeDocument/2006/relationships/image" Target="../media/image33.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hyperlink" Target="http://www.peakpx.com/479092/coca-cola-chest-freezer" TargetMode="External"/><Relationship Id="rId5" Type="http://schemas.openxmlformats.org/officeDocument/2006/relationships/image" Target="../media/image35.jpg"/><Relationship Id="rId4" Type="http://schemas.openxmlformats.org/officeDocument/2006/relationships/notesSlide" Target="../notesSlides/notesSlide17.xml"/></Relationships>
</file>

<file path=ppt/slides/_rels/slide2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xml"/><Relationship Id="rId7" Type="http://schemas.openxmlformats.org/officeDocument/2006/relationships/hyperlink" Target="http://sobercourage.com/2016/05/13/tools-for-living-sober-part-2/" TargetMode="External"/><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37.png"/><Relationship Id="rId5" Type="http://schemas.openxmlformats.org/officeDocument/2006/relationships/hyperlink" Target="https://en.wikipedia.org/wiki/Alcoholics_Anonymous" TargetMode="External"/><Relationship Id="rId4" Type="http://schemas.openxmlformats.org/officeDocument/2006/relationships/image" Target="../media/image36.jp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6.png"/><Relationship Id="rId5" Type="http://schemas.openxmlformats.org/officeDocument/2006/relationships/image" Target="../media/image38.png"/><Relationship Id="rId4" Type="http://schemas.openxmlformats.org/officeDocument/2006/relationships/notesSlide" Target="../notesSlides/notesSlide18.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hyperlink" Target="http://saltyselections.blogspot.com/2010_06_01_archive.html" TargetMode="External"/><Relationship Id="rId5" Type="http://schemas.openxmlformats.org/officeDocument/2006/relationships/image" Target="../media/image39.jpg"/><Relationship Id="rId4" Type="http://schemas.openxmlformats.org/officeDocument/2006/relationships/notesSlide" Target="../notesSlides/notesSlide19.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6.png"/><Relationship Id="rId5" Type="http://schemas.openxmlformats.org/officeDocument/2006/relationships/hyperlink" Target="https://openclipart.org/detail/245570/bookes-coloured" TargetMode="External"/><Relationship Id="rId4" Type="http://schemas.openxmlformats.org/officeDocument/2006/relationships/image" Target="../media/image40.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hyperlink" Target="http://englishedrissis.blogspot.com/2011/04/world-book-day.html" TargetMode="External"/><Relationship Id="rId5" Type="http://schemas.openxmlformats.org/officeDocument/2006/relationships/image" Target="../media/image41.jpg"/><Relationship Id="rId4" Type="http://schemas.openxmlformats.org/officeDocument/2006/relationships/notesSlide" Target="../notesSlides/notesSlide20.xml"/></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2.xml"/><Relationship Id="rId7" Type="http://schemas.openxmlformats.org/officeDocument/2006/relationships/image" Target="../media/image10.jpe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9.png"/><Relationship Id="rId5" Type="http://schemas.openxmlformats.org/officeDocument/2006/relationships/image" Target="../media/image8.jpeg"/><Relationship Id="rId10" Type="http://schemas.openxmlformats.org/officeDocument/2006/relationships/image" Target="../media/image6.png"/><Relationship Id="rId4" Type="http://schemas.openxmlformats.org/officeDocument/2006/relationships/image" Target="../media/image7.jpeg"/><Relationship Id="rId9" Type="http://schemas.openxmlformats.org/officeDocument/2006/relationships/image" Target="../media/image12.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image" Target="../media/image6.png"/><Relationship Id="rId5" Type="http://schemas.openxmlformats.org/officeDocument/2006/relationships/image" Target="../media/image42.png"/><Relationship Id="rId4" Type="http://schemas.openxmlformats.org/officeDocument/2006/relationships/notesSlide" Target="../notesSlides/notesSlide21.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m4a"/><Relationship Id="rId1" Type="http://schemas.microsoft.com/office/2007/relationships/media" Target="../media/media31.m4a"/><Relationship Id="rId6" Type="http://schemas.openxmlformats.org/officeDocument/2006/relationships/image" Target="../media/image6.png"/><Relationship Id="rId5" Type="http://schemas.openxmlformats.org/officeDocument/2006/relationships/image" Target="../media/image43.png"/><Relationship Id="rId4" Type="http://schemas.openxmlformats.org/officeDocument/2006/relationships/notesSlide" Target="../notesSlides/notesSlide22.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2.m4a"/><Relationship Id="rId1" Type="http://schemas.microsoft.com/office/2007/relationships/media" Target="../media/media32.m4a"/><Relationship Id="rId6" Type="http://schemas.openxmlformats.org/officeDocument/2006/relationships/image" Target="../media/image6.png"/><Relationship Id="rId5" Type="http://schemas.openxmlformats.org/officeDocument/2006/relationships/hyperlink" Target="https://openclipart.org/detail/216939/signnext" TargetMode="External"/><Relationship Id="rId4" Type="http://schemas.openxmlformats.org/officeDocument/2006/relationships/image" Target="../media/image44.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audio" Target="../media/media33.m4a"/><Relationship Id="rId1" Type="http://schemas.microsoft.com/office/2007/relationships/media" Target="../media/media33.m4a"/><Relationship Id="rId6" Type="http://schemas.openxmlformats.org/officeDocument/2006/relationships/hyperlink" Target="https://wildlifelawafrica.com/2018/09/05/ideal-contents-of-a-wildlife-policy/" TargetMode="External"/><Relationship Id="rId5" Type="http://schemas.openxmlformats.org/officeDocument/2006/relationships/image" Target="../media/image45.jpeg"/><Relationship Id="rId4" Type="http://schemas.openxmlformats.org/officeDocument/2006/relationships/notesSlide" Target="../notesSlides/notesSlide23.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audio" Target="../media/media34.m4a"/><Relationship Id="rId1" Type="http://schemas.microsoft.com/office/2007/relationships/media" Target="../media/media34.m4a"/><Relationship Id="rId6" Type="http://schemas.openxmlformats.org/officeDocument/2006/relationships/hyperlink" Target="https://pxhere.com/en/photo/1403209" TargetMode="External"/><Relationship Id="rId5" Type="http://schemas.openxmlformats.org/officeDocument/2006/relationships/image" Target="../media/image46.jpeg"/><Relationship Id="rId4" Type="http://schemas.openxmlformats.org/officeDocument/2006/relationships/notesSlide" Target="../notesSlides/notesSlide24.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5.m4a"/><Relationship Id="rId1" Type="http://schemas.microsoft.com/office/2007/relationships/media" Target="../media/media35.m4a"/><Relationship Id="rId5" Type="http://schemas.openxmlformats.org/officeDocument/2006/relationships/image" Target="../media/image6.png"/><Relationship Id="rId4" Type="http://schemas.openxmlformats.org/officeDocument/2006/relationships/image" Target="../media/image43.pn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6.m4a"/><Relationship Id="rId1" Type="http://schemas.microsoft.com/office/2007/relationships/media" Target="../media/media36.m4a"/><Relationship Id="rId6" Type="http://schemas.openxmlformats.org/officeDocument/2006/relationships/image" Target="../media/image6.png"/><Relationship Id="rId5" Type="http://schemas.openxmlformats.org/officeDocument/2006/relationships/hyperlink" Target="https://commons.wikimedia.org/wiki/File:No_icon_red.svg" TargetMode="External"/><Relationship Id="rId4" Type="http://schemas.openxmlformats.org/officeDocument/2006/relationships/image" Target="../media/image47.pn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7.m4a"/><Relationship Id="rId1" Type="http://schemas.microsoft.com/office/2007/relationships/media" Target="../media/media37.m4a"/><Relationship Id="rId6" Type="http://schemas.openxmlformats.org/officeDocument/2006/relationships/image" Target="../media/image6.png"/><Relationship Id="rId5" Type="http://schemas.openxmlformats.org/officeDocument/2006/relationships/hyperlink" Target="https://pixabay.com/en/information-info-message-embassy-1015298/" TargetMode="External"/><Relationship Id="rId4" Type="http://schemas.openxmlformats.org/officeDocument/2006/relationships/image" Target="../media/image48.jp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8.m4a"/><Relationship Id="rId1" Type="http://schemas.microsoft.com/office/2007/relationships/media" Target="../media/media38.m4a"/><Relationship Id="rId6" Type="http://schemas.openxmlformats.org/officeDocument/2006/relationships/image" Target="../media/image6.png"/><Relationship Id="rId5" Type="http://schemas.openxmlformats.org/officeDocument/2006/relationships/hyperlink" Target="https://www.flickr.com/photos/30478819@N08/33726665308" TargetMode="External"/><Relationship Id="rId4" Type="http://schemas.openxmlformats.org/officeDocument/2006/relationships/image" Target="../media/image49.jpeg"/></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audio" Target="../media/media39.m4a"/><Relationship Id="rId1" Type="http://schemas.microsoft.com/office/2007/relationships/media" Target="../media/media39.m4a"/><Relationship Id="rId6" Type="http://schemas.openxmlformats.org/officeDocument/2006/relationships/hyperlink" Target="http://www.101hacker.com/2013/05/blog-announcements-and-future-plans-of.html" TargetMode="External"/><Relationship Id="rId5" Type="http://schemas.openxmlformats.org/officeDocument/2006/relationships/image" Target="../media/image50.jpg"/><Relationship Id="rId4" Type="http://schemas.openxmlformats.org/officeDocument/2006/relationships/notesSlide" Target="../notesSlides/notesSlide25.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6.png"/><Relationship Id="rId5" Type="http://schemas.openxmlformats.org/officeDocument/2006/relationships/image" Target="../media/image13.png"/><Relationship Id="rId4" Type="http://schemas.openxmlformats.org/officeDocument/2006/relationships/notesSlide" Target="../notesSlides/notesSlide1.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audio" Target="../media/media40.m4a"/><Relationship Id="rId1" Type="http://schemas.microsoft.com/office/2007/relationships/media" Target="../media/media40.m4a"/><Relationship Id="rId6" Type="http://schemas.openxmlformats.org/officeDocument/2006/relationships/hyperlink" Target="http://basicblogtips.com/real-discussion-board.html" TargetMode="External"/><Relationship Id="rId5" Type="http://schemas.openxmlformats.org/officeDocument/2006/relationships/image" Target="../media/image51.jpg"/><Relationship Id="rId4" Type="http://schemas.openxmlformats.org/officeDocument/2006/relationships/notesSlide" Target="../notesSlides/notesSlide26.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audio" Target="../media/media41.m4a"/><Relationship Id="rId1" Type="http://schemas.microsoft.com/office/2007/relationships/media" Target="../media/media41.m4a"/><Relationship Id="rId6" Type="http://schemas.openxmlformats.org/officeDocument/2006/relationships/hyperlink" Target="http://toomanyheartbeats.blogspot.com/p/dysautonomia-resources.html" TargetMode="External"/><Relationship Id="rId5" Type="http://schemas.openxmlformats.org/officeDocument/2006/relationships/image" Target="../media/image52.png"/><Relationship Id="rId4" Type="http://schemas.openxmlformats.org/officeDocument/2006/relationships/notesSlide" Target="../notesSlides/notesSlide27.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2.m4a"/><Relationship Id="rId1" Type="http://schemas.microsoft.com/office/2007/relationships/media" Target="../media/media42.m4a"/><Relationship Id="rId5" Type="http://schemas.openxmlformats.org/officeDocument/2006/relationships/image" Target="../media/image6.png"/><Relationship Id="rId4" Type="http://schemas.openxmlformats.org/officeDocument/2006/relationships/image" Target="../media/image23.png"/></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audio" Target="../media/media43.m4a"/><Relationship Id="rId1" Type="http://schemas.microsoft.com/office/2007/relationships/media" Target="../media/media43.m4a"/><Relationship Id="rId6" Type="http://schemas.openxmlformats.org/officeDocument/2006/relationships/hyperlink" Target="https://www.squawkpoint.com/2014/06/innovation/" TargetMode="External"/><Relationship Id="rId5" Type="http://schemas.openxmlformats.org/officeDocument/2006/relationships/image" Target="../media/image53.jpg"/><Relationship Id="rId4" Type="http://schemas.openxmlformats.org/officeDocument/2006/relationships/notesSlide" Target="../notesSlides/notesSlide28.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audio" Target="../media/media44.m4a"/><Relationship Id="rId1" Type="http://schemas.microsoft.com/office/2007/relationships/media" Target="../media/media44.m4a"/><Relationship Id="rId6" Type="http://schemas.openxmlformats.org/officeDocument/2006/relationships/hyperlink" Target="http://www.thebluediamondgallery.com/handwriting/r/report.html" TargetMode="External"/><Relationship Id="rId5" Type="http://schemas.openxmlformats.org/officeDocument/2006/relationships/image" Target="../media/image54.jpeg"/><Relationship Id="rId4" Type="http://schemas.openxmlformats.org/officeDocument/2006/relationships/notesSlide" Target="../notesSlides/notesSlide29.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5.m4a"/><Relationship Id="rId1" Type="http://schemas.microsoft.com/office/2007/relationships/media" Target="../media/media45.m4a"/><Relationship Id="rId5" Type="http://schemas.openxmlformats.org/officeDocument/2006/relationships/image" Target="../media/image6.png"/><Relationship Id="rId4" Type="http://schemas.openxmlformats.org/officeDocument/2006/relationships/image" Target="../media/image55.png"/></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6.m4a"/><Relationship Id="rId1" Type="http://schemas.microsoft.com/office/2007/relationships/media" Target="../media/media46.m4a"/><Relationship Id="rId6" Type="http://schemas.openxmlformats.org/officeDocument/2006/relationships/image" Target="../media/image6.png"/><Relationship Id="rId5" Type="http://schemas.openxmlformats.org/officeDocument/2006/relationships/hyperlink" Target="http://www.thelastamericanvagabond.com/government/bridging-the-gap-between-anti-capitalism-and-anti-statism-by-dissecting-the-buzzwords-that-divide-us/" TargetMode="External"/><Relationship Id="rId4" Type="http://schemas.openxmlformats.org/officeDocument/2006/relationships/image" Target="../media/image56.jpg"/></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7.m4a"/><Relationship Id="rId1" Type="http://schemas.microsoft.com/office/2007/relationships/media" Target="../media/media47.m4a"/><Relationship Id="rId6" Type="http://schemas.openxmlformats.org/officeDocument/2006/relationships/image" Target="../media/image6.png"/><Relationship Id="rId5" Type="http://schemas.openxmlformats.org/officeDocument/2006/relationships/image" Target="../media/image57.png"/><Relationship Id="rId4" Type="http://schemas.openxmlformats.org/officeDocument/2006/relationships/notesSlide" Target="../notesSlides/notesSlide30.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audio" Target="../media/media48.m4a"/><Relationship Id="rId1" Type="http://schemas.microsoft.com/office/2007/relationships/media" Target="../media/media48.m4a"/><Relationship Id="rId6" Type="http://schemas.openxmlformats.org/officeDocument/2006/relationships/hyperlink" Target="http://www.geo.coop/story/permanent-community-energy-cooperative" TargetMode="External"/><Relationship Id="rId5" Type="http://schemas.openxmlformats.org/officeDocument/2006/relationships/image" Target="../media/image58.jpeg"/><Relationship Id="rId4" Type="http://schemas.openxmlformats.org/officeDocument/2006/relationships/notesSlide" Target="../notesSlides/notesSlide31.xml"/></Relationships>
</file>

<file path=ppt/slides/_rels/slide4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xml"/><Relationship Id="rId7" Type="http://schemas.openxmlformats.org/officeDocument/2006/relationships/hyperlink" Target="https://creativecommons.org/licenses/by-nc-sa/3.0/" TargetMode="External"/><Relationship Id="rId2" Type="http://schemas.openxmlformats.org/officeDocument/2006/relationships/audio" Target="../media/media49.m4a"/><Relationship Id="rId1" Type="http://schemas.microsoft.com/office/2007/relationships/media" Target="../media/media49.m4a"/><Relationship Id="rId6" Type="http://schemas.openxmlformats.org/officeDocument/2006/relationships/hyperlink" Target="https://communityactionmk.org/about/our-trustees/" TargetMode="External"/><Relationship Id="rId5" Type="http://schemas.openxmlformats.org/officeDocument/2006/relationships/image" Target="../media/image59.gif"/><Relationship Id="rId4" Type="http://schemas.openxmlformats.org/officeDocument/2006/relationships/notesSlide" Target="../notesSlides/notesSlide3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hyperlink" Target="https://nancynwilson.com/enjoy-the-process-2/" TargetMode="External"/><Relationship Id="rId5" Type="http://schemas.openxmlformats.org/officeDocument/2006/relationships/image" Target="../media/image14.jpg"/><Relationship Id="rId4" Type="http://schemas.openxmlformats.org/officeDocument/2006/relationships/notesSlide" Target="../notesSlides/notesSlide2.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audio" Target="../media/media50.m4a"/><Relationship Id="rId1" Type="http://schemas.microsoft.com/office/2007/relationships/media" Target="../media/media50.m4a"/><Relationship Id="rId6" Type="http://schemas.openxmlformats.org/officeDocument/2006/relationships/hyperlink" Target="http://campbellpropertymanagement.com/blog/" TargetMode="External"/><Relationship Id="rId5" Type="http://schemas.openxmlformats.org/officeDocument/2006/relationships/image" Target="../media/image60.jpg"/><Relationship Id="rId4" Type="http://schemas.openxmlformats.org/officeDocument/2006/relationships/notesSlide" Target="../notesSlides/notesSlide33.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1.m4a"/><Relationship Id="rId1" Type="http://schemas.microsoft.com/office/2007/relationships/media" Target="../media/media51.m4a"/><Relationship Id="rId6" Type="http://schemas.openxmlformats.org/officeDocument/2006/relationships/image" Target="../media/image6.png"/><Relationship Id="rId5" Type="http://schemas.openxmlformats.org/officeDocument/2006/relationships/image" Target="../media/image55.png"/><Relationship Id="rId4" Type="http://schemas.openxmlformats.org/officeDocument/2006/relationships/notesSlide" Target="../notesSlides/notesSlide34.xml"/></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2.m4a"/><Relationship Id="rId1" Type="http://schemas.microsoft.com/office/2007/relationships/media" Target="../media/media52.m4a"/><Relationship Id="rId6" Type="http://schemas.openxmlformats.org/officeDocument/2006/relationships/image" Target="../media/image6.png"/><Relationship Id="rId5" Type="http://schemas.openxmlformats.org/officeDocument/2006/relationships/image" Target="../media/image23.png"/><Relationship Id="rId4" Type="http://schemas.openxmlformats.org/officeDocument/2006/relationships/notesSlide" Target="../notesSlides/notesSlide35.xml"/></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audio" Target="../media/media53.m4a"/><Relationship Id="rId1" Type="http://schemas.microsoft.com/office/2007/relationships/media" Target="../media/media53.m4a"/><Relationship Id="rId6" Type="http://schemas.openxmlformats.org/officeDocument/2006/relationships/hyperlink" Target="https://en.wikibooks.org/wiki/The_Computer_Revolution/Databases/Creating_a_Database" TargetMode="External"/><Relationship Id="rId5" Type="http://schemas.openxmlformats.org/officeDocument/2006/relationships/image" Target="../media/image61.png"/><Relationship Id="rId4" Type="http://schemas.openxmlformats.org/officeDocument/2006/relationships/notesSlide" Target="../notesSlides/notesSlide36.xml"/></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audio" Target="../media/media54.m4a"/><Relationship Id="rId1" Type="http://schemas.microsoft.com/office/2007/relationships/media" Target="../media/media54.m4a"/><Relationship Id="rId6" Type="http://schemas.openxmlformats.org/officeDocument/2006/relationships/hyperlink" Target="https://pixabay.com/en/countries-country-flags-globe-1301799/" TargetMode="External"/><Relationship Id="rId5" Type="http://schemas.openxmlformats.org/officeDocument/2006/relationships/image" Target="../media/image62.png"/><Relationship Id="rId4" Type="http://schemas.openxmlformats.org/officeDocument/2006/relationships/notesSlide" Target="../notesSlides/notesSlide37.xml"/></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5.m4a"/><Relationship Id="rId1" Type="http://schemas.microsoft.com/office/2007/relationships/media" Target="../media/media55.m4a"/><Relationship Id="rId5" Type="http://schemas.openxmlformats.org/officeDocument/2006/relationships/image" Target="../media/image6.png"/><Relationship Id="rId4" Type="http://schemas.openxmlformats.org/officeDocument/2006/relationships/image" Target="../media/image63.png"/></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6.m4a"/><Relationship Id="rId1" Type="http://schemas.microsoft.com/office/2007/relationships/media" Target="../media/media56.m4a"/><Relationship Id="rId6" Type="http://schemas.openxmlformats.org/officeDocument/2006/relationships/image" Target="../media/image6.png"/><Relationship Id="rId5" Type="http://schemas.openxmlformats.org/officeDocument/2006/relationships/image" Target="../media/image64.PNG"/><Relationship Id="rId4" Type="http://schemas.openxmlformats.org/officeDocument/2006/relationships/hyperlink" Target="mailto:delegate@aageorgia.org" TargetMode="External"/></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7.m4a"/><Relationship Id="rId1" Type="http://schemas.microsoft.com/office/2007/relationships/media" Target="../media/media57.m4a"/><Relationship Id="rId6" Type="http://schemas.openxmlformats.org/officeDocument/2006/relationships/image" Target="../media/image6.png"/><Relationship Id="rId5" Type="http://schemas.openxmlformats.org/officeDocument/2006/relationships/hyperlink" Target="https://www.dailyclipart.net/page/15/" TargetMode="External"/><Relationship Id="rId4" Type="http://schemas.openxmlformats.org/officeDocument/2006/relationships/image" Target="../media/image65.jp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2.xml"/><Relationship Id="rId7" Type="http://schemas.openxmlformats.org/officeDocument/2006/relationships/diagramQuickStyle" Target="../diagrams/quickStyle1.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6.png"/><Relationship Id="rId4" Type="http://schemas.openxmlformats.org/officeDocument/2006/relationships/notesSlide" Target="../notesSlides/notesSlide3.xml"/><Relationship Id="rId9" Type="http://schemas.microsoft.com/office/2007/relationships/diagramDrawing" Target="../diagrams/drawing1.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hyperlink" Target="https://www.campbellpropertymanagement.com/blog/2014/02/17/condo-hoa-board-meetings-drafting-agenda/" TargetMode="External"/><Relationship Id="rId5" Type="http://schemas.openxmlformats.org/officeDocument/2006/relationships/image" Target="../media/image15.jpeg"/><Relationship Id="rId4" Type="http://schemas.openxmlformats.org/officeDocument/2006/relationships/notesSlide" Target="../notesSlides/notesSlide4.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6.png"/><Relationship Id="rId4" Type="http://schemas.openxmlformats.org/officeDocument/2006/relationships/notesSlide" Target="../notesSlides/notesSlide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2020 Delegate Report Intro (1)">
            <a:hlinkClick r:id="" action="ppaction://media"/>
            <a:extLst>
              <a:ext uri="{FF2B5EF4-FFF2-40B4-BE49-F238E27FC236}">
                <a16:creationId xmlns:a16="http://schemas.microsoft.com/office/drawing/2014/main" id="{4428F5F8-BD54-46F2-90C7-E4820C1B8756}"/>
              </a:ext>
            </a:extLst>
          </p:cNvPr>
          <p:cNvPicPr>
            <a:picLocks noChangeAspect="1"/>
          </p:cNvPicPr>
          <p:nvPr>
            <a:videoFile r:link="rId3"/>
            <p:extLst>
              <p:ext uri="{DAA4B4D4-6D71-4841-9C94-3DE7FCFB9230}">
                <p14:media xmlns:p14="http://schemas.microsoft.com/office/powerpoint/2010/main" r:embed="rId2"/>
              </p:ext>
            </p:extLst>
          </p:nvPr>
        </p:nvPicPr>
        <p:blipFill>
          <a:blip r:embed="rId5"/>
          <a:stretch>
            <a:fillRect/>
          </a:stretch>
        </p:blipFill>
        <p:spPr>
          <a:xfrm>
            <a:off x="685800" y="762000"/>
            <a:ext cx="7471175" cy="5105400"/>
          </a:xfrm>
          <a:prstGeom prst="rect">
            <a:avLst/>
          </a:prstGeom>
        </p:spPr>
      </p:pic>
    </p:spTree>
    <p:custDataLst>
      <p:tags r:id="rId1"/>
    </p:custDataLst>
    <p:extLst>
      <p:ext uri="{BB962C8B-B14F-4D97-AF65-F5344CB8AC3E}">
        <p14:creationId xmlns:p14="http://schemas.microsoft.com/office/powerpoint/2010/main" val="1652517388"/>
      </p:ext>
    </p:extLst>
  </p:cSld>
  <p:clrMapOvr>
    <a:masterClrMapping/>
  </p:clrMapOvr>
  <mc:AlternateContent xmlns:mc="http://schemas.openxmlformats.org/markup-compatibility/2006" xmlns:p14="http://schemas.microsoft.com/office/powerpoint/2010/main">
    <mc:Choice Requires="p14">
      <p:transition spd="slow" p14:dur="2000" advTm="109378"/>
    </mc:Choice>
    <mc:Fallback xmlns="">
      <p:transition spd="slow" advTm="10937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763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extLst>
    <p:ext uri="{E180D4A7-C9FB-4DFB-919C-405C955672EB}">
      <p14:showEvtLst xmlns:p14="http://schemas.microsoft.com/office/powerpoint/2010/main">
        <p14:playEvt time="5458" objId="4"/>
        <p14:stopEvt time="103319" objId="4"/>
        <p14:playEvt time="106664" objId="4"/>
        <p14:stopEvt time="109378" objId="4"/>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B19BE-52A0-48ED-986B-3C0D62349F76}"/>
              </a:ext>
            </a:extLst>
          </p:cNvPr>
          <p:cNvSpPr>
            <a:spLocks noGrp="1"/>
          </p:cNvSpPr>
          <p:nvPr>
            <p:ph type="title"/>
          </p:nvPr>
        </p:nvSpPr>
        <p:spPr>
          <a:xfrm>
            <a:off x="301752" y="228600"/>
            <a:ext cx="8534400" cy="986648"/>
          </a:xfrm>
        </p:spPr>
        <p:txBody>
          <a:bodyPr>
            <a:normAutofit fontScale="90000"/>
          </a:bodyPr>
          <a:lstStyle/>
          <a:p>
            <a:r>
              <a:rPr lang="en-US" b="1" dirty="0"/>
              <a:t>II. Cooperation with Professional Community</a:t>
            </a:r>
          </a:p>
        </p:txBody>
      </p:sp>
      <p:sp>
        <p:nvSpPr>
          <p:cNvPr id="3" name="Footer Placeholder 2">
            <a:extLst>
              <a:ext uri="{FF2B5EF4-FFF2-40B4-BE49-F238E27FC236}">
                <a16:creationId xmlns:a16="http://schemas.microsoft.com/office/drawing/2014/main" id="{F327EAE4-CD8E-4C73-A483-031F71F455C4}"/>
              </a:ext>
            </a:extLst>
          </p:cNvPr>
          <p:cNvSpPr>
            <a:spLocks noGrp="1"/>
          </p:cNvSpPr>
          <p:nvPr>
            <p:ph type="ftr" sz="quarter" idx="11"/>
          </p:nvPr>
        </p:nvSpPr>
        <p:spPr/>
        <p:txBody>
          <a:bodyPr/>
          <a:lstStyle/>
          <a:p>
            <a:r>
              <a:rPr lang="en-US" dirty="0"/>
              <a:t>aageorgia.org  |  gssa@aageorgia.org  | P.O. Box 7325 Macon, GA 31209 | Phone: 478-745-2588 | Gssa@2006</a:t>
            </a:r>
          </a:p>
        </p:txBody>
      </p:sp>
      <p:sp>
        <p:nvSpPr>
          <p:cNvPr id="4" name="Content Placeholder 3">
            <a:extLst>
              <a:ext uri="{FF2B5EF4-FFF2-40B4-BE49-F238E27FC236}">
                <a16:creationId xmlns:a16="http://schemas.microsoft.com/office/drawing/2014/main" id="{6B4D7CC9-7755-4C9C-8FBB-7C00E82646C6}"/>
              </a:ext>
            </a:extLst>
          </p:cNvPr>
          <p:cNvSpPr>
            <a:spLocks noGrp="1"/>
          </p:cNvSpPr>
          <p:nvPr>
            <p:ph sz="quarter" idx="1"/>
          </p:nvPr>
        </p:nvSpPr>
        <p:spPr/>
        <p:txBody>
          <a:bodyPr>
            <a:normAutofit fontScale="92500" lnSpcReduction="10000"/>
          </a:bodyPr>
          <a:lstStyle/>
          <a:p>
            <a:pPr>
              <a:buClr>
                <a:srgbClr val="FF0000"/>
              </a:buClr>
              <a:buFont typeface="Arial" panose="020B0604020202020204" pitchFamily="34" charset="0"/>
              <a:buChar char="•"/>
            </a:pPr>
            <a:r>
              <a:rPr lang="en-US" sz="2800" b="1" dirty="0"/>
              <a:t>No Advisory Actions</a:t>
            </a:r>
          </a:p>
          <a:p>
            <a:pPr>
              <a:buClr>
                <a:srgbClr val="FF0000"/>
              </a:buClr>
              <a:buFont typeface="Arial" panose="020B0604020202020204" pitchFamily="34" charset="0"/>
              <a:buChar char="•"/>
            </a:pPr>
            <a:r>
              <a:rPr lang="en-US" sz="2800" b="1" u="sng" dirty="0"/>
              <a:t>Committee Considerations-</a:t>
            </a:r>
          </a:p>
          <a:p>
            <a:pPr lvl="1">
              <a:buClr>
                <a:srgbClr val="FF0000"/>
              </a:buClr>
              <a:buFont typeface="Arial" panose="020B0604020202020204" pitchFamily="34" charset="0"/>
              <a:buChar char="•"/>
            </a:pPr>
            <a:r>
              <a:rPr lang="en-US" sz="2800" dirty="0"/>
              <a:t>Consider a request to discontinue the pamphlet “A.A. in Your Community” –</a:t>
            </a:r>
            <a:r>
              <a:rPr lang="en-US" sz="2800" b="1" dirty="0">
                <a:solidFill>
                  <a:srgbClr val="FF0000"/>
                </a:solidFill>
              </a:rPr>
              <a:t>TOOK NO ACTION</a:t>
            </a:r>
          </a:p>
          <a:p>
            <a:pPr lvl="1">
              <a:buClr>
                <a:srgbClr val="FF0000"/>
              </a:buClr>
              <a:buFont typeface="Arial" panose="020B0604020202020204" pitchFamily="34" charset="0"/>
              <a:buChar char="•"/>
            </a:pPr>
            <a:r>
              <a:rPr lang="en-US" sz="2800" dirty="0"/>
              <a:t>Committee noted- Update of   </a:t>
            </a:r>
          </a:p>
          <a:p>
            <a:pPr marL="548640" lvl="2" indent="0">
              <a:buClr>
                <a:srgbClr val="FF0000"/>
              </a:buClr>
              <a:buNone/>
            </a:pPr>
            <a:r>
              <a:rPr lang="en-US" sz="2800" dirty="0">
                <a:solidFill>
                  <a:schemeClr val="bg2">
                    <a:lumMod val="50000"/>
                  </a:schemeClr>
                </a:solidFill>
              </a:rPr>
              <a:t>language and style needed; focus                                                                  on modern settings and various formats                  such as digital resources                                          </a:t>
            </a:r>
          </a:p>
          <a:p>
            <a:pPr lvl="1">
              <a:buClr>
                <a:srgbClr val="FF0000"/>
              </a:buClr>
              <a:buFont typeface="Arial" panose="020B0604020202020204" pitchFamily="34" charset="0"/>
              <a:buChar char="•"/>
            </a:pPr>
            <a:r>
              <a:rPr lang="en-US" sz="2800" b="1" dirty="0">
                <a:solidFill>
                  <a:schemeClr val="bg2">
                    <a:lumMod val="50000"/>
                  </a:schemeClr>
                </a:solidFill>
              </a:rPr>
              <a:t>Vital to CPC Committee Work</a:t>
            </a:r>
          </a:p>
          <a:p>
            <a:pPr lvl="2">
              <a:buClr>
                <a:srgbClr val="FF0000"/>
              </a:buClr>
              <a:buFont typeface="Arial" panose="020B0604020202020204" pitchFamily="34" charset="0"/>
              <a:buChar char="•"/>
            </a:pPr>
            <a:r>
              <a:rPr lang="en-US" sz="2600" dirty="0">
                <a:solidFill>
                  <a:schemeClr val="bg2">
                    <a:lumMod val="50000"/>
                  </a:schemeClr>
                </a:solidFill>
              </a:rPr>
              <a:t>Introduces professionals to </a:t>
            </a:r>
          </a:p>
          <a:p>
            <a:pPr marL="594360" lvl="2" indent="0">
              <a:buClr>
                <a:srgbClr val="FF0000"/>
              </a:buClr>
              <a:buNone/>
            </a:pPr>
            <a:r>
              <a:rPr lang="en-US" sz="2600" dirty="0">
                <a:solidFill>
                  <a:schemeClr val="bg2">
                    <a:lumMod val="50000"/>
                  </a:schemeClr>
                </a:solidFill>
              </a:rPr>
              <a:t>   A.A. as a community resource	</a:t>
            </a:r>
          </a:p>
        </p:txBody>
      </p:sp>
      <p:pic>
        <p:nvPicPr>
          <p:cNvPr id="5" name="Picture 4">
            <a:extLst>
              <a:ext uri="{FF2B5EF4-FFF2-40B4-BE49-F238E27FC236}">
                <a16:creationId xmlns:a16="http://schemas.microsoft.com/office/drawing/2014/main" id="{18C7B164-88BE-4BDC-B38F-928FC7AC0178}"/>
              </a:ext>
            </a:extLst>
          </p:cNvPr>
          <p:cNvPicPr>
            <a:picLocks noChangeAspect="1"/>
          </p:cNvPicPr>
          <p:nvPr/>
        </p:nvPicPr>
        <p:blipFill>
          <a:blip r:embed="rId5"/>
          <a:stretch>
            <a:fillRect/>
          </a:stretch>
        </p:blipFill>
        <p:spPr>
          <a:xfrm rot="1379926">
            <a:off x="6889517" y="3164876"/>
            <a:ext cx="1748317" cy="2946679"/>
          </a:xfrm>
          <a:prstGeom prst="rect">
            <a:avLst/>
          </a:prstGeom>
        </p:spPr>
      </p:pic>
      <p:pic>
        <p:nvPicPr>
          <p:cNvPr id="6" name="Audio 5">
            <a:hlinkClick r:id="" action="ppaction://media"/>
            <a:extLst>
              <a:ext uri="{FF2B5EF4-FFF2-40B4-BE49-F238E27FC236}">
                <a16:creationId xmlns:a16="http://schemas.microsoft.com/office/drawing/2014/main" id="{13D0809A-F9FE-40B9-851D-1277EAB4457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779185601"/>
      </p:ext>
    </p:extLst>
  </p:cSld>
  <p:clrMapOvr>
    <a:masterClrMapping/>
  </p:clrMapOvr>
  <mc:AlternateContent xmlns:mc="http://schemas.openxmlformats.org/markup-compatibility/2006" xmlns:p14="http://schemas.microsoft.com/office/powerpoint/2010/main">
    <mc:Choice Requires="p14">
      <p:transition spd="slow" p14:dur="2000" advTm="31791"/>
    </mc:Choice>
    <mc:Fallback xmlns="">
      <p:transition spd="slow" advTm="317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55D05D-93B2-403A-8616-F77052BC49AD}"/>
              </a:ext>
            </a:extLst>
          </p:cNvPr>
          <p:cNvSpPr>
            <a:spLocks noGrp="1"/>
          </p:cNvSpPr>
          <p:nvPr>
            <p:ph type="title"/>
          </p:nvPr>
        </p:nvSpPr>
        <p:spPr>
          <a:xfrm>
            <a:off x="301752" y="228600"/>
            <a:ext cx="8534400" cy="762000"/>
          </a:xfrm>
        </p:spPr>
        <p:txBody>
          <a:bodyPr>
            <a:normAutofit/>
          </a:bodyPr>
          <a:lstStyle/>
          <a:p>
            <a:r>
              <a:rPr lang="en-US" b="1" dirty="0"/>
              <a:t>II. CPC: Forwarded to the 71</a:t>
            </a:r>
            <a:r>
              <a:rPr lang="en-US" b="1" baseline="30000" dirty="0"/>
              <a:t>st</a:t>
            </a:r>
            <a:r>
              <a:rPr lang="en-US" b="1" dirty="0"/>
              <a:t> GSC</a:t>
            </a:r>
          </a:p>
        </p:txBody>
      </p:sp>
      <p:sp>
        <p:nvSpPr>
          <p:cNvPr id="3" name="Footer Placeholder 2">
            <a:extLst>
              <a:ext uri="{FF2B5EF4-FFF2-40B4-BE49-F238E27FC236}">
                <a16:creationId xmlns:a16="http://schemas.microsoft.com/office/drawing/2014/main" id="{46228FBF-BD98-4857-B6E6-7D145CB4032D}"/>
              </a:ext>
            </a:extLst>
          </p:cNvPr>
          <p:cNvSpPr>
            <a:spLocks noGrp="1"/>
          </p:cNvSpPr>
          <p:nvPr>
            <p:ph type="ftr" sz="quarter" idx="11"/>
          </p:nvPr>
        </p:nvSpPr>
        <p:spPr/>
        <p:txBody>
          <a:bodyPr/>
          <a:lstStyle/>
          <a:p>
            <a:r>
              <a:rPr lang="en-US" dirty="0"/>
              <a:t>aageorgia.org  |  gssa@aageorgia.org  | P.O. Box 7325 Macon, GA 31209 | Phone: 478-745-2588 | Gssa@2006</a:t>
            </a:r>
          </a:p>
        </p:txBody>
      </p:sp>
      <p:sp>
        <p:nvSpPr>
          <p:cNvPr id="4" name="Content Placeholder 3">
            <a:extLst>
              <a:ext uri="{FF2B5EF4-FFF2-40B4-BE49-F238E27FC236}">
                <a16:creationId xmlns:a16="http://schemas.microsoft.com/office/drawing/2014/main" id="{356B0FFB-2A11-4E1C-8D66-7B2300FE841B}"/>
              </a:ext>
            </a:extLst>
          </p:cNvPr>
          <p:cNvSpPr>
            <a:spLocks noGrp="1"/>
          </p:cNvSpPr>
          <p:nvPr>
            <p:ph sz="quarter" idx="1"/>
          </p:nvPr>
        </p:nvSpPr>
        <p:spPr/>
        <p:txBody>
          <a:bodyPr>
            <a:normAutofit/>
          </a:bodyPr>
          <a:lstStyle/>
          <a:p>
            <a:pPr lvl="1"/>
            <a:r>
              <a:rPr lang="en-US" sz="2800" dirty="0"/>
              <a:t>Consider a request to create a pamphlet for mental health professionals</a:t>
            </a:r>
          </a:p>
          <a:p>
            <a:pPr lvl="1"/>
            <a:r>
              <a:rPr lang="en-US" sz="2800" dirty="0"/>
              <a:t>Discuss progress report on LinkedIn page implementation, activity, comments, changes and updates, modernized content, posting videos and webinars, etc.  (7 items) </a:t>
            </a:r>
          </a:p>
          <a:p>
            <a:pPr lvl="1"/>
            <a:r>
              <a:rPr lang="en-US" sz="2800" dirty="0"/>
              <a:t>Review contents of CPC Kit and Workbook</a:t>
            </a:r>
          </a:p>
        </p:txBody>
      </p:sp>
      <p:pic>
        <p:nvPicPr>
          <p:cNvPr id="5" name="Picture 4">
            <a:extLst>
              <a:ext uri="{FF2B5EF4-FFF2-40B4-BE49-F238E27FC236}">
                <a16:creationId xmlns:a16="http://schemas.microsoft.com/office/drawing/2014/main" id="{09A68AD9-BB6A-436A-B307-FA4EE6C5BD2C}"/>
              </a:ext>
            </a:extLst>
          </p:cNvPr>
          <p:cNvPicPr>
            <a:picLocks noChangeAspect="1"/>
          </p:cNvPicPr>
          <p:nvPr/>
        </p:nvPicPr>
        <p:blipFill>
          <a:blip r:embed="rId5"/>
          <a:stretch>
            <a:fillRect/>
          </a:stretch>
        </p:blipFill>
        <p:spPr>
          <a:xfrm>
            <a:off x="3441095" y="4894117"/>
            <a:ext cx="2225233" cy="1438781"/>
          </a:xfrm>
          <a:prstGeom prst="rect">
            <a:avLst/>
          </a:prstGeom>
        </p:spPr>
      </p:pic>
      <p:pic>
        <p:nvPicPr>
          <p:cNvPr id="7" name="Picture 6" descr="A close up of a womans face&#10;&#10;Description automatically generated">
            <a:extLst>
              <a:ext uri="{FF2B5EF4-FFF2-40B4-BE49-F238E27FC236}">
                <a16:creationId xmlns:a16="http://schemas.microsoft.com/office/drawing/2014/main" id="{6FD46B55-854B-404D-B835-EDA9D7977A64}"/>
              </a:ext>
            </a:extLst>
          </p:cNvPr>
          <p:cNvPicPr>
            <a:picLocks noChangeAspect="1"/>
          </p:cNvPicPr>
          <p:nvPr/>
        </p:nvPicPr>
        <p:blipFill>
          <a:blip r:embed="rId6" cstate="print">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6637921" y="4831406"/>
            <a:ext cx="2136648" cy="1423542"/>
          </a:xfrm>
          <a:prstGeom prst="rect">
            <a:avLst/>
          </a:prstGeom>
        </p:spPr>
      </p:pic>
      <p:pic>
        <p:nvPicPr>
          <p:cNvPr id="6" name="Audio 5">
            <a:hlinkClick r:id="" action="ppaction://media"/>
            <a:extLst>
              <a:ext uri="{FF2B5EF4-FFF2-40B4-BE49-F238E27FC236}">
                <a16:creationId xmlns:a16="http://schemas.microsoft.com/office/drawing/2014/main" id="{F20385C6-12FD-409B-A0A3-C76DCC7C2568}"/>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257358488"/>
      </p:ext>
    </p:extLst>
  </p:cSld>
  <p:clrMapOvr>
    <a:masterClrMapping/>
  </p:clrMapOvr>
  <mc:AlternateContent xmlns:mc="http://schemas.openxmlformats.org/markup-compatibility/2006" xmlns:p14="http://schemas.microsoft.com/office/powerpoint/2010/main">
    <mc:Choice Requires="p14">
      <p:transition spd="slow" p14:dur="2000" advTm="18196"/>
    </mc:Choice>
    <mc:Fallback xmlns="">
      <p:transition spd="slow" advTm="181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66AC28-C57C-48FE-8F42-748E0BF36E05}"/>
              </a:ext>
            </a:extLst>
          </p:cNvPr>
          <p:cNvSpPr>
            <a:spLocks noGrp="1"/>
          </p:cNvSpPr>
          <p:nvPr>
            <p:ph type="title"/>
          </p:nvPr>
        </p:nvSpPr>
        <p:spPr/>
        <p:txBody>
          <a:bodyPr/>
          <a:lstStyle/>
          <a:p>
            <a:r>
              <a:rPr lang="en-US" b="1" dirty="0"/>
              <a:t>III. Corrections</a:t>
            </a:r>
          </a:p>
        </p:txBody>
      </p:sp>
      <p:sp>
        <p:nvSpPr>
          <p:cNvPr id="3" name="Footer Placeholder 2">
            <a:extLst>
              <a:ext uri="{FF2B5EF4-FFF2-40B4-BE49-F238E27FC236}">
                <a16:creationId xmlns:a16="http://schemas.microsoft.com/office/drawing/2014/main" id="{F8110756-F09B-4A11-B9B3-68E70D64F239}"/>
              </a:ext>
            </a:extLst>
          </p:cNvPr>
          <p:cNvSpPr>
            <a:spLocks noGrp="1"/>
          </p:cNvSpPr>
          <p:nvPr>
            <p:ph type="ftr" sz="quarter" idx="11"/>
          </p:nvPr>
        </p:nvSpPr>
        <p:spPr/>
        <p:txBody>
          <a:bodyPr/>
          <a:lstStyle/>
          <a:p>
            <a:r>
              <a:rPr lang="en-US" dirty="0"/>
              <a:t>aageorgia.org  |  gssa@aageorgia.org  | P.O. Box 7325 Macon, GA 31209 | Phone: 478-745-2588 | Gssa@2006</a:t>
            </a:r>
          </a:p>
        </p:txBody>
      </p:sp>
      <p:sp>
        <p:nvSpPr>
          <p:cNvPr id="9" name="Content Placeholder 8">
            <a:extLst>
              <a:ext uri="{FF2B5EF4-FFF2-40B4-BE49-F238E27FC236}">
                <a16:creationId xmlns:a16="http://schemas.microsoft.com/office/drawing/2014/main" id="{A98C9C30-AEFC-46BD-A30E-61C7BDF06853}"/>
              </a:ext>
            </a:extLst>
          </p:cNvPr>
          <p:cNvSpPr>
            <a:spLocks noGrp="1"/>
          </p:cNvSpPr>
          <p:nvPr>
            <p:ph sz="quarter" idx="1"/>
          </p:nvPr>
        </p:nvSpPr>
        <p:spPr/>
        <p:txBody>
          <a:bodyPr>
            <a:normAutofit fontScale="92500" lnSpcReduction="20000"/>
          </a:bodyPr>
          <a:lstStyle/>
          <a:p>
            <a:pPr>
              <a:buFont typeface="Arial" panose="020B0604020202020204" pitchFamily="34" charset="0"/>
              <a:buChar char="•"/>
            </a:pPr>
            <a:r>
              <a:rPr lang="en-US" b="1" dirty="0"/>
              <a:t>No Advisory Actions</a:t>
            </a:r>
          </a:p>
          <a:p>
            <a:pPr>
              <a:buFont typeface="Arial" panose="020B0604020202020204" pitchFamily="34" charset="0"/>
              <a:buChar char="•"/>
            </a:pPr>
            <a:r>
              <a:rPr lang="en-US" dirty="0"/>
              <a:t>Thorough review of Corrections Kit and Workbook; provided a list of recommended changes to reflect current practices and resources</a:t>
            </a:r>
          </a:p>
          <a:p>
            <a:pPr>
              <a:buFont typeface="Arial" panose="020B0604020202020204" pitchFamily="34" charset="0"/>
              <a:buChar char="•"/>
            </a:pPr>
            <a:r>
              <a:rPr lang="en-US" b="1" u="sng" dirty="0"/>
              <a:t>Committee Considerations- </a:t>
            </a:r>
            <a:r>
              <a:rPr lang="en-US" dirty="0"/>
              <a:t>The Committee heard a report on efforts to provide digital distribution of A.A. literature in correctional facilities . Several viable options are being explored.</a:t>
            </a:r>
          </a:p>
          <a:p>
            <a:pPr>
              <a:buFont typeface="Arial" panose="020B0604020202020204" pitchFamily="34" charset="0"/>
              <a:buChar char="•"/>
            </a:pPr>
            <a:r>
              <a:rPr lang="en-US" dirty="0"/>
              <a:t>Update on staple-free pamphlets </a:t>
            </a:r>
          </a:p>
          <a:p>
            <a:pPr>
              <a:buFont typeface="Arial" panose="020B0604020202020204" pitchFamily="34" charset="0"/>
              <a:buChar char="•"/>
            </a:pPr>
            <a:r>
              <a:rPr lang="en-US" dirty="0"/>
              <a:t>Addition of “The God Word” Pamphlet to contents of Corrections Kit</a:t>
            </a:r>
          </a:p>
          <a:p>
            <a:pPr>
              <a:buFont typeface="Arial" panose="020B0604020202020204" pitchFamily="34" charset="0"/>
              <a:buChar char="•"/>
            </a:pPr>
            <a:endParaRPr lang="en-US" dirty="0"/>
          </a:p>
          <a:p>
            <a:pPr marL="0" indent="0">
              <a:buNone/>
            </a:pPr>
            <a:r>
              <a:rPr lang="en-US" dirty="0"/>
              <a:t>No items forwarded</a:t>
            </a:r>
          </a:p>
        </p:txBody>
      </p:sp>
      <p:pic>
        <p:nvPicPr>
          <p:cNvPr id="10" name="Picture 9">
            <a:extLst>
              <a:ext uri="{FF2B5EF4-FFF2-40B4-BE49-F238E27FC236}">
                <a16:creationId xmlns:a16="http://schemas.microsoft.com/office/drawing/2014/main" id="{5F792B97-B41C-4E0B-B45C-2077C62C15A3}"/>
              </a:ext>
            </a:extLst>
          </p:cNvPr>
          <p:cNvPicPr>
            <a:picLocks noChangeAspect="1"/>
          </p:cNvPicPr>
          <p:nvPr/>
        </p:nvPicPr>
        <p:blipFill>
          <a:blip r:embed="rId5"/>
          <a:stretch>
            <a:fillRect/>
          </a:stretch>
        </p:blipFill>
        <p:spPr>
          <a:xfrm>
            <a:off x="7086600" y="228600"/>
            <a:ext cx="1520952" cy="1681365"/>
          </a:xfrm>
          <a:prstGeom prst="rect">
            <a:avLst/>
          </a:prstGeom>
        </p:spPr>
      </p:pic>
      <p:pic>
        <p:nvPicPr>
          <p:cNvPr id="4" name="Audio 3">
            <a:hlinkClick r:id="" action="ppaction://media"/>
            <a:extLst>
              <a:ext uri="{FF2B5EF4-FFF2-40B4-BE49-F238E27FC236}">
                <a16:creationId xmlns:a16="http://schemas.microsoft.com/office/drawing/2014/main" id="{42BD9305-8858-4DC2-BCB6-DA3946E37FD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645262299"/>
      </p:ext>
    </p:extLst>
  </p:cSld>
  <p:clrMapOvr>
    <a:masterClrMapping/>
  </p:clrMapOvr>
  <mc:AlternateContent xmlns:mc="http://schemas.openxmlformats.org/markup-compatibility/2006" xmlns:p14="http://schemas.microsoft.com/office/powerpoint/2010/main">
    <mc:Choice Requires="p14">
      <p:transition spd="slow" p14:dur="2000" advTm="50629"/>
    </mc:Choice>
    <mc:Fallback xmlns="">
      <p:transition spd="slow" advTm="506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C81EB5-767C-4924-80AC-B7F7C0CAD526}"/>
              </a:ext>
            </a:extLst>
          </p:cNvPr>
          <p:cNvSpPr>
            <a:spLocks noGrp="1"/>
          </p:cNvSpPr>
          <p:nvPr>
            <p:ph type="title"/>
          </p:nvPr>
        </p:nvSpPr>
        <p:spPr/>
        <p:txBody>
          <a:bodyPr/>
          <a:lstStyle/>
          <a:p>
            <a:r>
              <a:rPr lang="en-US" b="1" dirty="0"/>
              <a:t>IV. Finance</a:t>
            </a:r>
          </a:p>
        </p:txBody>
      </p:sp>
      <p:sp>
        <p:nvSpPr>
          <p:cNvPr id="3" name="Footer Placeholder 2">
            <a:extLst>
              <a:ext uri="{FF2B5EF4-FFF2-40B4-BE49-F238E27FC236}">
                <a16:creationId xmlns:a16="http://schemas.microsoft.com/office/drawing/2014/main" id="{285F85AD-ECED-4858-B859-658C5FD4181C}"/>
              </a:ext>
            </a:extLst>
          </p:cNvPr>
          <p:cNvSpPr>
            <a:spLocks noGrp="1"/>
          </p:cNvSpPr>
          <p:nvPr>
            <p:ph type="ftr" sz="quarter" idx="11"/>
          </p:nvPr>
        </p:nvSpPr>
        <p:spPr/>
        <p:txBody>
          <a:bodyPr/>
          <a:lstStyle/>
          <a:p>
            <a:r>
              <a:rPr lang="en-US" dirty="0"/>
              <a:t>aageorgia.org  |  gssa@aageorgia.org  | P.O. Box 7325 Macon, GA 31209 | Phone: 478-745-2588 | Gssa@2006</a:t>
            </a:r>
          </a:p>
        </p:txBody>
      </p:sp>
      <p:sp>
        <p:nvSpPr>
          <p:cNvPr id="4" name="Content Placeholder 3">
            <a:extLst>
              <a:ext uri="{FF2B5EF4-FFF2-40B4-BE49-F238E27FC236}">
                <a16:creationId xmlns:a16="http://schemas.microsoft.com/office/drawing/2014/main" id="{D450D2D6-1866-4D7E-BCD3-E9FF5BF8DA23}"/>
              </a:ext>
            </a:extLst>
          </p:cNvPr>
          <p:cNvSpPr>
            <a:spLocks noGrp="1"/>
          </p:cNvSpPr>
          <p:nvPr>
            <p:ph sz="quarter" idx="1"/>
          </p:nvPr>
        </p:nvSpPr>
        <p:spPr/>
        <p:txBody>
          <a:bodyPr>
            <a:normAutofit/>
          </a:bodyPr>
          <a:lstStyle/>
          <a:p>
            <a:pPr marL="0" indent="0">
              <a:buNone/>
            </a:pPr>
            <a:r>
              <a:rPr lang="en-US" sz="2800" b="1" dirty="0"/>
              <a:t>Advisory Action- </a:t>
            </a:r>
            <a:r>
              <a:rPr lang="en-US" sz="2800" dirty="0"/>
              <a:t>Add draft language related to the “virtual basket” to the pamphlet,                               “Self-Support: Where Money                                      and Spirituality Mix”.  </a:t>
            </a:r>
            <a:r>
              <a:rPr lang="en-US" sz="2800" dirty="0">
                <a:solidFill>
                  <a:srgbClr val="FF0000"/>
                </a:solidFill>
              </a:rPr>
              <a:t>PASSED</a:t>
            </a:r>
          </a:p>
          <a:p>
            <a:pPr marL="0" indent="0">
              <a:buNone/>
            </a:pPr>
            <a:endParaRPr lang="en-US" dirty="0"/>
          </a:p>
        </p:txBody>
      </p:sp>
      <p:pic>
        <p:nvPicPr>
          <p:cNvPr id="5" name="Picture 4">
            <a:extLst>
              <a:ext uri="{FF2B5EF4-FFF2-40B4-BE49-F238E27FC236}">
                <a16:creationId xmlns:a16="http://schemas.microsoft.com/office/drawing/2014/main" id="{EAB07D0C-766D-4CED-BEB8-8E1B81FC62D7}"/>
              </a:ext>
            </a:extLst>
          </p:cNvPr>
          <p:cNvPicPr>
            <a:picLocks noChangeAspect="1"/>
          </p:cNvPicPr>
          <p:nvPr/>
        </p:nvPicPr>
        <p:blipFill>
          <a:blip r:embed="rId5"/>
          <a:stretch>
            <a:fillRect/>
          </a:stretch>
        </p:blipFill>
        <p:spPr>
          <a:xfrm rot="1622168">
            <a:off x="5417339" y="2225009"/>
            <a:ext cx="1894062" cy="3669250"/>
          </a:xfrm>
          <a:prstGeom prst="rect">
            <a:avLst/>
          </a:prstGeom>
        </p:spPr>
      </p:pic>
      <p:pic>
        <p:nvPicPr>
          <p:cNvPr id="7" name="Audio 6">
            <a:hlinkClick r:id="" action="ppaction://media"/>
            <a:extLst>
              <a:ext uri="{FF2B5EF4-FFF2-40B4-BE49-F238E27FC236}">
                <a16:creationId xmlns:a16="http://schemas.microsoft.com/office/drawing/2014/main" id="{9EFD1D13-F9D4-4CD6-B49A-F724D73E779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181734872"/>
      </p:ext>
    </p:extLst>
  </p:cSld>
  <p:clrMapOvr>
    <a:masterClrMapping/>
  </p:clrMapOvr>
  <mc:AlternateContent xmlns:mc="http://schemas.openxmlformats.org/markup-compatibility/2006" xmlns:p14="http://schemas.microsoft.com/office/powerpoint/2010/main">
    <mc:Choice Requires="p14">
      <p:transition spd="slow" p14:dur="2000" advTm="52090"/>
    </mc:Choice>
    <mc:Fallback xmlns="">
      <p:transition spd="slow" advTm="520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1DBC451-F4AE-4BED-B400-CD3C7A1D1869}"/>
              </a:ext>
            </a:extLst>
          </p:cNvPr>
          <p:cNvSpPr>
            <a:spLocks noGrp="1"/>
          </p:cNvSpPr>
          <p:nvPr>
            <p:ph type="title"/>
          </p:nvPr>
        </p:nvSpPr>
        <p:spPr/>
        <p:txBody>
          <a:bodyPr/>
          <a:lstStyle/>
          <a:p>
            <a:r>
              <a:rPr lang="en-US" b="1" dirty="0"/>
              <a:t>IV. Finance </a:t>
            </a:r>
          </a:p>
        </p:txBody>
      </p:sp>
      <p:sp>
        <p:nvSpPr>
          <p:cNvPr id="2" name="Footer Placeholder 1">
            <a:extLst>
              <a:ext uri="{FF2B5EF4-FFF2-40B4-BE49-F238E27FC236}">
                <a16:creationId xmlns:a16="http://schemas.microsoft.com/office/drawing/2014/main" id="{FF6EC561-5AFD-4B13-B953-D5DFAF088114}"/>
              </a:ext>
            </a:extLst>
          </p:cNvPr>
          <p:cNvSpPr>
            <a:spLocks noGrp="1"/>
          </p:cNvSpPr>
          <p:nvPr>
            <p:ph type="ftr" sz="quarter" idx="11"/>
          </p:nvPr>
        </p:nvSpPr>
        <p:spPr/>
        <p:txBody>
          <a:bodyPr/>
          <a:lstStyle/>
          <a:p>
            <a:r>
              <a:rPr lang="en-US" dirty="0"/>
              <a:t>aageorgia.org  |  gssa@aageorgia.org  | P.O. Box 7325 Macon, GA 31209 | Phone: 478-745-2588 | Gssa@2006</a:t>
            </a:r>
          </a:p>
        </p:txBody>
      </p:sp>
      <p:sp>
        <p:nvSpPr>
          <p:cNvPr id="4" name="Content Placeholder 3">
            <a:extLst>
              <a:ext uri="{FF2B5EF4-FFF2-40B4-BE49-F238E27FC236}">
                <a16:creationId xmlns:a16="http://schemas.microsoft.com/office/drawing/2014/main" id="{4651B261-E36C-4930-9374-04A06CB51F3B}"/>
              </a:ext>
            </a:extLst>
          </p:cNvPr>
          <p:cNvSpPr>
            <a:spLocks noGrp="1"/>
          </p:cNvSpPr>
          <p:nvPr>
            <p:ph sz="quarter" idx="1"/>
          </p:nvPr>
        </p:nvSpPr>
        <p:spPr/>
        <p:txBody>
          <a:bodyPr/>
          <a:lstStyle/>
          <a:p>
            <a:r>
              <a:rPr lang="en-US" u="sng" dirty="0"/>
              <a:t>Committee Consideration</a:t>
            </a:r>
            <a:r>
              <a:rPr lang="en-US" dirty="0"/>
              <a:t>:</a:t>
            </a:r>
          </a:p>
          <a:p>
            <a:pPr lvl="1"/>
            <a:r>
              <a:rPr lang="en-US" dirty="0"/>
              <a:t>The committee reviewed a request to revise the pie chart on page 12 of the pamphlet, “Self-Support: Where Money and Spirituality Mix” and </a:t>
            </a:r>
            <a:r>
              <a:rPr lang="en-US" b="1" dirty="0">
                <a:solidFill>
                  <a:srgbClr val="FF0000"/>
                </a:solidFill>
              </a:rPr>
              <a:t>TOOK NO ACTION </a:t>
            </a:r>
            <a:r>
              <a:rPr lang="en-US" dirty="0"/>
              <a:t>as the percentages provided are suggested. </a:t>
            </a:r>
          </a:p>
          <a:p>
            <a:pPr lvl="1"/>
            <a:r>
              <a:rPr lang="en-US" dirty="0"/>
              <a:t>The committee reviewed a report from the trustees’ Finance Ad Hoc Committee on Google Ad Grants and the Seventh Tradition. The committee strongly suggests forwarding this report to the trustees’ Finance and Budgetary Committee and the appropriate 71</a:t>
            </a:r>
            <a:r>
              <a:rPr lang="en-US" baseline="30000" dirty="0"/>
              <a:t>st</a:t>
            </a:r>
            <a:r>
              <a:rPr lang="en-US" dirty="0"/>
              <a:t> GSC committee.</a:t>
            </a:r>
          </a:p>
        </p:txBody>
      </p:sp>
      <p:pic>
        <p:nvPicPr>
          <p:cNvPr id="5" name="Picture 4">
            <a:extLst>
              <a:ext uri="{FF2B5EF4-FFF2-40B4-BE49-F238E27FC236}">
                <a16:creationId xmlns:a16="http://schemas.microsoft.com/office/drawing/2014/main" id="{84BAA79B-A739-4933-AC43-B1E55AAD8F77}"/>
              </a:ext>
            </a:extLst>
          </p:cNvPr>
          <p:cNvPicPr>
            <a:picLocks noChangeAspect="1"/>
          </p:cNvPicPr>
          <p:nvPr/>
        </p:nvPicPr>
        <p:blipFill>
          <a:blip r:embed="rId5"/>
          <a:stretch>
            <a:fillRect/>
          </a:stretch>
        </p:blipFill>
        <p:spPr>
          <a:xfrm>
            <a:off x="2620674" y="5314540"/>
            <a:ext cx="3866075" cy="917970"/>
          </a:xfrm>
          <a:prstGeom prst="rect">
            <a:avLst/>
          </a:prstGeom>
        </p:spPr>
      </p:pic>
      <p:pic>
        <p:nvPicPr>
          <p:cNvPr id="7" name="Picture 6" descr="A picture containing sitting, table, food&#10;&#10;Description automatically generated">
            <a:extLst>
              <a:ext uri="{FF2B5EF4-FFF2-40B4-BE49-F238E27FC236}">
                <a16:creationId xmlns:a16="http://schemas.microsoft.com/office/drawing/2014/main" id="{2C5AB7B7-6FE3-4179-88DD-96D8B8612EBD}"/>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5905500" y="-587983"/>
            <a:ext cx="3238500" cy="3190875"/>
          </a:xfrm>
          <a:prstGeom prst="rect">
            <a:avLst/>
          </a:prstGeom>
        </p:spPr>
      </p:pic>
      <p:pic>
        <p:nvPicPr>
          <p:cNvPr id="6" name="Audio 5">
            <a:hlinkClick r:id="" action="ppaction://media"/>
            <a:extLst>
              <a:ext uri="{FF2B5EF4-FFF2-40B4-BE49-F238E27FC236}">
                <a16:creationId xmlns:a16="http://schemas.microsoft.com/office/drawing/2014/main" id="{DF2E67DC-494F-4C50-9091-D7C833DA32DC}"/>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615667186"/>
      </p:ext>
    </p:extLst>
  </p:cSld>
  <p:clrMapOvr>
    <a:masterClrMapping/>
  </p:clrMapOvr>
  <mc:AlternateContent xmlns:mc="http://schemas.openxmlformats.org/markup-compatibility/2006" xmlns:p14="http://schemas.microsoft.com/office/powerpoint/2010/main">
    <mc:Choice Requires="p14">
      <p:transition spd="slow" p14:dur="2000" advTm="22780"/>
    </mc:Choice>
    <mc:Fallback xmlns="">
      <p:transition spd="slow" advTm="227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27F7CE-3DB9-478B-B99F-F375EE25B64F}"/>
              </a:ext>
            </a:extLst>
          </p:cNvPr>
          <p:cNvSpPr>
            <a:spLocks noGrp="1"/>
          </p:cNvSpPr>
          <p:nvPr>
            <p:ph type="title"/>
          </p:nvPr>
        </p:nvSpPr>
        <p:spPr/>
        <p:txBody>
          <a:bodyPr/>
          <a:lstStyle/>
          <a:p>
            <a:r>
              <a:rPr lang="en-US" b="1" dirty="0"/>
              <a:t>IV. Finance: Floor Action</a:t>
            </a:r>
          </a:p>
        </p:txBody>
      </p:sp>
      <p:sp>
        <p:nvSpPr>
          <p:cNvPr id="3" name="Footer Placeholder 2">
            <a:extLst>
              <a:ext uri="{FF2B5EF4-FFF2-40B4-BE49-F238E27FC236}">
                <a16:creationId xmlns:a16="http://schemas.microsoft.com/office/drawing/2014/main" id="{9DF324EA-7D4B-46FE-9120-2787C6D763C9}"/>
              </a:ext>
            </a:extLst>
          </p:cNvPr>
          <p:cNvSpPr>
            <a:spLocks noGrp="1"/>
          </p:cNvSpPr>
          <p:nvPr>
            <p:ph type="ftr" sz="quarter" idx="11"/>
          </p:nvPr>
        </p:nvSpPr>
        <p:spPr/>
        <p:txBody>
          <a:bodyPr/>
          <a:lstStyle/>
          <a:p>
            <a:r>
              <a:rPr lang="en-US" dirty="0"/>
              <a:t>aageorgia.org  |  gssa@aageorgia.org  | P.O. Box 7325 Macon, GA 31209 | Phone: 478-745-2588 | Gssa@2006</a:t>
            </a:r>
          </a:p>
        </p:txBody>
      </p:sp>
      <p:sp>
        <p:nvSpPr>
          <p:cNvPr id="4" name="Content Placeholder 3">
            <a:extLst>
              <a:ext uri="{FF2B5EF4-FFF2-40B4-BE49-F238E27FC236}">
                <a16:creationId xmlns:a16="http://schemas.microsoft.com/office/drawing/2014/main" id="{36D34F25-E5F4-4DC1-A062-8E675FB09737}"/>
              </a:ext>
            </a:extLst>
          </p:cNvPr>
          <p:cNvSpPr>
            <a:spLocks noGrp="1"/>
          </p:cNvSpPr>
          <p:nvPr>
            <p:ph sz="quarter" idx="1"/>
          </p:nvPr>
        </p:nvSpPr>
        <p:spPr>
          <a:xfrm>
            <a:off x="301752" y="1392047"/>
            <a:ext cx="8689847" cy="4572000"/>
          </a:xfrm>
        </p:spPr>
        <p:txBody>
          <a:bodyPr/>
          <a:lstStyle/>
          <a:p>
            <a:r>
              <a:rPr lang="en-US" sz="2400" dirty="0"/>
              <a:t>That the Finance Committee expand Agenda item #2 that will be forwarded to the trustees’ Conference Committee to include the proposal to revise the pie chart percentages in order to emphasize more clearly that any percentages included in the pamphlet are only suggestions and examples, not recommendations. </a:t>
            </a:r>
          </a:p>
          <a:p>
            <a:pPr lvl="1"/>
            <a:endParaRPr lang="en-US" dirty="0"/>
          </a:p>
          <a:p>
            <a:pPr marL="274320" lvl="1" indent="0">
              <a:buNone/>
            </a:pPr>
            <a:r>
              <a:rPr lang="en-US" sz="2400" b="1" dirty="0">
                <a:solidFill>
                  <a:schemeClr val="tx1"/>
                </a:solidFill>
              </a:rPr>
              <a:t>Motion to decline failed</a:t>
            </a:r>
          </a:p>
        </p:txBody>
      </p:sp>
      <p:pic>
        <p:nvPicPr>
          <p:cNvPr id="6" name="Picture 5">
            <a:extLst>
              <a:ext uri="{FF2B5EF4-FFF2-40B4-BE49-F238E27FC236}">
                <a16:creationId xmlns:a16="http://schemas.microsoft.com/office/drawing/2014/main" id="{98378A3A-1103-461C-850E-071DACE8F6C2}"/>
              </a:ext>
            </a:extLst>
          </p:cNvPr>
          <p:cNvPicPr>
            <a:picLocks noChangeAspect="1"/>
          </p:cNvPicPr>
          <p:nvPr/>
        </p:nvPicPr>
        <p:blipFill>
          <a:blip r:embed="rId5"/>
          <a:stretch>
            <a:fillRect/>
          </a:stretch>
        </p:blipFill>
        <p:spPr>
          <a:xfrm>
            <a:off x="3037176" y="4498710"/>
            <a:ext cx="3603048" cy="1688738"/>
          </a:xfrm>
          <a:prstGeom prst="rect">
            <a:avLst/>
          </a:prstGeom>
        </p:spPr>
      </p:pic>
      <p:pic>
        <p:nvPicPr>
          <p:cNvPr id="5" name="Audio 4">
            <a:hlinkClick r:id="" action="ppaction://media"/>
            <a:extLst>
              <a:ext uri="{FF2B5EF4-FFF2-40B4-BE49-F238E27FC236}">
                <a16:creationId xmlns:a16="http://schemas.microsoft.com/office/drawing/2014/main" id="{623AD997-E8F8-4E10-80C2-87F6C25554D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151887530"/>
      </p:ext>
    </p:extLst>
  </p:cSld>
  <p:clrMapOvr>
    <a:masterClrMapping/>
  </p:clrMapOvr>
  <mc:AlternateContent xmlns:mc="http://schemas.openxmlformats.org/markup-compatibility/2006" xmlns:p14="http://schemas.microsoft.com/office/powerpoint/2010/main">
    <mc:Choice Requires="p14">
      <p:transition spd="slow" p14:dur="2000" advTm="42389"/>
    </mc:Choice>
    <mc:Fallback xmlns="">
      <p:transition spd="slow" advTm="423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D7AAE6-FF10-4350-88FF-42C8DD8CA024}"/>
              </a:ext>
            </a:extLst>
          </p:cNvPr>
          <p:cNvSpPr>
            <a:spLocks noGrp="1"/>
          </p:cNvSpPr>
          <p:nvPr>
            <p:ph type="title"/>
          </p:nvPr>
        </p:nvSpPr>
        <p:spPr/>
        <p:txBody>
          <a:bodyPr/>
          <a:lstStyle/>
          <a:p>
            <a:r>
              <a:rPr lang="en-US" b="1" dirty="0"/>
              <a:t>IV. Finance: Floor Action</a:t>
            </a:r>
          </a:p>
        </p:txBody>
      </p:sp>
      <p:sp>
        <p:nvSpPr>
          <p:cNvPr id="3" name="Footer Placeholder 2">
            <a:extLst>
              <a:ext uri="{FF2B5EF4-FFF2-40B4-BE49-F238E27FC236}">
                <a16:creationId xmlns:a16="http://schemas.microsoft.com/office/drawing/2014/main" id="{88C9E7D2-7A4F-4495-AFC5-F3D0B71F8020}"/>
              </a:ext>
            </a:extLst>
          </p:cNvPr>
          <p:cNvSpPr>
            <a:spLocks noGrp="1"/>
          </p:cNvSpPr>
          <p:nvPr>
            <p:ph type="ftr" sz="quarter" idx="11"/>
          </p:nvPr>
        </p:nvSpPr>
        <p:spPr/>
        <p:txBody>
          <a:bodyPr/>
          <a:lstStyle/>
          <a:p>
            <a:r>
              <a:rPr lang="en-US" dirty="0"/>
              <a:t>aageorgia.org  |  gssa@aageorgia.org  | P.O. Box 7325 Macon, GA 31209 | Phone: 478-745-2588 | Gssa@2006</a:t>
            </a:r>
          </a:p>
        </p:txBody>
      </p:sp>
      <p:sp>
        <p:nvSpPr>
          <p:cNvPr id="7" name="Content Placeholder 6">
            <a:extLst>
              <a:ext uri="{FF2B5EF4-FFF2-40B4-BE49-F238E27FC236}">
                <a16:creationId xmlns:a16="http://schemas.microsoft.com/office/drawing/2014/main" id="{F53B9057-6F6C-4FA3-A8BF-43152457A1B9}"/>
              </a:ext>
            </a:extLst>
          </p:cNvPr>
          <p:cNvSpPr>
            <a:spLocks noGrp="1"/>
          </p:cNvSpPr>
          <p:nvPr>
            <p:ph sz="quarter" idx="1"/>
          </p:nvPr>
        </p:nvSpPr>
        <p:spPr/>
        <p:txBody>
          <a:bodyPr/>
          <a:lstStyle/>
          <a:p>
            <a:pPr marL="274320" lvl="1" indent="0">
              <a:buNone/>
            </a:pPr>
            <a:r>
              <a:rPr lang="en-US" sz="2800" dirty="0">
                <a:solidFill>
                  <a:schemeClr val="tx1"/>
                </a:solidFill>
              </a:rPr>
              <a:t>The launch of Google AdWords Grants be halted until the 71</a:t>
            </a:r>
            <a:r>
              <a:rPr lang="en-US" sz="2800" baseline="30000" dirty="0">
                <a:solidFill>
                  <a:schemeClr val="tx1"/>
                </a:solidFill>
              </a:rPr>
              <a:t>st</a:t>
            </a:r>
            <a:r>
              <a:rPr lang="en-US" sz="2800" dirty="0">
                <a:solidFill>
                  <a:schemeClr val="tx1"/>
                </a:solidFill>
              </a:rPr>
              <a:t> GSC convenes and approves that launch and that the “Ad Hoc Committee Progress Report-Google Grants and the 7</a:t>
            </a:r>
            <a:r>
              <a:rPr lang="en-US" sz="2800" baseline="30000" dirty="0">
                <a:solidFill>
                  <a:schemeClr val="tx1"/>
                </a:solidFill>
              </a:rPr>
              <a:t>th</a:t>
            </a:r>
            <a:r>
              <a:rPr lang="en-US" sz="2800" dirty="0">
                <a:solidFill>
                  <a:schemeClr val="tx1"/>
                </a:solidFill>
              </a:rPr>
              <a:t> Tradition,”  from the trustees’ Finance Committee be immediately released to all members of the 7oth GSC.</a:t>
            </a:r>
          </a:p>
          <a:p>
            <a:pPr marL="274320" lvl="1" indent="0">
              <a:buNone/>
            </a:pPr>
            <a:r>
              <a:rPr lang="en-US" sz="2800" b="1" dirty="0">
                <a:solidFill>
                  <a:schemeClr val="tx1"/>
                </a:solidFill>
                <a:cs typeface="Arial" panose="020B0604020202020204" pitchFamily="34" charset="0"/>
              </a:rPr>
              <a:t>Motion to decline failed. </a:t>
            </a:r>
          </a:p>
          <a:p>
            <a:pPr lvl="1">
              <a:buFont typeface="Arial" panose="020B0604020202020204" pitchFamily="34" charset="0"/>
              <a:buChar char="•"/>
            </a:pPr>
            <a:endParaRPr lang="en-US" sz="2400" dirty="0">
              <a:solidFill>
                <a:schemeClr val="tx1"/>
              </a:solidFill>
              <a:cs typeface="Arial" panose="020B0604020202020204" pitchFamily="34" charset="0"/>
            </a:endParaRPr>
          </a:p>
          <a:p>
            <a:pPr lvl="1">
              <a:buFont typeface="Arial" panose="020B0604020202020204" pitchFamily="34" charset="0"/>
              <a:buChar char="•"/>
            </a:pPr>
            <a:endParaRPr lang="en-US" sz="2400" dirty="0">
              <a:solidFill>
                <a:schemeClr val="tx1"/>
              </a:solidFill>
              <a:cs typeface="Arial" panose="020B0604020202020204" pitchFamily="34" charset="0"/>
            </a:endParaRPr>
          </a:p>
          <a:p>
            <a:pPr lvl="1">
              <a:buFont typeface="Arial" panose="020B0604020202020204" pitchFamily="34" charset="0"/>
              <a:buChar char="•"/>
            </a:pPr>
            <a:endParaRPr lang="en-US" dirty="0"/>
          </a:p>
          <a:p>
            <a:endParaRPr lang="en-US" dirty="0"/>
          </a:p>
        </p:txBody>
      </p:sp>
      <p:pic>
        <p:nvPicPr>
          <p:cNvPr id="5" name="Picture 4" descr="A drawing of a cartoon character&#10;&#10;Description automatically generated">
            <a:extLst>
              <a:ext uri="{FF2B5EF4-FFF2-40B4-BE49-F238E27FC236}">
                <a16:creationId xmlns:a16="http://schemas.microsoft.com/office/drawing/2014/main" id="{6A4F4709-D3FE-4340-934A-C34502CFF968}"/>
              </a:ext>
            </a:extLst>
          </p:cNvPr>
          <p:cNvPicPr>
            <a:picLocks noChangeAspect="1"/>
          </p:cNvPicPr>
          <p:nvPr/>
        </p:nvPicPr>
        <p:blipFill>
          <a:blip r:embed="rId5" cstate="print">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rot="1710631">
            <a:off x="7550063" y="218198"/>
            <a:ext cx="1137582" cy="1203318"/>
          </a:xfrm>
          <a:prstGeom prst="rect">
            <a:avLst/>
          </a:prstGeom>
        </p:spPr>
      </p:pic>
      <p:pic>
        <p:nvPicPr>
          <p:cNvPr id="4" name="Picture 3">
            <a:extLst>
              <a:ext uri="{FF2B5EF4-FFF2-40B4-BE49-F238E27FC236}">
                <a16:creationId xmlns:a16="http://schemas.microsoft.com/office/drawing/2014/main" id="{A0FD7FBF-0C5E-4661-BE8D-3DFAAB6080AA}"/>
              </a:ext>
            </a:extLst>
          </p:cNvPr>
          <p:cNvPicPr>
            <a:picLocks noChangeAspect="1"/>
          </p:cNvPicPr>
          <p:nvPr/>
        </p:nvPicPr>
        <p:blipFill>
          <a:blip r:embed="rId7"/>
          <a:stretch>
            <a:fillRect/>
          </a:stretch>
        </p:blipFill>
        <p:spPr>
          <a:xfrm>
            <a:off x="3037176" y="4566210"/>
            <a:ext cx="3603048" cy="1688738"/>
          </a:xfrm>
          <a:prstGeom prst="rect">
            <a:avLst/>
          </a:prstGeom>
        </p:spPr>
      </p:pic>
      <p:pic>
        <p:nvPicPr>
          <p:cNvPr id="6" name="Audio 5">
            <a:hlinkClick r:id="" action="ppaction://media"/>
            <a:extLst>
              <a:ext uri="{FF2B5EF4-FFF2-40B4-BE49-F238E27FC236}">
                <a16:creationId xmlns:a16="http://schemas.microsoft.com/office/drawing/2014/main" id="{4131E162-5509-400A-B656-EA1B3ADE4262}"/>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594219217"/>
      </p:ext>
    </p:extLst>
  </p:cSld>
  <p:clrMapOvr>
    <a:masterClrMapping/>
  </p:clrMapOvr>
  <mc:AlternateContent xmlns:mc="http://schemas.openxmlformats.org/markup-compatibility/2006" xmlns:p14="http://schemas.microsoft.com/office/powerpoint/2010/main">
    <mc:Choice Requires="p14">
      <p:transition spd="slow" p14:dur="2000" advTm="23040"/>
    </mc:Choice>
    <mc:Fallback xmlns="">
      <p:transition spd="slow" advTm="230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F4CA-D273-4796-AC77-A0C3B8713B85}"/>
              </a:ext>
            </a:extLst>
          </p:cNvPr>
          <p:cNvSpPr>
            <a:spLocks noGrp="1"/>
          </p:cNvSpPr>
          <p:nvPr>
            <p:ph type="title"/>
          </p:nvPr>
        </p:nvSpPr>
        <p:spPr>
          <a:xfrm>
            <a:off x="301752" y="0"/>
            <a:ext cx="8534400" cy="1444877"/>
          </a:xfrm>
        </p:spPr>
        <p:txBody>
          <a:bodyPr>
            <a:normAutofit fontScale="90000"/>
          </a:bodyPr>
          <a:lstStyle/>
          <a:p>
            <a:br>
              <a:rPr lang="en-US" b="1" dirty="0"/>
            </a:br>
            <a:br>
              <a:rPr lang="en-US" b="1" dirty="0"/>
            </a:br>
            <a:br>
              <a:rPr lang="en-US" b="1" dirty="0"/>
            </a:br>
            <a:br>
              <a:rPr lang="en-US" b="1" dirty="0"/>
            </a:br>
            <a:br>
              <a:rPr lang="en-US" b="1" dirty="0"/>
            </a:br>
            <a:br>
              <a:rPr lang="en-US" b="1" dirty="0"/>
            </a:br>
            <a:br>
              <a:rPr lang="en-US" b="1" dirty="0"/>
            </a:br>
            <a:br>
              <a:rPr lang="en-US" b="1" dirty="0"/>
            </a:br>
            <a:r>
              <a:rPr lang="en-US" sz="3700" dirty="0"/>
              <a:t>IV. Finance: Forwarded to the 71st GSC</a:t>
            </a:r>
            <a:br>
              <a:rPr lang="en-US" sz="3600" dirty="0"/>
            </a:br>
            <a:endParaRPr lang="en-US" b="1" dirty="0"/>
          </a:p>
        </p:txBody>
      </p:sp>
      <p:sp>
        <p:nvSpPr>
          <p:cNvPr id="3" name="Footer Placeholder 2">
            <a:extLst>
              <a:ext uri="{FF2B5EF4-FFF2-40B4-BE49-F238E27FC236}">
                <a16:creationId xmlns:a16="http://schemas.microsoft.com/office/drawing/2014/main" id="{2437267C-59D7-4966-91DA-04361D7363F7}"/>
              </a:ext>
            </a:extLst>
          </p:cNvPr>
          <p:cNvSpPr>
            <a:spLocks noGrp="1"/>
          </p:cNvSpPr>
          <p:nvPr>
            <p:ph type="ftr" sz="quarter" idx="11"/>
          </p:nvPr>
        </p:nvSpPr>
        <p:spPr/>
        <p:txBody>
          <a:bodyPr/>
          <a:lstStyle/>
          <a:p>
            <a:r>
              <a:rPr lang="en-US" dirty="0"/>
              <a:t>aageorgia.org  |  gssa@aageorgia.org  | P.O. Box 7325 Macon, GA 31209 | Phone: 478-745-2588 | Gssa@2006</a:t>
            </a:r>
          </a:p>
        </p:txBody>
      </p:sp>
      <p:sp>
        <p:nvSpPr>
          <p:cNvPr id="4" name="Content Placeholder 3">
            <a:extLst>
              <a:ext uri="{FF2B5EF4-FFF2-40B4-BE49-F238E27FC236}">
                <a16:creationId xmlns:a16="http://schemas.microsoft.com/office/drawing/2014/main" id="{45858C35-4154-4328-AC42-8DD3C5024711}"/>
              </a:ext>
            </a:extLst>
          </p:cNvPr>
          <p:cNvSpPr>
            <a:spLocks noGrp="1"/>
          </p:cNvSpPr>
          <p:nvPr>
            <p:ph sz="quarter" idx="1"/>
          </p:nvPr>
        </p:nvSpPr>
        <p:spPr/>
        <p:txBody>
          <a:bodyPr>
            <a:normAutofit/>
          </a:bodyPr>
          <a:lstStyle/>
          <a:p>
            <a:pPr>
              <a:buFont typeface="Arial" panose="020B0604020202020204" pitchFamily="34" charset="0"/>
              <a:buChar char="•"/>
            </a:pPr>
            <a:r>
              <a:rPr lang="en-US" sz="3200" dirty="0"/>
              <a:t>Consider a request regarding contribution percentages to service entities.</a:t>
            </a:r>
          </a:p>
          <a:p>
            <a:pPr>
              <a:buFont typeface="Arial" panose="020B0604020202020204" pitchFamily="34" charset="0"/>
              <a:buChar char="•"/>
            </a:pPr>
            <a:r>
              <a:rPr lang="en-US" sz="3200" dirty="0">
                <a:solidFill>
                  <a:schemeClr val="tx1"/>
                </a:solidFill>
              </a:rPr>
              <a:t>Review self-support packet</a:t>
            </a:r>
            <a:r>
              <a:rPr lang="en-US" sz="3200" dirty="0"/>
              <a:t>.</a:t>
            </a:r>
          </a:p>
        </p:txBody>
      </p:sp>
      <p:pic>
        <p:nvPicPr>
          <p:cNvPr id="5" name="Picture 4">
            <a:extLst>
              <a:ext uri="{FF2B5EF4-FFF2-40B4-BE49-F238E27FC236}">
                <a16:creationId xmlns:a16="http://schemas.microsoft.com/office/drawing/2014/main" id="{BD09E74F-554B-4738-BA61-4F3925B09B2C}"/>
              </a:ext>
            </a:extLst>
          </p:cNvPr>
          <p:cNvPicPr>
            <a:picLocks noChangeAspect="1"/>
          </p:cNvPicPr>
          <p:nvPr/>
        </p:nvPicPr>
        <p:blipFill>
          <a:blip r:embed="rId4"/>
          <a:stretch>
            <a:fillRect/>
          </a:stretch>
        </p:blipFill>
        <p:spPr>
          <a:xfrm>
            <a:off x="3200400" y="3821254"/>
            <a:ext cx="2225233" cy="1444877"/>
          </a:xfrm>
          <a:prstGeom prst="rect">
            <a:avLst/>
          </a:prstGeom>
        </p:spPr>
      </p:pic>
      <p:pic>
        <p:nvPicPr>
          <p:cNvPr id="7" name="Picture 6" descr="A close up of a sign&#10;&#10;Description automatically generated">
            <a:extLst>
              <a:ext uri="{FF2B5EF4-FFF2-40B4-BE49-F238E27FC236}">
                <a16:creationId xmlns:a16="http://schemas.microsoft.com/office/drawing/2014/main" id="{4D54B489-3820-4CEC-AA1D-AF3824609311}"/>
              </a:ext>
            </a:extLst>
          </p:cNvPr>
          <p:cNvPicPr>
            <a:picLocks noChangeAspect="1"/>
          </p:cNvPicPr>
          <p:nvPr/>
        </p:nvPicPr>
        <p:blipFill>
          <a:blip r:embed="rId5" cstate="print">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5355081" y="2871318"/>
            <a:ext cx="3521143" cy="3521143"/>
          </a:xfrm>
          <a:prstGeom prst="rect">
            <a:avLst/>
          </a:prstGeom>
        </p:spPr>
      </p:pic>
      <p:pic>
        <p:nvPicPr>
          <p:cNvPr id="6" name="Audio 5">
            <a:hlinkClick r:id="" action="ppaction://media"/>
            <a:extLst>
              <a:ext uri="{FF2B5EF4-FFF2-40B4-BE49-F238E27FC236}">
                <a16:creationId xmlns:a16="http://schemas.microsoft.com/office/drawing/2014/main" id="{FF3385A6-4C5B-4014-AF19-C115642BE0F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627436495"/>
      </p:ext>
    </p:extLst>
  </p:cSld>
  <p:clrMapOvr>
    <a:masterClrMapping/>
  </p:clrMapOvr>
  <mc:AlternateContent xmlns:mc="http://schemas.openxmlformats.org/markup-compatibility/2006" xmlns:p14="http://schemas.microsoft.com/office/powerpoint/2010/main">
    <mc:Choice Requires="p14">
      <p:transition spd="slow" p14:dur="2000" advTm="26155"/>
    </mc:Choice>
    <mc:Fallback xmlns="">
      <p:transition spd="slow" advTm="261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115826-DE24-44CB-95B3-A3CB453A4E39}"/>
              </a:ext>
            </a:extLst>
          </p:cNvPr>
          <p:cNvSpPr>
            <a:spLocks noGrp="1"/>
          </p:cNvSpPr>
          <p:nvPr>
            <p:ph type="title"/>
          </p:nvPr>
        </p:nvSpPr>
        <p:spPr/>
        <p:txBody>
          <a:bodyPr/>
          <a:lstStyle/>
          <a:p>
            <a:r>
              <a:rPr lang="en-US" b="1" dirty="0"/>
              <a:t>IV. Finance </a:t>
            </a:r>
          </a:p>
        </p:txBody>
      </p:sp>
      <p:sp>
        <p:nvSpPr>
          <p:cNvPr id="3" name="Footer Placeholder 2">
            <a:extLst>
              <a:ext uri="{FF2B5EF4-FFF2-40B4-BE49-F238E27FC236}">
                <a16:creationId xmlns:a16="http://schemas.microsoft.com/office/drawing/2014/main" id="{1B57401E-7922-4153-8DEF-B36D32EF6DF0}"/>
              </a:ext>
            </a:extLst>
          </p:cNvPr>
          <p:cNvSpPr>
            <a:spLocks noGrp="1"/>
          </p:cNvSpPr>
          <p:nvPr>
            <p:ph type="ftr" sz="quarter" idx="11"/>
          </p:nvPr>
        </p:nvSpPr>
        <p:spPr/>
        <p:txBody>
          <a:bodyPr/>
          <a:lstStyle/>
          <a:p>
            <a:r>
              <a:rPr lang="en-US" dirty="0"/>
              <a:t>aageorgia.org  |  gssa@aageorgia.org  | P.O. Box 7325 Macon, GA 31209 | Phone: 478-745-2588 | Gssa@2006</a:t>
            </a:r>
          </a:p>
        </p:txBody>
      </p:sp>
      <p:sp>
        <p:nvSpPr>
          <p:cNvPr id="4" name="Content Placeholder 3">
            <a:extLst>
              <a:ext uri="{FF2B5EF4-FFF2-40B4-BE49-F238E27FC236}">
                <a16:creationId xmlns:a16="http://schemas.microsoft.com/office/drawing/2014/main" id="{EA962DDC-536A-449F-A009-EBEDC8D012A2}"/>
              </a:ext>
            </a:extLst>
          </p:cNvPr>
          <p:cNvSpPr>
            <a:spLocks noGrp="1"/>
          </p:cNvSpPr>
          <p:nvPr>
            <p:ph sz="quarter" idx="1"/>
          </p:nvPr>
        </p:nvSpPr>
        <p:spPr/>
        <p:txBody>
          <a:bodyPr/>
          <a:lstStyle/>
          <a:p>
            <a:r>
              <a:rPr lang="en-US" dirty="0"/>
              <a:t>Final Report 2019 C.F.O.  delayed until audit has been completed, by the end of June</a:t>
            </a:r>
          </a:p>
          <a:p>
            <a:r>
              <a:rPr lang="en-US" dirty="0"/>
              <a:t>Zoom meeting with all Conference members will be scheduled to review the final financial report.</a:t>
            </a:r>
          </a:p>
          <a:p>
            <a:endParaRPr lang="en-US" dirty="0"/>
          </a:p>
          <a:p>
            <a:endParaRPr lang="en-US" dirty="0"/>
          </a:p>
        </p:txBody>
      </p:sp>
      <p:pic>
        <p:nvPicPr>
          <p:cNvPr id="6" name="Picture 5" descr="A picture containing light&#10;&#10;Description automatically generated">
            <a:extLst>
              <a:ext uri="{FF2B5EF4-FFF2-40B4-BE49-F238E27FC236}">
                <a16:creationId xmlns:a16="http://schemas.microsoft.com/office/drawing/2014/main" id="{8F345149-E74A-4BF2-AEBA-9027FF024398}"/>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3197352" y="3324618"/>
            <a:ext cx="2743200" cy="2743200"/>
          </a:xfrm>
          <a:prstGeom prst="rect">
            <a:avLst/>
          </a:prstGeom>
        </p:spPr>
      </p:pic>
      <p:pic>
        <p:nvPicPr>
          <p:cNvPr id="5" name="Audio 4">
            <a:hlinkClick r:id="" action="ppaction://media"/>
            <a:extLst>
              <a:ext uri="{FF2B5EF4-FFF2-40B4-BE49-F238E27FC236}">
                <a16:creationId xmlns:a16="http://schemas.microsoft.com/office/drawing/2014/main" id="{1B1E8EC5-5900-4156-BAF9-28A3002006F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183916499"/>
      </p:ext>
    </p:extLst>
  </p:cSld>
  <p:clrMapOvr>
    <a:masterClrMapping/>
  </p:clrMapOvr>
  <mc:AlternateContent xmlns:mc="http://schemas.openxmlformats.org/markup-compatibility/2006" xmlns:p14="http://schemas.microsoft.com/office/powerpoint/2010/main">
    <mc:Choice Requires="p14">
      <p:transition spd="slow" p14:dur="2000" advTm="20002"/>
    </mc:Choice>
    <mc:Fallback xmlns="">
      <p:transition spd="slow" advTm="200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290F3D-DE22-446C-8D5B-9B39CCABD300}"/>
              </a:ext>
            </a:extLst>
          </p:cNvPr>
          <p:cNvSpPr>
            <a:spLocks noGrp="1"/>
          </p:cNvSpPr>
          <p:nvPr>
            <p:ph type="title"/>
          </p:nvPr>
        </p:nvSpPr>
        <p:spPr/>
        <p:txBody>
          <a:bodyPr/>
          <a:lstStyle/>
          <a:p>
            <a:r>
              <a:rPr lang="en-US" b="1" dirty="0"/>
              <a:t>2019 Unaudited  Financials</a:t>
            </a:r>
          </a:p>
        </p:txBody>
      </p:sp>
      <p:sp>
        <p:nvSpPr>
          <p:cNvPr id="3" name="Footer Placeholder 2">
            <a:extLst>
              <a:ext uri="{FF2B5EF4-FFF2-40B4-BE49-F238E27FC236}">
                <a16:creationId xmlns:a16="http://schemas.microsoft.com/office/drawing/2014/main" id="{71AAC317-5410-4301-BB17-C935B32279D4}"/>
              </a:ext>
            </a:extLst>
          </p:cNvPr>
          <p:cNvSpPr>
            <a:spLocks noGrp="1"/>
          </p:cNvSpPr>
          <p:nvPr>
            <p:ph type="ftr" sz="quarter" idx="11"/>
          </p:nvPr>
        </p:nvSpPr>
        <p:spPr/>
        <p:txBody>
          <a:bodyPr/>
          <a:lstStyle/>
          <a:p>
            <a:r>
              <a:rPr lang="en-US"/>
              <a:t>aageorgia.org  |  gssa@aageorgia.org  | P.O. Box 7325 Macon, GA 31209 | Phone: 478-745-2588 | Gssa@2006</a:t>
            </a:r>
            <a:endParaRPr lang="en-US" dirty="0"/>
          </a:p>
        </p:txBody>
      </p:sp>
      <p:sp>
        <p:nvSpPr>
          <p:cNvPr id="4" name="Content Placeholder 3">
            <a:extLst>
              <a:ext uri="{FF2B5EF4-FFF2-40B4-BE49-F238E27FC236}">
                <a16:creationId xmlns:a16="http://schemas.microsoft.com/office/drawing/2014/main" id="{089D6D54-73C2-42ED-9267-0D1D72C9DCCE}"/>
              </a:ext>
            </a:extLst>
          </p:cNvPr>
          <p:cNvSpPr>
            <a:spLocks noGrp="1"/>
          </p:cNvSpPr>
          <p:nvPr>
            <p:ph sz="quarter" idx="1"/>
          </p:nvPr>
        </p:nvSpPr>
        <p:spPr/>
        <p:txBody>
          <a:bodyPr/>
          <a:lstStyle/>
          <a:p>
            <a:r>
              <a:rPr lang="en-US" dirty="0"/>
              <a:t>Our Seventh Tradition contributions were above amount budgeted.– </a:t>
            </a:r>
            <a:r>
              <a:rPr lang="en-US" sz="2800" b="1" dirty="0">
                <a:solidFill>
                  <a:srgbClr val="00B050"/>
                </a:solidFill>
              </a:rPr>
              <a:t>THANK YOU!!! </a:t>
            </a:r>
          </a:p>
          <a:p>
            <a:r>
              <a:rPr lang="en-US" i="1" dirty="0"/>
              <a:t>Our Great Responsibility-Lower </a:t>
            </a:r>
            <a:r>
              <a:rPr lang="en-US" dirty="0"/>
              <a:t>sales than anticipated</a:t>
            </a:r>
          </a:p>
          <a:p>
            <a:r>
              <a:rPr lang="en-US" dirty="0"/>
              <a:t>Big Book sales continue to decline.                                                     </a:t>
            </a:r>
          </a:p>
          <a:p>
            <a:r>
              <a:rPr lang="en-US" dirty="0"/>
              <a:t> GV Sales decreased; expenses                                 decreased.</a:t>
            </a:r>
          </a:p>
          <a:p>
            <a:r>
              <a:rPr lang="en-US" dirty="0" err="1"/>
              <a:t>LaVina</a:t>
            </a:r>
            <a:r>
              <a:rPr lang="en-US" dirty="0"/>
              <a:t> circulation increased.</a:t>
            </a:r>
          </a:p>
          <a:p>
            <a:r>
              <a:rPr lang="en-US" dirty="0"/>
              <a:t>Operating Expenses above budget</a:t>
            </a:r>
          </a:p>
        </p:txBody>
      </p:sp>
      <p:sp>
        <p:nvSpPr>
          <p:cNvPr id="7" name="Arrow: Up 6">
            <a:extLst>
              <a:ext uri="{FF2B5EF4-FFF2-40B4-BE49-F238E27FC236}">
                <a16:creationId xmlns:a16="http://schemas.microsoft.com/office/drawing/2014/main" id="{B02B81F1-4969-47D3-995D-6FCF8C4DB093}"/>
              </a:ext>
            </a:extLst>
          </p:cNvPr>
          <p:cNvSpPr/>
          <p:nvPr/>
        </p:nvSpPr>
        <p:spPr>
          <a:xfrm>
            <a:off x="8001000" y="1560776"/>
            <a:ext cx="484632" cy="758952"/>
          </a:xfrm>
          <a:prstGeom prst="upArrow">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rrow: Down 7">
            <a:extLst>
              <a:ext uri="{FF2B5EF4-FFF2-40B4-BE49-F238E27FC236}">
                <a16:creationId xmlns:a16="http://schemas.microsoft.com/office/drawing/2014/main" id="{3BC85335-1BFF-4886-99BA-546347AB1B05}"/>
              </a:ext>
            </a:extLst>
          </p:cNvPr>
          <p:cNvSpPr/>
          <p:nvPr/>
        </p:nvSpPr>
        <p:spPr>
          <a:xfrm>
            <a:off x="7239000" y="2477798"/>
            <a:ext cx="484632" cy="814268"/>
          </a:xfrm>
          <a:prstGeom prst="downArrow">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row: Down 8">
            <a:extLst>
              <a:ext uri="{FF2B5EF4-FFF2-40B4-BE49-F238E27FC236}">
                <a16:creationId xmlns:a16="http://schemas.microsoft.com/office/drawing/2014/main" id="{0ACC40F6-C005-41C3-BB8B-D6D61B752887}"/>
              </a:ext>
            </a:extLst>
          </p:cNvPr>
          <p:cNvSpPr/>
          <p:nvPr/>
        </p:nvSpPr>
        <p:spPr>
          <a:xfrm>
            <a:off x="5992368" y="3124200"/>
            <a:ext cx="484632" cy="814268"/>
          </a:xfrm>
          <a:prstGeom prst="downArrow">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B4B56826-ADBB-40CD-8553-61D640E5DBF1}"/>
              </a:ext>
            </a:extLst>
          </p:cNvPr>
          <p:cNvPicPr>
            <a:picLocks noChangeAspect="1"/>
          </p:cNvPicPr>
          <p:nvPr/>
        </p:nvPicPr>
        <p:blipFill>
          <a:blip r:embed="rId5"/>
          <a:stretch>
            <a:fillRect/>
          </a:stretch>
        </p:blipFill>
        <p:spPr>
          <a:xfrm>
            <a:off x="5455912" y="3830904"/>
            <a:ext cx="524301" cy="835224"/>
          </a:xfrm>
          <a:prstGeom prst="rect">
            <a:avLst/>
          </a:prstGeom>
        </p:spPr>
      </p:pic>
      <p:pic>
        <p:nvPicPr>
          <p:cNvPr id="11" name="Picture 10">
            <a:extLst>
              <a:ext uri="{FF2B5EF4-FFF2-40B4-BE49-F238E27FC236}">
                <a16:creationId xmlns:a16="http://schemas.microsoft.com/office/drawing/2014/main" id="{F614E7EC-52C6-4718-B3DD-294DF1A2A3A1}"/>
              </a:ext>
            </a:extLst>
          </p:cNvPr>
          <p:cNvPicPr>
            <a:picLocks noChangeAspect="1"/>
          </p:cNvPicPr>
          <p:nvPr/>
        </p:nvPicPr>
        <p:blipFill>
          <a:blip r:embed="rId6"/>
          <a:stretch>
            <a:fillRect/>
          </a:stretch>
        </p:blipFill>
        <p:spPr>
          <a:xfrm>
            <a:off x="4959125" y="4431850"/>
            <a:ext cx="518205" cy="780356"/>
          </a:xfrm>
          <a:prstGeom prst="rect">
            <a:avLst/>
          </a:prstGeom>
        </p:spPr>
      </p:pic>
      <p:pic>
        <p:nvPicPr>
          <p:cNvPr id="12" name="Picture 11">
            <a:extLst>
              <a:ext uri="{FF2B5EF4-FFF2-40B4-BE49-F238E27FC236}">
                <a16:creationId xmlns:a16="http://schemas.microsoft.com/office/drawing/2014/main" id="{6F2330B2-10AB-4781-AC53-36164EF177C9}"/>
              </a:ext>
            </a:extLst>
          </p:cNvPr>
          <p:cNvPicPr>
            <a:picLocks noChangeAspect="1"/>
          </p:cNvPicPr>
          <p:nvPr/>
        </p:nvPicPr>
        <p:blipFill>
          <a:blip r:embed="rId6"/>
          <a:stretch>
            <a:fillRect/>
          </a:stretch>
        </p:blipFill>
        <p:spPr>
          <a:xfrm>
            <a:off x="5909024" y="4992410"/>
            <a:ext cx="518205" cy="780356"/>
          </a:xfrm>
          <a:prstGeom prst="rect">
            <a:avLst/>
          </a:prstGeom>
        </p:spPr>
      </p:pic>
      <p:pic>
        <p:nvPicPr>
          <p:cNvPr id="6" name="Audio 5">
            <a:hlinkClick r:id="" action="ppaction://media"/>
            <a:extLst>
              <a:ext uri="{FF2B5EF4-FFF2-40B4-BE49-F238E27FC236}">
                <a16:creationId xmlns:a16="http://schemas.microsoft.com/office/drawing/2014/main" id="{F827948F-992E-46E1-B44E-8F670D5BB22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015703249"/>
      </p:ext>
    </p:extLst>
  </p:cSld>
  <p:clrMapOvr>
    <a:masterClrMapping/>
  </p:clrMapOvr>
  <mc:AlternateContent xmlns:mc="http://schemas.openxmlformats.org/markup-compatibility/2006" xmlns:p14="http://schemas.microsoft.com/office/powerpoint/2010/main">
    <mc:Choice Requires="p14">
      <p:transition spd="slow" p14:dur="2000" advTm="61044"/>
    </mc:Choice>
    <mc:Fallback xmlns="">
      <p:transition spd="slow" advTm="610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subTitle" idx="1"/>
          </p:nvPr>
        </p:nvSpPr>
        <p:spPr/>
        <p:txBody>
          <a:bodyPr/>
          <a:lstStyle/>
          <a:p>
            <a:pPr marL="0" indent="0" algn="ctr">
              <a:buNone/>
            </a:pPr>
            <a:endParaRPr lang="en-US" dirty="0"/>
          </a:p>
          <a:p>
            <a:pPr marL="0" indent="0">
              <a:buNone/>
            </a:pPr>
            <a:r>
              <a:rPr lang="en-US" sz="2400" dirty="0"/>
              <a:t>A Clear Vision for you</a:t>
            </a:r>
          </a:p>
        </p:txBody>
      </p:sp>
      <p:sp>
        <p:nvSpPr>
          <p:cNvPr id="2" name="Footer Placeholder 1"/>
          <p:cNvSpPr>
            <a:spLocks noGrp="1"/>
          </p:cNvSpPr>
          <p:nvPr>
            <p:ph type="ftr" sz="quarter" idx="11"/>
          </p:nvPr>
        </p:nvSpPr>
        <p:spPr/>
        <p:txBody>
          <a:bodyPr/>
          <a:lstStyle/>
          <a:p>
            <a:r>
              <a:rPr lang="en-US" dirty="0"/>
              <a:t>aageorgia.org  |  gssa@aageorgia.org  | P.O. Box 7325 Macon, GA 31209 | Phone: 478-745-2588 | Gssa@2006</a:t>
            </a:r>
          </a:p>
        </p:txBody>
      </p:sp>
      <p:sp>
        <p:nvSpPr>
          <p:cNvPr id="4" name="Title 3">
            <a:extLst>
              <a:ext uri="{FF2B5EF4-FFF2-40B4-BE49-F238E27FC236}">
                <a16:creationId xmlns:a16="http://schemas.microsoft.com/office/drawing/2014/main" id="{BB05178D-519E-4247-AF02-7D74FC5A1BCD}"/>
              </a:ext>
            </a:extLst>
          </p:cNvPr>
          <p:cNvSpPr>
            <a:spLocks noGrp="1"/>
          </p:cNvSpPr>
          <p:nvPr>
            <p:ph type="ctrTitle"/>
          </p:nvPr>
        </p:nvSpPr>
        <p:spPr/>
        <p:txBody>
          <a:bodyPr/>
          <a:lstStyle/>
          <a:p>
            <a:r>
              <a:rPr lang="en-US" dirty="0"/>
              <a:t>70</a:t>
            </a:r>
            <a:r>
              <a:rPr lang="en-US" baseline="30000" dirty="0"/>
              <a:t>th</a:t>
            </a:r>
            <a:r>
              <a:rPr lang="en-US" dirty="0"/>
              <a:t> General Service Conference </a:t>
            </a: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81400" y="304801"/>
            <a:ext cx="1833281" cy="650249"/>
          </a:xfrm>
          <a:prstGeom prst="rect">
            <a:avLst/>
          </a:prstGeom>
        </p:spPr>
      </p:pic>
      <p:pic>
        <p:nvPicPr>
          <p:cNvPr id="12" name="Picture 11" descr="A picture containing person, water, outdoor, swimming&#10;&#10;Description automatically generated">
            <a:extLst>
              <a:ext uri="{FF2B5EF4-FFF2-40B4-BE49-F238E27FC236}">
                <a16:creationId xmlns:a16="http://schemas.microsoft.com/office/drawing/2014/main" id="{C03E0A9A-F4FD-4F3B-BAA6-C2745BA6506D}"/>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2590800" y="3795622"/>
            <a:ext cx="3809999" cy="2205127"/>
          </a:xfrm>
          <a:prstGeom prst="rect">
            <a:avLst/>
          </a:prstGeom>
          <a:ln w="38100">
            <a:solidFill>
              <a:schemeClr val="accent1">
                <a:lumMod val="75000"/>
              </a:schemeClr>
            </a:solidFill>
          </a:ln>
        </p:spPr>
      </p:pic>
      <p:pic>
        <p:nvPicPr>
          <p:cNvPr id="9" name="Audio 8">
            <a:hlinkClick r:id="" action="ppaction://media"/>
            <a:extLst>
              <a:ext uri="{FF2B5EF4-FFF2-40B4-BE49-F238E27FC236}">
                <a16:creationId xmlns:a16="http://schemas.microsoft.com/office/drawing/2014/main" id="{5FD72715-5A61-4D67-B325-C83E0A5BA36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364736693"/>
      </p:ext>
    </p:extLst>
  </p:cSld>
  <p:clrMapOvr>
    <a:masterClrMapping/>
  </p:clrMapOvr>
  <mc:AlternateContent xmlns:mc="http://schemas.openxmlformats.org/markup-compatibility/2006" xmlns:p14="http://schemas.microsoft.com/office/powerpoint/2010/main">
    <mc:Choice Requires="p14">
      <p:transition spd="slow" p14:dur="2000" advTm="61605"/>
    </mc:Choice>
    <mc:Fallback xmlns="">
      <p:transition spd="slow" advTm="616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60821B-63F0-44B7-BDF5-7DB72344DE73}"/>
              </a:ext>
            </a:extLst>
          </p:cNvPr>
          <p:cNvSpPr>
            <a:spLocks noGrp="1"/>
          </p:cNvSpPr>
          <p:nvPr>
            <p:ph type="title"/>
          </p:nvPr>
        </p:nvSpPr>
        <p:spPr/>
        <p:txBody>
          <a:bodyPr/>
          <a:lstStyle/>
          <a:p>
            <a:pPr algn="l"/>
            <a:r>
              <a:rPr lang="en-US" dirty="0"/>
              <a:t>    Effects of </a:t>
            </a:r>
            <a:r>
              <a:rPr lang="en-US" dirty="0" err="1"/>
              <a:t>Covid</a:t>
            </a:r>
            <a:r>
              <a:rPr lang="en-US" dirty="0"/>
              <a:t> 19 Pandemic</a:t>
            </a:r>
          </a:p>
        </p:txBody>
      </p:sp>
      <p:sp>
        <p:nvSpPr>
          <p:cNvPr id="3" name="Footer Placeholder 2">
            <a:extLst>
              <a:ext uri="{FF2B5EF4-FFF2-40B4-BE49-F238E27FC236}">
                <a16:creationId xmlns:a16="http://schemas.microsoft.com/office/drawing/2014/main" id="{47921201-B2B1-498F-853F-E7A1286099F2}"/>
              </a:ext>
            </a:extLst>
          </p:cNvPr>
          <p:cNvSpPr>
            <a:spLocks noGrp="1"/>
          </p:cNvSpPr>
          <p:nvPr>
            <p:ph type="ftr" sz="quarter" idx="11"/>
          </p:nvPr>
        </p:nvSpPr>
        <p:spPr/>
        <p:txBody>
          <a:bodyPr/>
          <a:lstStyle/>
          <a:p>
            <a:r>
              <a:rPr lang="en-US"/>
              <a:t>aageorgia.org  |  gssa@aageorgia.org  | P.O. Box 7325 Macon, GA 31209 | Phone: 478-745-2588 | Gssa@2006</a:t>
            </a:r>
            <a:endParaRPr lang="en-US" dirty="0"/>
          </a:p>
        </p:txBody>
      </p:sp>
      <p:sp>
        <p:nvSpPr>
          <p:cNvPr id="4" name="Content Placeholder 3">
            <a:extLst>
              <a:ext uri="{FF2B5EF4-FFF2-40B4-BE49-F238E27FC236}">
                <a16:creationId xmlns:a16="http://schemas.microsoft.com/office/drawing/2014/main" id="{E37072B7-B0B8-4064-886E-7AC1C20AC566}"/>
              </a:ext>
            </a:extLst>
          </p:cNvPr>
          <p:cNvSpPr>
            <a:spLocks noGrp="1"/>
          </p:cNvSpPr>
          <p:nvPr>
            <p:ph sz="quarter" idx="1"/>
          </p:nvPr>
        </p:nvSpPr>
        <p:spPr/>
        <p:txBody>
          <a:bodyPr>
            <a:normAutofit lnSpcReduction="10000"/>
          </a:bodyPr>
          <a:lstStyle/>
          <a:p>
            <a:pPr marL="0" indent="0">
              <a:buNone/>
            </a:pPr>
            <a:r>
              <a:rPr lang="en-US" b="1" dirty="0"/>
              <a:t>First Quarter Economic Impact </a:t>
            </a:r>
          </a:p>
          <a:p>
            <a:r>
              <a:rPr lang="en-US" dirty="0"/>
              <a:t>Decline in revenues from group contributions</a:t>
            </a:r>
          </a:p>
          <a:p>
            <a:r>
              <a:rPr lang="en-US" dirty="0"/>
              <a:t>Decline in literature sales</a:t>
            </a:r>
          </a:p>
          <a:p>
            <a:r>
              <a:rPr lang="en-US" dirty="0"/>
              <a:t>Emergency drawdown of $3 million from the </a:t>
            </a:r>
            <a:r>
              <a:rPr lang="en-US" b="1" dirty="0"/>
              <a:t>Reserve Fund</a:t>
            </a:r>
          </a:p>
          <a:p>
            <a:pPr marL="0" indent="0">
              <a:buNone/>
            </a:pPr>
            <a:endParaRPr lang="en-US" dirty="0"/>
          </a:p>
          <a:p>
            <a:pPr marL="0" indent="0">
              <a:buNone/>
            </a:pPr>
            <a:r>
              <a:rPr lang="en-US" b="1" dirty="0"/>
              <a:t>Primary Principal</a:t>
            </a:r>
            <a:r>
              <a:rPr lang="en-US" dirty="0"/>
              <a:t>: “To provide the financial resources necessary to continue the services of G.S.O. and the Grapevine in the event of emergency or disaster…” </a:t>
            </a:r>
            <a:r>
              <a:rPr lang="en-US" sz="1400" dirty="0"/>
              <a:t>(A.A. Service Manual S72)</a:t>
            </a:r>
          </a:p>
        </p:txBody>
      </p:sp>
      <p:pic>
        <p:nvPicPr>
          <p:cNvPr id="9" name="Picture 8" descr="A close up of a hand holding a flower&#10;&#10;Description automatically generated">
            <a:extLst>
              <a:ext uri="{FF2B5EF4-FFF2-40B4-BE49-F238E27FC236}">
                <a16:creationId xmlns:a16="http://schemas.microsoft.com/office/drawing/2014/main" id="{982ACB53-7D17-47DC-AA8F-2D002B0337C4}"/>
              </a:ext>
            </a:extLst>
          </p:cNvPr>
          <p:cNvPicPr>
            <a:picLocks noChangeAspect="1"/>
          </p:cNvPicPr>
          <p:nvPr/>
        </p:nvPicPr>
        <p:blipFill>
          <a:blip r:embed="rId5" cstate="print">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6705600" y="228600"/>
            <a:ext cx="1905000" cy="1828800"/>
          </a:xfrm>
          <a:prstGeom prst="rect">
            <a:avLst/>
          </a:prstGeom>
        </p:spPr>
      </p:pic>
      <p:sp>
        <p:nvSpPr>
          <p:cNvPr id="10" name="TextBox 9">
            <a:extLst>
              <a:ext uri="{FF2B5EF4-FFF2-40B4-BE49-F238E27FC236}">
                <a16:creationId xmlns:a16="http://schemas.microsoft.com/office/drawing/2014/main" id="{0922E640-52BE-4FD2-95F5-4B0E7C8AEE37}"/>
              </a:ext>
            </a:extLst>
          </p:cNvPr>
          <p:cNvSpPr txBox="1"/>
          <p:nvPr/>
        </p:nvSpPr>
        <p:spPr>
          <a:xfrm>
            <a:off x="1157228" y="6858000"/>
            <a:ext cx="6829544" cy="230832"/>
          </a:xfrm>
          <a:prstGeom prst="rect">
            <a:avLst/>
          </a:prstGeom>
          <a:noFill/>
        </p:spPr>
        <p:txBody>
          <a:bodyPr wrap="square" rtlCol="0">
            <a:spAutoFit/>
          </a:bodyPr>
          <a:lstStyle/>
          <a:p>
            <a:r>
              <a:rPr lang="en-US" sz="900">
                <a:hlinkClick r:id="rId6" tooltip="https://en.wikipedia.org/wiki/Misinformation_related_to_the_2019%E2%80%9320_coronavirus_pandemic"/>
              </a:rPr>
              <a:t>This Photo</a:t>
            </a:r>
            <a:r>
              <a:rPr lang="en-US" sz="900"/>
              <a:t> by Unknown Author is licensed under </a:t>
            </a:r>
            <a:r>
              <a:rPr lang="en-US" sz="900">
                <a:hlinkClick r:id="rId7" tooltip="https://creativecommons.org/licenses/by-sa/3.0/"/>
              </a:rPr>
              <a:t>CC BY-SA</a:t>
            </a:r>
            <a:endParaRPr lang="en-US" sz="900"/>
          </a:p>
        </p:txBody>
      </p:sp>
      <p:pic>
        <p:nvPicPr>
          <p:cNvPr id="5" name="Audio 4">
            <a:hlinkClick r:id="" action="ppaction://media"/>
            <a:extLst>
              <a:ext uri="{FF2B5EF4-FFF2-40B4-BE49-F238E27FC236}">
                <a16:creationId xmlns:a16="http://schemas.microsoft.com/office/drawing/2014/main" id="{DDE7C060-F56C-4395-8649-1ACEC3FA9CDC}"/>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898409413"/>
      </p:ext>
    </p:extLst>
  </p:cSld>
  <p:clrMapOvr>
    <a:masterClrMapping/>
  </p:clrMapOvr>
  <mc:AlternateContent xmlns:mc="http://schemas.openxmlformats.org/markup-compatibility/2006" xmlns:p14="http://schemas.microsoft.com/office/powerpoint/2010/main">
    <mc:Choice Requires="p14">
      <p:transition spd="slow" p14:dur="2000" advTm="44537"/>
    </mc:Choice>
    <mc:Fallback xmlns="">
      <p:transition spd="slow" advTm="445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D2DD2-5F79-40EF-A83E-6A86834AAF31}"/>
              </a:ext>
            </a:extLst>
          </p:cNvPr>
          <p:cNvSpPr>
            <a:spLocks noGrp="1"/>
          </p:cNvSpPr>
          <p:nvPr>
            <p:ph type="title"/>
          </p:nvPr>
        </p:nvSpPr>
        <p:spPr/>
        <p:txBody>
          <a:bodyPr/>
          <a:lstStyle/>
          <a:p>
            <a:r>
              <a:rPr lang="en-US" b="1" dirty="0"/>
              <a:t>V. Grapevine</a:t>
            </a:r>
          </a:p>
        </p:txBody>
      </p:sp>
      <p:sp>
        <p:nvSpPr>
          <p:cNvPr id="3" name="Footer Placeholder 2">
            <a:extLst>
              <a:ext uri="{FF2B5EF4-FFF2-40B4-BE49-F238E27FC236}">
                <a16:creationId xmlns:a16="http://schemas.microsoft.com/office/drawing/2014/main" id="{03C2A877-75B6-4FDB-92D5-ECED6299FE89}"/>
              </a:ext>
            </a:extLst>
          </p:cNvPr>
          <p:cNvSpPr>
            <a:spLocks noGrp="1"/>
          </p:cNvSpPr>
          <p:nvPr>
            <p:ph type="ftr" sz="quarter" idx="11"/>
          </p:nvPr>
        </p:nvSpPr>
        <p:spPr/>
        <p:txBody>
          <a:bodyPr/>
          <a:lstStyle/>
          <a:p>
            <a:r>
              <a:rPr lang="en-US" dirty="0"/>
              <a:t>aageorgia.org  |  gssa@aageorgia.org  | P.O. Box 7325 Macon, GA 31209 | Phone: 478-745-2588 | Gssa@2006</a:t>
            </a:r>
          </a:p>
        </p:txBody>
      </p:sp>
      <p:pic>
        <p:nvPicPr>
          <p:cNvPr id="6" name="Content Placeholder 5" descr="A picture containing chain, table, drawing, flower&#10;&#10;Description automatically generated">
            <a:extLst>
              <a:ext uri="{FF2B5EF4-FFF2-40B4-BE49-F238E27FC236}">
                <a16:creationId xmlns:a16="http://schemas.microsoft.com/office/drawing/2014/main" id="{EC60F786-AC76-4ADF-BC54-8937ADDA64ED}"/>
              </a:ext>
            </a:extLst>
          </p:cNvPr>
          <p:cNvPicPr>
            <a:picLocks noGrp="1" noChangeAspect="1"/>
          </p:cNvPicPr>
          <p:nvPr>
            <p:ph sz="quarter" idx="1"/>
          </p:nvPr>
        </p:nvPicPr>
        <p:blipFill>
          <a:blip r:embed="rId5" cstate="print">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228600" y="5029199"/>
            <a:ext cx="8504238" cy="1394491"/>
          </a:xfrm>
        </p:spPr>
      </p:pic>
      <p:sp>
        <p:nvSpPr>
          <p:cNvPr id="8" name="TextBox 7">
            <a:extLst>
              <a:ext uri="{FF2B5EF4-FFF2-40B4-BE49-F238E27FC236}">
                <a16:creationId xmlns:a16="http://schemas.microsoft.com/office/drawing/2014/main" id="{717700DF-9A29-42B8-B8E0-F74B2D13CA5B}"/>
              </a:ext>
            </a:extLst>
          </p:cNvPr>
          <p:cNvSpPr txBox="1"/>
          <p:nvPr/>
        </p:nvSpPr>
        <p:spPr>
          <a:xfrm rot="10800000" flipV="1">
            <a:off x="331914" y="1636944"/>
            <a:ext cx="8414479" cy="3200876"/>
          </a:xfrm>
          <a:prstGeom prst="rect">
            <a:avLst/>
          </a:prstGeom>
          <a:solidFill>
            <a:srgbClr val="92D050"/>
          </a:solidFill>
        </p:spPr>
        <p:txBody>
          <a:bodyPr wrap="square" rtlCol="0">
            <a:spAutoFit/>
          </a:bodyPr>
          <a:lstStyle/>
          <a:p>
            <a:endParaRPr lang="en-US" sz="2800" b="1" dirty="0">
              <a:solidFill>
                <a:srgbClr val="7030A0"/>
              </a:solidFill>
            </a:endParaRPr>
          </a:p>
          <a:p>
            <a:r>
              <a:rPr lang="en-US" sz="2400" b="1" dirty="0">
                <a:solidFill>
                  <a:srgbClr val="7030A0"/>
                </a:solidFill>
              </a:rPr>
              <a:t>Change name of Grapevine Conference Committee to “Grapevine and LaVina Committee”. </a:t>
            </a:r>
            <a:r>
              <a:rPr lang="en-US" sz="2400" b="1" dirty="0">
                <a:solidFill>
                  <a:srgbClr val="FF0000"/>
                </a:solidFill>
              </a:rPr>
              <a:t>PASSED</a:t>
            </a:r>
          </a:p>
          <a:p>
            <a:endParaRPr lang="en-US" sz="2400" b="1" dirty="0">
              <a:solidFill>
                <a:srgbClr val="FF0000"/>
              </a:solidFill>
            </a:endParaRPr>
          </a:p>
          <a:p>
            <a:r>
              <a:rPr lang="en-US" sz="2400" b="1" dirty="0">
                <a:solidFill>
                  <a:srgbClr val="7030A0"/>
                </a:solidFill>
              </a:rPr>
              <a:t>Consider changing the language of the first sentence of the AA Preamble- </a:t>
            </a:r>
            <a:r>
              <a:rPr lang="en-US" sz="2400" b="1" dirty="0">
                <a:solidFill>
                  <a:srgbClr val="FF0000"/>
                </a:solidFill>
              </a:rPr>
              <a:t>TOOK NO ACTION</a:t>
            </a:r>
          </a:p>
          <a:p>
            <a:endParaRPr lang="en-US" b="1" dirty="0">
              <a:solidFill>
                <a:srgbClr val="FF0000"/>
              </a:solidFill>
            </a:endParaRPr>
          </a:p>
          <a:p>
            <a:endParaRPr lang="en-US" b="1" dirty="0">
              <a:solidFill>
                <a:srgbClr val="FF0000"/>
              </a:solidFill>
            </a:endParaRPr>
          </a:p>
          <a:p>
            <a:endParaRPr lang="en-US" b="1" dirty="0">
              <a:solidFill>
                <a:srgbClr val="FF0000"/>
              </a:solidFill>
            </a:endParaRPr>
          </a:p>
        </p:txBody>
      </p:sp>
      <p:pic>
        <p:nvPicPr>
          <p:cNvPr id="4" name="Audio 3">
            <a:hlinkClick r:id="" action="ppaction://media"/>
            <a:extLst>
              <a:ext uri="{FF2B5EF4-FFF2-40B4-BE49-F238E27FC236}">
                <a16:creationId xmlns:a16="http://schemas.microsoft.com/office/drawing/2014/main" id="{63D137A8-8809-4E21-8440-C430C048DFE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414183240"/>
      </p:ext>
    </p:extLst>
  </p:cSld>
  <p:clrMapOvr>
    <a:masterClrMapping/>
  </p:clrMapOvr>
  <mc:AlternateContent xmlns:mc="http://schemas.openxmlformats.org/markup-compatibility/2006" xmlns:p14="http://schemas.microsoft.com/office/powerpoint/2010/main">
    <mc:Choice Requires="p14">
      <p:transition spd="slow" p14:dur="2000" advTm="18045"/>
    </mc:Choice>
    <mc:Fallback xmlns="">
      <p:transition spd="slow" advTm="180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8C4C7E-B31C-49B8-B1F7-2E5CE7EEEF8B}"/>
              </a:ext>
            </a:extLst>
          </p:cNvPr>
          <p:cNvSpPr>
            <a:spLocks noGrp="1"/>
          </p:cNvSpPr>
          <p:nvPr>
            <p:ph type="title"/>
          </p:nvPr>
        </p:nvSpPr>
        <p:spPr/>
        <p:txBody>
          <a:bodyPr/>
          <a:lstStyle/>
          <a:p>
            <a:r>
              <a:rPr lang="en-US" b="1" dirty="0"/>
              <a:t>V. Grapevine</a:t>
            </a:r>
          </a:p>
        </p:txBody>
      </p:sp>
      <p:sp>
        <p:nvSpPr>
          <p:cNvPr id="3" name="Footer Placeholder 2">
            <a:extLst>
              <a:ext uri="{FF2B5EF4-FFF2-40B4-BE49-F238E27FC236}">
                <a16:creationId xmlns:a16="http://schemas.microsoft.com/office/drawing/2014/main" id="{A1129BA3-C734-47F0-81A3-BE5A0E4DB7C0}"/>
              </a:ext>
            </a:extLst>
          </p:cNvPr>
          <p:cNvSpPr>
            <a:spLocks noGrp="1"/>
          </p:cNvSpPr>
          <p:nvPr>
            <p:ph type="ftr" sz="quarter" idx="11"/>
          </p:nvPr>
        </p:nvSpPr>
        <p:spPr/>
        <p:txBody>
          <a:bodyPr/>
          <a:lstStyle/>
          <a:p>
            <a:r>
              <a:rPr lang="en-US" dirty="0"/>
              <a:t>aageorgia.org  |  gssa@aageorgia.org  | P.O. Box 7325 Macon, GA 31209 | Phone: 478-745-2588 | Gssa@2006</a:t>
            </a:r>
          </a:p>
        </p:txBody>
      </p:sp>
      <p:sp>
        <p:nvSpPr>
          <p:cNvPr id="4" name="Content Placeholder 3">
            <a:extLst>
              <a:ext uri="{FF2B5EF4-FFF2-40B4-BE49-F238E27FC236}">
                <a16:creationId xmlns:a16="http://schemas.microsoft.com/office/drawing/2014/main" id="{4EB0FF7C-122C-47F4-8158-0A2E805B5842}"/>
              </a:ext>
            </a:extLst>
          </p:cNvPr>
          <p:cNvSpPr>
            <a:spLocks noGrp="1"/>
          </p:cNvSpPr>
          <p:nvPr>
            <p:ph sz="quarter" idx="1"/>
          </p:nvPr>
        </p:nvSpPr>
        <p:spPr/>
        <p:txBody>
          <a:bodyPr/>
          <a:lstStyle/>
          <a:p>
            <a:pPr marL="0" indent="0">
              <a:buNone/>
            </a:pPr>
            <a:r>
              <a:rPr lang="en-US" sz="2400" b="1" u="sng" dirty="0"/>
              <a:t>Committee Considerations</a:t>
            </a:r>
            <a:r>
              <a:rPr lang="en-US" sz="2400" dirty="0"/>
              <a:t>:</a:t>
            </a:r>
          </a:p>
          <a:p>
            <a:r>
              <a:rPr lang="en-US" sz="2400" dirty="0"/>
              <a:t>Requested Grapevine Board consider developing gender-neutral language options and bring a report to the 71</a:t>
            </a:r>
            <a:r>
              <a:rPr lang="en-US" sz="2400" baseline="30000" dirty="0"/>
              <a:t>st</a:t>
            </a:r>
            <a:r>
              <a:rPr lang="en-US" sz="2400" dirty="0"/>
              <a:t> GSC.</a:t>
            </a:r>
          </a:p>
          <a:p>
            <a:r>
              <a:rPr lang="en-US" sz="2400" dirty="0"/>
              <a:t>Book topics for 2021 or later: Grapevine-Step 3-Turning it Over, Steps 6 &amp; 7; LaVina- A.A. and Families in Recovery, Old Timers Stories, Twelve Steps</a:t>
            </a:r>
          </a:p>
          <a:p>
            <a:r>
              <a:rPr lang="en-US" sz="2400" dirty="0"/>
              <a:t>Committee considered a request for AA Grapevine Inc. to  establish an Instagram account in line with the Twelve Traditions.</a:t>
            </a:r>
          </a:p>
          <a:p>
            <a:r>
              <a:rPr lang="en-US" sz="2400" dirty="0"/>
              <a:t>Develop a system where AA Grapevine, Inc. could get feedback on future book topics by using an annual survey.</a:t>
            </a:r>
          </a:p>
          <a:p>
            <a:pPr marL="0" indent="0">
              <a:buNone/>
            </a:pPr>
            <a:endParaRPr lang="en-US" dirty="0"/>
          </a:p>
          <a:p>
            <a:endParaRPr lang="en-US" dirty="0"/>
          </a:p>
          <a:p>
            <a:endParaRPr lang="en-US" dirty="0"/>
          </a:p>
          <a:p>
            <a:endParaRPr lang="en-US" dirty="0"/>
          </a:p>
          <a:p>
            <a:endParaRPr lang="en-US" dirty="0"/>
          </a:p>
          <a:p>
            <a:endParaRPr lang="en-US" dirty="0"/>
          </a:p>
        </p:txBody>
      </p:sp>
      <p:pic>
        <p:nvPicPr>
          <p:cNvPr id="5" name="Picture 4">
            <a:extLst>
              <a:ext uri="{FF2B5EF4-FFF2-40B4-BE49-F238E27FC236}">
                <a16:creationId xmlns:a16="http://schemas.microsoft.com/office/drawing/2014/main" id="{019C8712-76DA-4AC5-BDFD-C8B25D6017AC}"/>
              </a:ext>
            </a:extLst>
          </p:cNvPr>
          <p:cNvPicPr>
            <a:picLocks noChangeAspect="1"/>
          </p:cNvPicPr>
          <p:nvPr/>
        </p:nvPicPr>
        <p:blipFill>
          <a:blip r:embed="rId4"/>
          <a:stretch>
            <a:fillRect/>
          </a:stretch>
        </p:blipFill>
        <p:spPr>
          <a:xfrm>
            <a:off x="5312361" y="-193548"/>
            <a:ext cx="3493311" cy="2362200"/>
          </a:xfrm>
          <a:prstGeom prst="rect">
            <a:avLst/>
          </a:prstGeom>
        </p:spPr>
      </p:pic>
      <p:pic>
        <p:nvPicPr>
          <p:cNvPr id="6" name="Audio 5">
            <a:hlinkClick r:id="" action="ppaction://media"/>
            <a:extLst>
              <a:ext uri="{FF2B5EF4-FFF2-40B4-BE49-F238E27FC236}">
                <a16:creationId xmlns:a16="http://schemas.microsoft.com/office/drawing/2014/main" id="{D972594A-81BF-40B5-B683-721A3E858DA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538620290"/>
      </p:ext>
    </p:extLst>
  </p:cSld>
  <p:clrMapOvr>
    <a:masterClrMapping/>
  </p:clrMapOvr>
  <mc:AlternateContent xmlns:mc="http://schemas.openxmlformats.org/markup-compatibility/2006" xmlns:p14="http://schemas.microsoft.com/office/powerpoint/2010/main">
    <mc:Choice Requires="p14">
      <p:transition spd="slow" p14:dur="2000" advTm="18176"/>
    </mc:Choice>
    <mc:Fallback xmlns="">
      <p:transition spd="slow" advTm="181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917CAC-9AE3-401B-BECD-1E55A1738A74}"/>
              </a:ext>
            </a:extLst>
          </p:cNvPr>
          <p:cNvSpPr>
            <a:spLocks noGrp="1"/>
          </p:cNvSpPr>
          <p:nvPr>
            <p:ph type="title"/>
          </p:nvPr>
        </p:nvSpPr>
        <p:spPr>
          <a:xfrm>
            <a:off x="0" y="-228600"/>
            <a:ext cx="8836152" cy="1676400"/>
          </a:xfrm>
        </p:spPr>
        <p:txBody>
          <a:bodyPr>
            <a:normAutofit fontScale="90000"/>
          </a:bodyPr>
          <a:lstStyle/>
          <a:p>
            <a:br>
              <a:rPr lang="en-US" b="1" dirty="0"/>
            </a:br>
            <a:br>
              <a:rPr lang="en-US" b="1" dirty="0"/>
            </a:br>
            <a:br>
              <a:rPr lang="en-US" b="1" dirty="0"/>
            </a:br>
            <a:br>
              <a:rPr lang="en-US" b="1" dirty="0"/>
            </a:br>
            <a:br>
              <a:rPr lang="en-US" b="1" dirty="0"/>
            </a:br>
            <a:br>
              <a:rPr lang="en-US" dirty="0"/>
            </a:br>
            <a:r>
              <a:rPr lang="en-US" sz="3700" b="1" dirty="0"/>
              <a:t>V. Grapevine: Forwarded to the 71</a:t>
            </a:r>
            <a:r>
              <a:rPr lang="en-US" sz="3700" b="1" baseline="30000" dirty="0"/>
              <a:t>st</a:t>
            </a:r>
            <a:r>
              <a:rPr lang="en-US" sz="3700" b="1" dirty="0"/>
              <a:t> GSC </a:t>
            </a:r>
            <a:br>
              <a:rPr lang="en-US" b="1" dirty="0"/>
            </a:br>
            <a:r>
              <a:rPr lang="en-US" b="1" dirty="0"/>
              <a:t> </a:t>
            </a:r>
          </a:p>
        </p:txBody>
      </p:sp>
      <p:sp>
        <p:nvSpPr>
          <p:cNvPr id="3" name="Footer Placeholder 2">
            <a:extLst>
              <a:ext uri="{FF2B5EF4-FFF2-40B4-BE49-F238E27FC236}">
                <a16:creationId xmlns:a16="http://schemas.microsoft.com/office/drawing/2014/main" id="{C007D7A4-85BA-4CBA-AD22-A78E0C301B10}"/>
              </a:ext>
            </a:extLst>
          </p:cNvPr>
          <p:cNvSpPr>
            <a:spLocks noGrp="1"/>
          </p:cNvSpPr>
          <p:nvPr>
            <p:ph type="ftr" sz="quarter" idx="11"/>
          </p:nvPr>
        </p:nvSpPr>
        <p:spPr/>
        <p:txBody>
          <a:bodyPr/>
          <a:lstStyle/>
          <a:p>
            <a:r>
              <a:rPr lang="en-US" dirty="0"/>
              <a:t>aageorgia.org  |  gssa@aageorgia.org  | P.O. Box 7325 Macon, GA 31209 | Phone: 478-745-2588 | Gssa@2006</a:t>
            </a:r>
          </a:p>
        </p:txBody>
      </p:sp>
      <p:sp>
        <p:nvSpPr>
          <p:cNvPr id="7" name="Content Placeholder 6">
            <a:extLst>
              <a:ext uri="{FF2B5EF4-FFF2-40B4-BE49-F238E27FC236}">
                <a16:creationId xmlns:a16="http://schemas.microsoft.com/office/drawing/2014/main" id="{4CBD6D4F-0F56-4F2E-9E89-6B5D4B4993CF}"/>
              </a:ext>
            </a:extLst>
          </p:cNvPr>
          <p:cNvSpPr>
            <a:spLocks noGrp="1"/>
          </p:cNvSpPr>
          <p:nvPr>
            <p:ph sz="quarter" idx="1"/>
          </p:nvPr>
        </p:nvSpPr>
        <p:spPr/>
        <p:txBody>
          <a:bodyPr>
            <a:normAutofit fontScale="92500" lnSpcReduction="10000"/>
          </a:bodyPr>
          <a:lstStyle/>
          <a:p>
            <a:pPr marL="0" indent="0">
              <a:buNone/>
            </a:pPr>
            <a:endParaRPr lang="en-US" dirty="0"/>
          </a:p>
          <a:p>
            <a:r>
              <a:rPr lang="en-US" sz="3200" dirty="0"/>
              <a:t>Review progress report on AA Grapevine Workbook revisions and actions taken from the findings of the A.A. Grapevine Fellowship Feedback Survey.</a:t>
            </a:r>
          </a:p>
          <a:p>
            <a:r>
              <a:rPr lang="en-US" sz="3200" dirty="0"/>
              <a:t>Consider a request to develop an A.A. Grapevine pamphlet on how the A.A. Grapevine can be utilized to carry the A.A. Message.</a:t>
            </a:r>
          </a:p>
          <a:p>
            <a:endParaRPr lang="en-US" dirty="0"/>
          </a:p>
          <a:p>
            <a:pPr marL="0" indent="0">
              <a:buNone/>
            </a:pPr>
            <a:r>
              <a:rPr lang="en-US" dirty="0"/>
              <a:t> </a:t>
            </a:r>
          </a:p>
          <a:p>
            <a:endParaRPr lang="en-US" dirty="0"/>
          </a:p>
        </p:txBody>
      </p:sp>
      <p:pic>
        <p:nvPicPr>
          <p:cNvPr id="8" name="Picture 7">
            <a:extLst>
              <a:ext uri="{FF2B5EF4-FFF2-40B4-BE49-F238E27FC236}">
                <a16:creationId xmlns:a16="http://schemas.microsoft.com/office/drawing/2014/main" id="{D148DE6E-C5E8-473B-8B48-25D59C9EDF0A}"/>
              </a:ext>
            </a:extLst>
          </p:cNvPr>
          <p:cNvPicPr>
            <a:picLocks noChangeAspect="1"/>
          </p:cNvPicPr>
          <p:nvPr/>
        </p:nvPicPr>
        <p:blipFill>
          <a:blip r:embed="rId4"/>
          <a:stretch>
            <a:fillRect/>
          </a:stretch>
        </p:blipFill>
        <p:spPr>
          <a:xfrm>
            <a:off x="3305459" y="4937128"/>
            <a:ext cx="2225233" cy="1444877"/>
          </a:xfrm>
          <a:prstGeom prst="rect">
            <a:avLst/>
          </a:prstGeom>
        </p:spPr>
      </p:pic>
      <p:pic>
        <p:nvPicPr>
          <p:cNvPr id="5" name="Picture 4" descr="A close up of a logo&#10;&#10;Description automatically generated">
            <a:extLst>
              <a:ext uri="{FF2B5EF4-FFF2-40B4-BE49-F238E27FC236}">
                <a16:creationId xmlns:a16="http://schemas.microsoft.com/office/drawing/2014/main" id="{A65E1004-A780-490C-8FBA-29907D93AAAA}"/>
              </a:ext>
            </a:extLst>
          </p:cNvPr>
          <p:cNvPicPr>
            <a:picLocks noChangeAspect="1"/>
          </p:cNvPicPr>
          <p:nvPr/>
        </p:nvPicPr>
        <p:blipFill>
          <a:blip r:embed="rId5" cstate="print">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rot="4747762">
            <a:off x="6826305" y="473288"/>
            <a:ext cx="1514936" cy="2028273"/>
          </a:xfrm>
          <a:prstGeom prst="rect">
            <a:avLst/>
          </a:prstGeom>
        </p:spPr>
      </p:pic>
      <p:pic>
        <p:nvPicPr>
          <p:cNvPr id="4" name="Audio 3">
            <a:hlinkClick r:id="" action="ppaction://media"/>
            <a:extLst>
              <a:ext uri="{FF2B5EF4-FFF2-40B4-BE49-F238E27FC236}">
                <a16:creationId xmlns:a16="http://schemas.microsoft.com/office/drawing/2014/main" id="{6A38C7B2-ED31-4831-9CD9-B53D9788B57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461537459"/>
      </p:ext>
    </p:extLst>
  </p:cSld>
  <p:clrMapOvr>
    <a:masterClrMapping/>
  </p:clrMapOvr>
  <mc:AlternateContent xmlns:mc="http://schemas.openxmlformats.org/markup-compatibility/2006" xmlns:p14="http://schemas.microsoft.com/office/powerpoint/2010/main">
    <mc:Choice Requires="p14">
      <p:transition spd="slow" p14:dur="2000" advTm="20857"/>
    </mc:Choice>
    <mc:Fallback xmlns="">
      <p:transition spd="slow" advTm="208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687DE4-F92B-40FF-BDAA-24C377A8BDE7}"/>
              </a:ext>
            </a:extLst>
          </p:cNvPr>
          <p:cNvSpPr>
            <a:spLocks noGrp="1"/>
          </p:cNvSpPr>
          <p:nvPr>
            <p:ph type="title"/>
          </p:nvPr>
        </p:nvSpPr>
        <p:spPr/>
        <p:txBody>
          <a:bodyPr/>
          <a:lstStyle/>
          <a:p>
            <a:r>
              <a:rPr lang="en-US" b="1" dirty="0"/>
              <a:t>Chest of Hope</a:t>
            </a:r>
          </a:p>
        </p:txBody>
      </p:sp>
      <p:sp>
        <p:nvSpPr>
          <p:cNvPr id="3" name="Footer Placeholder 2">
            <a:extLst>
              <a:ext uri="{FF2B5EF4-FFF2-40B4-BE49-F238E27FC236}">
                <a16:creationId xmlns:a16="http://schemas.microsoft.com/office/drawing/2014/main" id="{CD7EC92C-BD36-4E09-80C2-00196981845F}"/>
              </a:ext>
            </a:extLst>
          </p:cNvPr>
          <p:cNvSpPr>
            <a:spLocks noGrp="1"/>
          </p:cNvSpPr>
          <p:nvPr>
            <p:ph type="ftr" sz="quarter" idx="11"/>
          </p:nvPr>
        </p:nvSpPr>
        <p:spPr/>
        <p:txBody>
          <a:bodyPr/>
          <a:lstStyle/>
          <a:p>
            <a:r>
              <a:rPr lang="en-US" dirty="0"/>
              <a:t>aageorgia.org  |  gssa@aageorgia.org  | P.O. Box 7325 Macon, GA 31209 | Phone: 478-745-2588 | Gssa@2006</a:t>
            </a:r>
          </a:p>
        </p:txBody>
      </p:sp>
      <p:sp>
        <p:nvSpPr>
          <p:cNvPr id="8" name="Content Placeholder 7">
            <a:extLst>
              <a:ext uri="{FF2B5EF4-FFF2-40B4-BE49-F238E27FC236}">
                <a16:creationId xmlns:a16="http://schemas.microsoft.com/office/drawing/2014/main" id="{55DE8404-3A8E-4C09-AC81-64E48744B69D}"/>
              </a:ext>
            </a:extLst>
          </p:cNvPr>
          <p:cNvSpPr>
            <a:spLocks noGrp="1"/>
          </p:cNvSpPr>
          <p:nvPr>
            <p:ph sz="quarter" idx="1"/>
          </p:nvPr>
        </p:nvSpPr>
        <p:spPr/>
        <p:txBody>
          <a:bodyPr>
            <a:normAutofit/>
          </a:bodyPr>
          <a:lstStyle/>
          <a:p>
            <a:r>
              <a:rPr lang="en-US" dirty="0">
                <a:solidFill>
                  <a:srgbClr val="000000"/>
                </a:solidFill>
                <a:latin typeface="Arial" panose="020B0604020202020204" pitchFamily="34" charset="0"/>
              </a:rPr>
              <a:t>Area 16 District 17 Grass-roots effort </a:t>
            </a:r>
          </a:p>
          <a:p>
            <a:r>
              <a:rPr lang="en-US" dirty="0">
                <a:solidFill>
                  <a:srgbClr val="000000"/>
                </a:solidFill>
                <a:latin typeface="Arial" panose="020B0604020202020204" pitchFamily="34" charset="0"/>
              </a:rPr>
              <a:t>Goal: Provide </a:t>
            </a:r>
            <a:r>
              <a:rPr lang="en-US" i="1" dirty="0">
                <a:solidFill>
                  <a:srgbClr val="000000"/>
                </a:solidFill>
                <a:latin typeface="Arial" panose="020B0604020202020204" pitchFamily="34" charset="0"/>
              </a:rPr>
              <a:t>LaVina</a:t>
            </a:r>
            <a:r>
              <a:rPr lang="en-US" dirty="0">
                <a:solidFill>
                  <a:srgbClr val="000000"/>
                </a:solidFill>
                <a:latin typeface="Arial" panose="020B0604020202020204" pitchFamily="34" charset="0"/>
              </a:rPr>
              <a:t> Magazine Subscription certificates to Alcoholic Spanish-speaking inmates/groups in Correctional facilities in all 93 Areas across the US and Canada.  </a:t>
            </a:r>
          </a:p>
          <a:p>
            <a:r>
              <a:rPr lang="en-US" dirty="0">
                <a:solidFill>
                  <a:srgbClr val="000000"/>
                </a:solidFill>
                <a:latin typeface="Arial" panose="020B0604020202020204" pitchFamily="34" charset="0"/>
              </a:rPr>
              <a:t>322 certificates were generously donated to the Chest of Hope.  </a:t>
            </a:r>
          </a:p>
          <a:p>
            <a:r>
              <a:rPr lang="en-US" dirty="0">
                <a:solidFill>
                  <a:srgbClr val="000000"/>
                </a:solidFill>
                <a:latin typeface="Arial" panose="020B0604020202020204" pitchFamily="34" charset="0"/>
              </a:rPr>
              <a:t>Allowed the committee to provide each of the 93 Area Delegates in the US and Canada,</a:t>
            </a:r>
            <a:r>
              <a:rPr lang="en-US" i="1" dirty="0">
                <a:solidFill>
                  <a:srgbClr val="000000"/>
                </a:solidFill>
                <a:latin typeface="Arial" panose="020B0604020202020204" pitchFamily="34" charset="0"/>
              </a:rPr>
              <a:t> LaViña</a:t>
            </a:r>
            <a:r>
              <a:rPr lang="en-US" dirty="0">
                <a:solidFill>
                  <a:srgbClr val="000000"/>
                </a:solidFill>
                <a:latin typeface="Arial" panose="020B0604020202020204" pitchFamily="34" charset="0"/>
              </a:rPr>
              <a:t> magazine certificates. </a:t>
            </a:r>
            <a:endParaRPr lang="en-US" dirty="0"/>
          </a:p>
        </p:txBody>
      </p:sp>
      <p:pic>
        <p:nvPicPr>
          <p:cNvPr id="10" name="Picture 9" descr="A picture containing indoor, sitting, piece, table&#10;&#10;Description automatically generated">
            <a:extLst>
              <a:ext uri="{FF2B5EF4-FFF2-40B4-BE49-F238E27FC236}">
                <a16:creationId xmlns:a16="http://schemas.microsoft.com/office/drawing/2014/main" id="{7C8BC21B-97FD-4E7F-936D-9B0245AD7228}"/>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6400800" y="381000"/>
            <a:ext cx="2404872" cy="1644213"/>
          </a:xfrm>
          <a:prstGeom prst="rect">
            <a:avLst/>
          </a:prstGeom>
        </p:spPr>
      </p:pic>
      <p:pic>
        <p:nvPicPr>
          <p:cNvPr id="4" name="Audio 3">
            <a:hlinkClick r:id="" action="ppaction://media"/>
            <a:extLst>
              <a:ext uri="{FF2B5EF4-FFF2-40B4-BE49-F238E27FC236}">
                <a16:creationId xmlns:a16="http://schemas.microsoft.com/office/drawing/2014/main" id="{BBDDA1AF-8148-4C2E-9F2E-380F10B0C43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143337825"/>
      </p:ext>
    </p:extLst>
  </p:cSld>
  <p:clrMapOvr>
    <a:masterClrMapping/>
  </p:clrMapOvr>
  <mc:AlternateContent xmlns:mc="http://schemas.openxmlformats.org/markup-compatibility/2006" xmlns:p14="http://schemas.microsoft.com/office/powerpoint/2010/main">
    <mc:Choice Requires="p14">
      <p:transition spd="slow" p14:dur="2000" advTm="40587"/>
    </mc:Choice>
    <mc:Fallback xmlns="">
      <p:transition spd="slow" advTm="405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1720C8-B324-4C44-AA77-F73BDCDFCE9A}"/>
              </a:ext>
            </a:extLst>
          </p:cNvPr>
          <p:cNvSpPr>
            <a:spLocks noGrp="1"/>
          </p:cNvSpPr>
          <p:nvPr>
            <p:ph type="title"/>
          </p:nvPr>
        </p:nvSpPr>
        <p:spPr/>
        <p:txBody>
          <a:bodyPr/>
          <a:lstStyle/>
          <a:p>
            <a:r>
              <a:rPr lang="en-US" b="1" dirty="0"/>
              <a:t>VI. Literature</a:t>
            </a:r>
          </a:p>
        </p:txBody>
      </p:sp>
      <p:sp>
        <p:nvSpPr>
          <p:cNvPr id="3" name="Footer Placeholder 2">
            <a:extLst>
              <a:ext uri="{FF2B5EF4-FFF2-40B4-BE49-F238E27FC236}">
                <a16:creationId xmlns:a16="http://schemas.microsoft.com/office/drawing/2014/main" id="{14707C73-BB07-4F78-95A0-6DBC4302AB44}"/>
              </a:ext>
            </a:extLst>
          </p:cNvPr>
          <p:cNvSpPr>
            <a:spLocks noGrp="1"/>
          </p:cNvSpPr>
          <p:nvPr>
            <p:ph type="ftr" sz="quarter" idx="11"/>
          </p:nvPr>
        </p:nvSpPr>
        <p:spPr/>
        <p:txBody>
          <a:bodyPr/>
          <a:lstStyle/>
          <a:p>
            <a:r>
              <a:rPr lang="en-US" dirty="0"/>
              <a:t>aageorgia.org  |  gssa@aageorgia.org  | P.O. Box 7325 Macon, GA 31209 | Phone: 478-745-2588 | Gssa@2006</a:t>
            </a:r>
          </a:p>
        </p:txBody>
      </p:sp>
      <p:sp>
        <p:nvSpPr>
          <p:cNvPr id="4" name="Content Placeholder 3">
            <a:extLst>
              <a:ext uri="{FF2B5EF4-FFF2-40B4-BE49-F238E27FC236}">
                <a16:creationId xmlns:a16="http://schemas.microsoft.com/office/drawing/2014/main" id="{CBC250AC-129B-4A23-AB7B-A49114FA66BE}"/>
              </a:ext>
            </a:extLst>
          </p:cNvPr>
          <p:cNvSpPr>
            <a:spLocks noGrp="1"/>
          </p:cNvSpPr>
          <p:nvPr>
            <p:ph sz="quarter" idx="1"/>
          </p:nvPr>
        </p:nvSpPr>
        <p:spPr/>
        <p:txBody>
          <a:bodyPr>
            <a:normAutofit fontScale="92500" lnSpcReduction="20000"/>
          </a:bodyPr>
          <a:lstStyle/>
          <a:p>
            <a:endParaRPr lang="en-US" dirty="0"/>
          </a:p>
          <a:p>
            <a:endParaRPr lang="en-US" dirty="0"/>
          </a:p>
          <a:p>
            <a:endParaRPr lang="en-US" dirty="0"/>
          </a:p>
          <a:p>
            <a:endParaRPr lang="en-US" dirty="0"/>
          </a:p>
          <a:p>
            <a:r>
              <a:rPr lang="en-US" sz="3000" dirty="0"/>
              <a:t>The updated draft video “Your General Service Office, the Grapevine, and the General Service Structure” be approved.  </a:t>
            </a:r>
            <a:r>
              <a:rPr lang="en-US" sz="3000" b="1" dirty="0">
                <a:solidFill>
                  <a:srgbClr val="FF0000"/>
                </a:solidFill>
              </a:rPr>
              <a:t>PASSED</a:t>
            </a:r>
          </a:p>
          <a:p>
            <a:r>
              <a:rPr lang="en-US" sz="3000" dirty="0"/>
              <a:t>The “A.A.W.S. Policy on Publication of Literature: Updating Pamphlets and Other A.A. Materials”, approved by A.A.W.S., Inc. Board of Directors in Jan. 2020, be acknowledged and accepted by the GSC. </a:t>
            </a:r>
            <a:r>
              <a:rPr lang="en-US" sz="3000" b="1" dirty="0">
                <a:solidFill>
                  <a:srgbClr val="FF0000"/>
                </a:solidFill>
              </a:rPr>
              <a:t>PASSED</a:t>
            </a:r>
          </a:p>
        </p:txBody>
      </p:sp>
      <p:pic>
        <p:nvPicPr>
          <p:cNvPr id="6" name="Picture 5" descr="A close up of text on a white background&#10;&#10;Description automatically generated">
            <a:extLst>
              <a:ext uri="{FF2B5EF4-FFF2-40B4-BE49-F238E27FC236}">
                <a16:creationId xmlns:a16="http://schemas.microsoft.com/office/drawing/2014/main" id="{77B05622-87CA-423E-8AB7-53BD9458FFD2}"/>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rot="1951191">
            <a:off x="6337596" y="507388"/>
            <a:ext cx="1905000" cy="2330146"/>
          </a:xfrm>
          <a:prstGeom prst="rect">
            <a:avLst/>
          </a:prstGeom>
        </p:spPr>
      </p:pic>
      <p:pic>
        <p:nvPicPr>
          <p:cNvPr id="9" name="Picture 8" descr="A picture containing holding, man, table, yellow&#10;&#10;Description automatically generated">
            <a:extLst>
              <a:ext uri="{FF2B5EF4-FFF2-40B4-BE49-F238E27FC236}">
                <a16:creationId xmlns:a16="http://schemas.microsoft.com/office/drawing/2014/main" id="{F5A397F7-D6F7-4383-B389-DF01C031F27F}"/>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rot="20769821">
            <a:off x="722376" y="481836"/>
            <a:ext cx="2286000" cy="2381250"/>
          </a:xfrm>
          <a:prstGeom prst="rect">
            <a:avLst/>
          </a:prstGeom>
        </p:spPr>
      </p:pic>
      <p:pic>
        <p:nvPicPr>
          <p:cNvPr id="5" name="Audio 4">
            <a:hlinkClick r:id="" action="ppaction://media"/>
            <a:extLst>
              <a:ext uri="{FF2B5EF4-FFF2-40B4-BE49-F238E27FC236}">
                <a16:creationId xmlns:a16="http://schemas.microsoft.com/office/drawing/2014/main" id="{3BEC3B04-D252-4DEC-AC31-F254D64843A7}"/>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043118871"/>
      </p:ext>
    </p:extLst>
  </p:cSld>
  <p:clrMapOvr>
    <a:masterClrMapping/>
  </p:clrMapOvr>
  <mc:AlternateContent xmlns:mc="http://schemas.openxmlformats.org/markup-compatibility/2006" xmlns:p14="http://schemas.microsoft.com/office/powerpoint/2010/main">
    <mc:Choice Requires="p14">
      <p:transition spd="slow" p14:dur="2000" advTm="25365"/>
    </mc:Choice>
    <mc:Fallback xmlns="">
      <p:transition spd="slow" advTm="253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971920B-1A6D-4CF6-8B76-A4637111E960}"/>
              </a:ext>
            </a:extLst>
          </p:cNvPr>
          <p:cNvSpPr>
            <a:spLocks noGrp="1"/>
          </p:cNvSpPr>
          <p:nvPr>
            <p:ph type="title"/>
          </p:nvPr>
        </p:nvSpPr>
        <p:spPr>
          <a:xfrm>
            <a:off x="301752" y="228600"/>
            <a:ext cx="8534400" cy="914400"/>
          </a:xfrm>
        </p:spPr>
        <p:txBody>
          <a:bodyPr>
            <a:normAutofit fontScale="90000"/>
          </a:bodyPr>
          <a:lstStyle/>
          <a:p>
            <a:r>
              <a:rPr lang="en-US" b="1" dirty="0"/>
              <a:t> A.A.W.S. Policy on Keeping Literature Current</a:t>
            </a:r>
          </a:p>
        </p:txBody>
      </p:sp>
      <p:sp>
        <p:nvSpPr>
          <p:cNvPr id="3" name="Footer Placeholder 2">
            <a:extLst>
              <a:ext uri="{FF2B5EF4-FFF2-40B4-BE49-F238E27FC236}">
                <a16:creationId xmlns:a16="http://schemas.microsoft.com/office/drawing/2014/main" id="{9C6E7BC5-B8AF-48C6-B63C-93F541F56B92}"/>
              </a:ext>
            </a:extLst>
          </p:cNvPr>
          <p:cNvSpPr>
            <a:spLocks noGrp="1"/>
          </p:cNvSpPr>
          <p:nvPr>
            <p:ph type="ftr" sz="quarter" idx="11"/>
          </p:nvPr>
        </p:nvSpPr>
        <p:spPr/>
        <p:txBody>
          <a:bodyPr/>
          <a:lstStyle/>
          <a:p>
            <a:r>
              <a:rPr lang="en-US" dirty="0"/>
              <a:t>aageorgia.org  |  gssa@aageorgia.org  | P.O. Box 7325 Macon, GA 31209 | Phone: 478-745-2588 | Gssa@2006</a:t>
            </a:r>
          </a:p>
        </p:txBody>
      </p:sp>
      <p:pic>
        <p:nvPicPr>
          <p:cNvPr id="6" name="Picture 5">
            <a:extLst>
              <a:ext uri="{FF2B5EF4-FFF2-40B4-BE49-F238E27FC236}">
                <a16:creationId xmlns:a16="http://schemas.microsoft.com/office/drawing/2014/main" id="{16B8D335-ECB1-47F7-AE11-8AD6BCC24ECF}"/>
              </a:ext>
            </a:extLst>
          </p:cNvPr>
          <p:cNvPicPr>
            <a:picLocks noChangeAspect="1"/>
          </p:cNvPicPr>
          <p:nvPr/>
        </p:nvPicPr>
        <p:blipFill>
          <a:blip r:embed="rId5"/>
          <a:stretch>
            <a:fillRect/>
          </a:stretch>
        </p:blipFill>
        <p:spPr>
          <a:xfrm>
            <a:off x="2209800" y="1600200"/>
            <a:ext cx="5181600" cy="4648200"/>
          </a:xfrm>
          <a:prstGeom prst="rect">
            <a:avLst/>
          </a:prstGeom>
          <a:ln w="127000" cap="sq">
            <a:solidFill>
              <a:srgbClr val="002060"/>
            </a:solidFill>
            <a:miter lim="800000"/>
          </a:ln>
          <a:effectLst>
            <a:outerShdw blurRad="57150" dist="50800" dir="2700000" algn="tl" rotWithShape="0">
              <a:srgbClr val="000000">
                <a:alpha val="40000"/>
              </a:srgbClr>
            </a:outerShdw>
          </a:effectLst>
        </p:spPr>
      </p:pic>
      <p:pic>
        <p:nvPicPr>
          <p:cNvPr id="2" name="Audio 1">
            <a:hlinkClick r:id="" action="ppaction://media"/>
            <a:extLst>
              <a:ext uri="{FF2B5EF4-FFF2-40B4-BE49-F238E27FC236}">
                <a16:creationId xmlns:a16="http://schemas.microsoft.com/office/drawing/2014/main" id="{3F3C1307-4A71-4219-A808-1A764B65716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78288748"/>
      </p:ext>
    </p:extLst>
  </p:cSld>
  <p:clrMapOvr>
    <a:masterClrMapping/>
  </p:clrMapOvr>
  <mc:AlternateContent xmlns:mc="http://schemas.openxmlformats.org/markup-compatibility/2006" xmlns:p14="http://schemas.microsoft.com/office/powerpoint/2010/main">
    <mc:Choice Requires="p14">
      <p:transition spd="slow" p14:dur="2000" advTm="43837"/>
    </mc:Choice>
    <mc:Fallback xmlns="">
      <p:transition spd="slow" advTm="438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75938F-9582-4B36-AE35-9EDF2D11834B}"/>
              </a:ext>
            </a:extLst>
          </p:cNvPr>
          <p:cNvSpPr>
            <a:spLocks noGrp="1"/>
          </p:cNvSpPr>
          <p:nvPr>
            <p:ph type="title"/>
          </p:nvPr>
        </p:nvSpPr>
        <p:spPr/>
        <p:txBody>
          <a:bodyPr/>
          <a:lstStyle/>
          <a:p>
            <a:r>
              <a:rPr lang="en-US" b="1" dirty="0"/>
              <a:t>VI. Literature</a:t>
            </a:r>
          </a:p>
        </p:txBody>
      </p:sp>
      <p:sp>
        <p:nvSpPr>
          <p:cNvPr id="3" name="Footer Placeholder 2">
            <a:extLst>
              <a:ext uri="{FF2B5EF4-FFF2-40B4-BE49-F238E27FC236}">
                <a16:creationId xmlns:a16="http://schemas.microsoft.com/office/drawing/2014/main" id="{119525E5-8E1E-4364-8DEE-B4AD3789FCD2}"/>
              </a:ext>
            </a:extLst>
          </p:cNvPr>
          <p:cNvSpPr>
            <a:spLocks noGrp="1"/>
          </p:cNvSpPr>
          <p:nvPr>
            <p:ph type="ftr" sz="quarter" idx="11"/>
          </p:nvPr>
        </p:nvSpPr>
        <p:spPr/>
        <p:txBody>
          <a:bodyPr/>
          <a:lstStyle/>
          <a:p>
            <a:r>
              <a:rPr lang="en-US" dirty="0"/>
              <a:t>aageorgia.org  |  gssa@aageorgia.org  | P.O. Box 7325 Macon, GA 31209 | Phone: 478-745-2588 | Gssa@2006</a:t>
            </a:r>
          </a:p>
        </p:txBody>
      </p:sp>
      <p:sp>
        <p:nvSpPr>
          <p:cNvPr id="4" name="Content Placeholder 3">
            <a:extLst>
              <a:ext uri="{FF2B5EF4-FFF2-40B4-BE49-F238E27FC236}">
                <a16:creationId xmlns:a16="http://schemas.microsoft.com/office/drawing/2014/main" id="{0E9BA863-9D15-4A11-9D04-0928AEFEBF86}"/>
              </a:ext>
            </a:extLst>
          </p:cNvPr>
          <p:cNvSpPr>
            <a:spLocks noGrp="1"/>
          </p:cNvSpPr>
          <p:nvPr>
            <p:ph sz="quarter" idx="1"/>
          </p:nvPr>
        </p:nvSpPr>
        <p:spPr/>
        <p:txBody>
          <a:bodyPr>
            <a:normAutofit fontScale="92500" lnSpcReduction="20000"/>
          </a:bodyPr>
          <a:lstStyle/>
          <a:p>
            <a:pPr marL="0" indent="0">
              <a:buNone/>
            </a:pPr>
            <a:r>
              <a:rPr lang="en-US" b="1" u="sng" dirty="0"/>
              <a:t>Committee Considerations</a:t>
            </a:r>
          </a:p>
          <a:p>
            <a:r>
              <a:rPr lang="en-US" sz="3000" dirty="0">
                <a:solidFill>
                  <a:schemeClr val="tx2"/>
                </a:solidFill>
              </a:rPr>
              <a:t>Report back to 71</a:t>
            </a:r>
            <a:r>
              <a:rPr lang="en-US" sz="3000" baseline="30000" dirty="0">
                <a:solidFill>
                  <a:schemeClr val="tx2"/>
                </a:solidFill>
              </a:rPr>
              <a:t>st</a:t>
            </a:r>
            <a:r>
              <a:rPr lang="en-US" sz="3000" dirty="0">
                <a:solidFill>
                  <a:schemeClr val="tx2"/>
                </a:solidFill>
              </a:rPr>
              <a:t> GSC for the following pamphlets:</a:t>
            </a:r>
          </a:p>
          <a:p>
            <a:pPr marL="320040" lvl="1" indent="0">
              <a:buNone/>
            </a:pPr>
            <a:r>
              <a:rPr lang="en-US" sz="3000" dirty="0"/>
              <a:t>“Twelve Traditions Illustrated”, “Twelve Concepts Illustrated”, “AAs’ Three Legacies”, “Too Young”, “Young People in AA”,  and the pamphlet for Spanish Speaking Women.</a:t>
            </a:r>
          </a:p>
          <a:p>
            <a:r>
              <a:rPr lang="en-US" sz="3000" dirty="0">
                <a:solidFill>
                  <a:schemeClr val="tx2"/>
                </a:solidFill>
              </a:rPr>
              <a:t>Request the committee explore plain language, accessible translations, and large print versions of </a:t>
            </a:r>
            <a:r>
              <a:rPr lang="en-US" sz="3000" i="1" dirty="0">
                <a:solidFill>
                  <a:schemeClr val="tx2"/>
                </a:solidFill>
              </a:rPr>
              <a:t>Alcoholics Anonymous </a:t>
            </a:r>
            <a:r>
              <a:rPr lang="en-US" sz="3000" dirty="0">
                <a:solidFill>
                  <a:schemeClr val="tx2"/>
                </a:solidFill>
              </a:rPr>
              <a:t>as well as workbooks to determine if these can be addressed with a common solution. </a:t>
            </a:r>
          </a:p>
          <a:p>
            <a:pPr marL="274320" lvl="1" indent="0">
              <a:buNone/>
            </a:pPr>
            <a:endParaRPr lang="en-US" dirty="0"/>
          </a:p>
        </p:txBody>
      </p:sp>
      <p:pic>
        <p:nvPicPr>
          <p:cNvPr id="6" name="Picture 5" descr="A picture containing drawing&#10;&#10;Description automatically generated">
            <a:extLst>
              <a:ext uri="{FF2B5EF4-FFF2-40B4-BE49-F238E27FC236}">
                <a16:creationId xmlns:a16="http://schemas.microsoft.com/office/drawing/2014/main" id="{5DC0E409-27A3-4E3C-9951-61A915B426C1}"/>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6781800" y="371927"/>
            <a:ext cx="1866900" cy="1543050"/>
          </a:xfrm>
          <a:prstGeom prst="rect">
            <a:avLst/>
          </a:prstGeom>
        </p:spPr>
      </p:pic>
      <p:pic>
        <p:nvPicPr>
          <p:cNvPr id="5" name="Audio 4">
            <a:hlinkClick r:id="" action="ppaction://media"/>
            <a:extLst>
              <a:ext uri="{FF2B5EF4-FFF2-40B4-BE49-F238E27FC236}">
                <a16:creationId xmlns:a16="http://schemas.microsoft.com/office/drawing/2014/main" id="{126E993D-608C-418C-914C-C9545201278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736081339"/>
      </p:ext>
    </p:extLst>
  </p:cSld>
  <p:clrMapOvr>
    <a:masterClrMapping/>
  </p:clrMapOvr>
  <mc:AlternateContent xmlns:mc="http://schemas.openxmlformats.org/markup-compatibility/2006" xmlns:p14="http://schemas.microsoft.com/office/powerpoint/2010/main">
    <mc:Choice Requires="p14">
      <p:transition spd="slow" p14:dur="2000" advTm="33176"/>
    </mc:Choice>
    <mc:Fallback xmlns="">
      <p:transition spd="slow" advTm="331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B6DF8A-7B07-48EB-A229-11E3A193D4FD}"/>
              </a:ext>
            </a:extLst>
          </p:cNvPr>
          <p:cNvSpPr>
            <a:spLocks noGrp="1"/>
          </p:cNvSpPr>
          <p:nvPr>
            <p:ph type="title"/>
          </p:nvPr>
        </p:nvSpPr>
        <p:spPr/>
        <p:txBody>
          <a:bodyPr/>
          <a:lstStyle/>
          <a:p>
            <a:r>
              <a:rPr lang="en-US" b="1" dirty="0"/>
              <a:t>VI. Literature</a:t>
            </a:r>
          </a:p>
        </p:txBody>
      </p:sp>
      <p:sp>
        <p:nvSpPr>
          <p:cNvPr id="3" name="Footer Placeholder 2">
            <a:extLst>
              <a:ext uri="{FF2B5EF4-FFF2-40B4-BE49-F238E27FC236}">
                <a16:creationId xmlns:a16="http://schemas.microsoft.com/office/drawing/2014/main" id="{B259CD03-0EC7-4FBF-B605-611F2334293C}"/>
              </a:ext>
            </a:extLst>
          </p:cNvPr>
          <p:cNvSpPr>
            <a:spLocks noGrp="1"/>
          </p:cNvSpPr>
          <p:nvPr>
            <p:ph type="ftr" sz="quarter" idx="11"/>
          </p:nvPr>
        </p:nvSpPr>
        <p:spPr/>
        <p:txBody>
          <a:bodyPr/>
          <a:lstStyle/>
          <a:p>
            <a:r>
              <a:rPr lang="en-US" dirty="0"/>
              <a:t>aageorgia.org  |  gssa@aageorgia.org  | P.O. Box 7325 Macon, GA 31209 | Phone: 478-745-2588 | Gssa@2006</a:t>
            </a:r>
          </a:p>
        </p:txBody>
      </p:sp>
      <p:sp>
        <p:nvSpPr>
          <p:cNvPr id="4" name="Content Placeholder 3">
            <a:extLst>
              <a:ext uri="{FF2B5EF4-FFF2-40B4-BE49-F238E27FC236}">
                <a16:creationId xmlns:a16="http://schemas.microsoft.com/office/drawing/2014/main" id="{ED286340-547D-4C88-AD66-2AD8095B5777}"/>
              </a:ext>
            </a:extLst>
          </p:cNvPr>
          <p:cNvSpPr>
            <a:spLocks noGrp="1"/>
          </p:cNvSpPr>
          <p:nvPr>
            <p:ph sz="quarter" idx="1"/>
          </p:nvPr>
        </p:nvSpPr>
        <p:spPr/>
        <p:txBody>
          <a:bodyPr>
            <a:normAutofit lnSpcReduction="10000"/>
          </a:bodyPr>
          <a:lstStyle/>
          <a:p>
            <a:pPr marL="0" indent="0">
              <a:buNone/>
            </a:pPr>
            <a:r>
              <a:rPr lang="en-US" b="1" u="sng" dirty="0"/>
              <a:t>Committee Considerations</a:t>
            </a:r>
            <a:endParaRPr lang="en-US" sz="2800" b="1" u="sng" dirty="0"/>
          </a:p>
          <a:p>
            <a:r>
              <a:rPr lang="en-US" sz="2800" dirty="0">
                <a:solidFill>
                  <a:schemeClr val="tx2"/>
                </a:solidFill>
              </a:rPr>
              <a:t>Request a review of draft language to be included in</a:t>
            </a:r>
            <a:r>
              <a:rPr lang="en-US" sz="2800" i="1" dirty="0">
                <a:solidFill>
                  <a:schemeClr val="tx2"/>
                </a:solidFill>
              </a:rPr>
              <a:t> Living Sober </a:t>
            </a:r>
            <a:r>
              <a:rPr lang="en-US" sz="2800" dirty="0">
                <a:solidFill>
                  <a:schemeClr val="tx2"/>
                </a:solidFill>
              </a:rPr>
              <a:t>and the pamphlet “ Questions and Answers on Sponsorship”. </a:t>
            </a:r>
          </a:p>
          <a:p>
            <a:r>
              <a:rPr lang="en-US" sz="2800" dirty="0">
                <a:solidFill>
                  <a:schemeClr val="tx2"/>
                </a:solidFill>
              </a:rPr>
              <a:t>The final draft update of “Twelve Traditions </a:t>
            </a:r>
          </a:p>
          <a:p>
            <a:pPr marL="274320" lvl="1" indent="0">
              <a:buNone/>
            </a:pPr>
            <a:r>
              <a:rPr lang="en-US" sz="2800" dirty="0"/>
              <a:t>Illustrated” is a distinct item from the original pamphlet,   addresses a different audience, and serves a different purpose. Consider the addition of the new pamphlet rather than a replacement of the original. </a:t>
            </a:r>
          </a:p>
          <a:p>
            <a:pPr marL="274320" lvl="1" indent="0">
              <a:buNone/>
            </a:pPr>
            <a:endParaRPr lang="en-US" dirty="0"/>
          </a:p>
        </p:txBody>
      </p:sp>
      <p:pic>
        <p:nvPicPr>
          <p:cNvPr id="6" name="Picture 5" descr="A picture containing sitting, table, book, keyboard&#10;&#10;Description automatically generated">
            <a:extLst>
              <a:ext uri="{FF2B5EF4-FFF2-40B4-BE49-F238E27FC236}">
                <a16:creationId xmlns:a16="http://schemas.microsoft.com/office/drawing/2014/main" id="{1632B86E-2360-446F-A03E-0B365EE29195}"/>
              </a:ext>
            </a:extLst>
          </p:cNvPr>
          <p:cNvPicPr>
            <a:picLocks noChangeAspect="1"/>
          </p:cNvPicPr>
          <p:nvPr/>
        </p:nvPicPr>
        <p:blipFill>
          <a:blip r:embed="rId4" cstate="print">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6781800" y="447048"/>
            <a:ext cx="1600200" cy="1600200"/>
          </a:xfrm>
          <a:prstGeom prst="rect">
            <a:avLst/>
          </a:prstGeom>
        </p:spPr>
      </p:pic>
      <p:pic>
        <p:nvPicPr>
          <p:cNvPr id="5" name="Audio 4">
            <a:hlinkClick r:id="" action="ppaction://media"/>
            <a:extLst>
              <a:ext uri="{FF2B5EF4-FFF2-40B4-BE49-F238E27FC236}">
                <a16:creationId xmlns:a16="http://schemas.microsoft.com/office/drawing/2014/main" id="{16E661B9-A36A-4E16-8DC6-DE8C6C8FD07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601057509"/>
      </p:ext>
    </p:extLst>
  </p:cSld>
  <p:clrMapOvr>
    <a:masterClrMapping/>
  </p:clrMapOvr>
  <mc:AlternateContent xmlns:mc="http://schemas.openxmlformats.org/markup-compatibility/2006" xmlns:p14="http://schemas.microsoft.com/office/powerpoint/2010/main">
    <mc:Choice Requires="p14">
      <p:transition spd="slow" p14:dur="2000" advTm="35572"/>
    </mc:Choice>
    <mc:Fallback xmlns="">
      <p:transition spd="slow" advTm="355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0A4FC0-0372-4D62-8968-4CC269E2ED04}"/>
              </a:ext>
            </a:extLst>
          </p:cNvPr>
          <p:cNvSpPr>
            <a:spLocks noGrp="1"/>
          </p:cNvSpPr>
          <p:nvPr>
            <p:ph type="title"/>
          </p:nvPr>
        </p:nvSpPr>
        <p:spPr/>
        <p:txBody>
          <a:bodyPr/>
          <a:lstStyle/>
          <a:p>
            <a:r>
              <a:rPr lang="en-US" b="1" dirty="0"/>
              <a:t>VI. Literature </a:t>
            </a:r>
          </a:p>
        </p:txBody>
      </p:sp>
      <p:sp>
        <p:nvSpPr>
          <p:cNvPr id="3" name="Footer Placeholder 2">
            <a:extLst>
              <a:ext uri="{FF2B5EF4-FFF2-40B4-BE49-F238E27FC236}">
                <a16:creationId xmlns:a16="http://schemas.microsoft.com/office/drawing/2014/main" id="{B73CA79F-6C82-46EA-95FD-234522CF2220}"/>
              </a:ext>
            </a:extLst>
          </p:cNvPr>
          <p:cNvSpPr>
            <a:spLocks noGrp="1"/>
          </p:cNvSpPr>
          <p:nvPr>
            <p:ph type="ftr" sz="quarter" idx="11"/>
          </p:nvPr>
        </p:nvSpPr>
        <p:spPr/>
        <p:txBody>
          <a:bodyPr/>
          <a:lstStyle/>
          <a:p>
            <a:r>
              <a:rPr lang="en-US" dirty="0"/>
              <a:t>aageorgia.org  |  gssa@aageorgia.org  | P.O. Box 7325 Macon, GA 31209 | Phone: 478-745-2588 | Gssa@2006</a:t>
            </a:r>
          </a:p>
        </p:txBody>
      </p:sp>
      <p:pic>
        <p:nvPicPr>
          <p:cNvPr id="6" name="Content Placeholder 5" descr="A close up of a flag&#10;&#10;Description automatically generated">
            <a:extLst>
              <a:ext uri="{FF2B5EF4-FFF2-40B4-BE49-F238E27FC236}">
                <a16:creationId xmlns:a16="http://schemas.microsoft.com/office/drawing/2014/main" id="{064D646B-3F4A-4CCC-A5DE-91DD70ECB086}"/>
              </a:ext>
            </a:extLst>
          </p:cNvPr>
          <p:cNvPicPr>
            <a:picLocks noGrp="1" noChangeAspect="1"/>
          </p:cNvPicPr>
          <p:nvPr>
            <p:ph sz="quarter" idx="1"/>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7051769" y="2350604"/>
            <a:ext cx="1784383" cy="2587625"/>
          </a:xfrm>
        </p:spPr>
      </p:pic>
      <p:sp>
        <p:nvSpPr>
          <p:cNvPr id="8" name="TextBox 7">
            <a:extLst>
              <a:ext uri="{FF2B5EF4-FFF2-40B4-BE49-F238E27FC236}">
                <a16:creationId xmlns:a16="http://schemas.microsoft.com/office/drawing/2014/main" id="{BCDDF31E-41E4-4E24-A78E-125DD34C6434}"/>
              </a:ext>
            </a:extLst>
          </p:cNvPr>
          <p:cNvSpPr txBox="1"/>
          <p:nvPr/>
        </p:nvSpPr>
        <p:spPr>
          <a:xfrm>
            <a:off x="301752" y="1524000"/>
            <a:ext cx="6750017" cy="5078313"/>
          </a:xfrm>
          <a:prstGeom prst="rect">
            <a:avLst/>
          </a:prstGeom>
          <a:solidFill>
            <a:schemeClr val="accent2">
              <a:lumMod val="40000"/>
              <a:lumOff val="60000"/>
            </a:schemeClr>
          </a:solidFill>
          <a:ln w="38100">
            <a:solidFill>
              <a:schemeClr val="tx2">
                <a:lumMod val="75000"/>
              </a:schemeClr>
            </a:solidFill>
          </a:ln>
        </p:spPr>
        <p:txBody>
          <a:bodyPr wrap="square" rtlCol="0">
            <a:spAutoFit/>
          </a:bodyPr>
          <a:lstStyle/>
          <a:p>
            <a:r>
              <a:rPr lang="en-US" sz="2400" b="1" u="sng" dirty="0"/>
              <a:t>Committee Consideration</a:t>
            </a:r>
            <a:r>
              <a:rPr lang="en-US" sz="2700" dirty="0">
                <a:solidFill>
                  <a:schemeClr val="tx2"/>
                </a:solidFill>
              </a:rPr>
              <a:t>: The committee </a:t>
            </a:r>
            <a:r>
              <a:rPr lang="en-US" sz="2700" b="1" dirty="0">
                <a:solidFill>
                  <a:schemeClr val="tx2"/>
                </a:solidFill>
              </a:rPr>
              <a:t>recommended</a:t>
            </a:r>
            <a:r>
              <a:rPr lang="en-US" sz="2700" dirty="0">
                <a:solidFill>
                  <a:schemeClr val="tx2"/>
                </a:solidFill>
              </a:rPr>
              <a:t> that the trustees make available the presentation “The Big Book: Researching Issues, Possible Tools and Access (7oth GSC 2020) that was presented to the committee. The committee noted the importance for the Fellowship to be informed about the nature of the accessibility challenges with regard to A.A. Literature. A progress report be brought back to the 2021 Conference Committee on Literature.</a:t>
            </a:r>
          </a:p>
        </p:txBody>
      </p:sp>
      <p:pic>
        <p:nvPicPr>
          <p:cNvPr id="4" name="Audio 3">
            <a:hlinkClick r:id="" action="ppaction://media"/>
            <a:extLst>
              <a:ext uri="{FF2B5EF4-FFF2-40B4-BE49-F238E27FC236}">
                <a16:creationId xmlns:a16="http://schemas.microsoft.com/office/drawing/2014/main" id="{E752DBBA-2412-470B-A804-159E3704938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718413303"/>
      </p:ext>
    </p:extLst>
  </p:cSld>
  <p:clrMapOvr>
    <a:masterClrMapping/>
  </p:clrMapOvr>
  <mc:AlternateContent xmlns:mc="http://schemas.openxmlformats.org/markup-compatibility/2006" xmlns:p14="http://schemas.microsoft.com/office/powerpoint/2010/main">
    <mc:Choice Requires="p14">
      <p:transition spd="slow" p14:dur="2000" advTm="28208"/>
    </mc:Choice>
    <mc:Fallback xmlns="">
      <p:transition spd="slow" advTm="282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7F0899-8F21-46DD-950A-CF58FC670F3A}"/>
              </a:ext>
            </a:extLst>
          </p:cNvPr>
          <p:cNvSpPr>
            <a:spLocks noGrp="1"/>
          </p:cNvSpPr>
          <p:nvPr>
            <p:ph type="title"/>
          </p:nvPr>
        </p:nvSpPr>
        <p:spPr/>
        <p:txBody>
          <a:bodyPr/>
          <a:lstStyle/>
          <a:p>
            <a:r>
              <a:rPr lang="en-US" b="1" dirty="0"/>
              <a:t>What I Saw, Heard, and Felt </a:t>
            </a:r>
          </a:p>
        </p:txBody>
      </p:sp>
      <p:sp>
        <p:nvSpPr>
          <p:cNvPr id="3" name="Footer Placeholder 2">
            <a:extLst>
              <a:ext uri="{FF2B5EF4-FFF2-40B4-BE49-F238E27FC236}">
                <a16:creationId xmlns:a16="http://schemas.microsoft.com/office/drawing/2014/main" id="{634A8DC5-6CF6-40EA-B4B2-ADBD0357353B}"/>
              </a:ext>
            </a:extLst>
          </p:cNvPr>
          <p:cNvSpPr>
            <a:spLocks noGrp="1"/>
          </p:cNvSpPr>
          <p:nvPr>
            <p:ph type="ftr" sz="quarter" idx="11"/>
          </p:nvPr>
        </p:nvSpPr>
        <p:spPr/>
        <p:txBody>
          <a:bodyPr/>
          <a:lstStyle/>
          <a:p>
            <a:r>
              <a:rPr lang="en-US" dirty="0"/>
              <a:t>aageorgia.org  |  gssa@aageorgia.org  | P.O. Box 7325 Macon, GA 31209 | Phone: 478-745-2588 | Gssa@2006</a:t>
            </a:r>
          </a:p>
        </p:txBody>
      </p:sp>
      <p:pic>
        <p:nvPicPr>
          <p:cNvPr id="6" name="Content Placeholder 5" descr="A book on a table&#10;&#10;Description automatically generated">
            <a:extLst>
              <a:ext uri="{FF2B5EF4-FFF2-40B4-BE49-F238E27FC236}">
                <a16:creationId xmlns:a16="http://schemas.microsoft.com/office/drawing/2014/main" id="{EA716A68-9099-4853-BC79-D5E3F51FCE00}"/>
              </a:ext>
            </a:extLst>
          </p:cNvPr>
          <p:cNvPicPr>
            <a:picLocks noGrp="1" noChangeAspect="1"/>
          </p:cNvPicPr>
          <p:nvPr>
            <p:ph sz="quarter" idx="1"/>
          </p:nvPr>
        </p:nvPicPr>
        <p:blipFill>
          <a:blip r:embed="rId4" cstate="print">
            <a:extLst>
              <a:ext uri="{28A0092B-C50C-407E-A947-70E740481C1C}">
                <a14:useLocalDpi xmlns:a14="http://schemas.microsoft.com/office/drawing/2010/main" val="0"/>
              </a:ext>
            </a:extLst>
          </a:blip>
          <a:stretch>
            <a:fillRect/>
          </a:stretch>
        </p:blipFill>
        <p:spPr>
          <a:xfrm rot="20686576">
            <a:off x="911155" y="1782377"/>
            <a:ext cx="2857096" cy="1794656"/>
          </a:xfrm>
          <a:prstGeom prst="rect">
            <a:avLst/>
          </a:prstGeom>
          <a:ln>
            <a:noFill/>
          </a:ln>
          <a:effectLst>
            <a:softEdge rad="112500"/>
          </a:effectLst>
        </p:spPr>
      </p:pic>
      <p:pic>
        <p:nvPicPr>
          <p:cNvPr id="8" name="Picture 7" descr="A picture containing indoor, electronics, table, sitting&#10;&#10;Description automatically generated">
            <a:extLst>
              <a:ext uri="{FF2B5EF4-FFF2-40B4-BE49-F238E27FC236}">
                <a16:creationId xmlns:a16="http://schemas.microsoft.com/office/drawing/2014/main" id="{CE671411-5A07-471E-A626-28A526420AE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1272741">
            <a:off x="3751292" y="1858197"/>
            <a:ext cx="2551809" cy="1601140"/>
          </a:xfrm>
          <a:prstGeom prst="rect">
            <a:avLst/>
          </a:prstGeom>
          <a:ln>
            <a:noFill/>
          </a:ln>
          <a:effectLst>
            <a:softEdge rad="112500"/>
          </a:effectLst>
        </p:spPr>
      </p:pic>
      <p:pic>
        <p:nvPicPr>
          <p:cNvPr id="9" name="Picture 8">
            <a:extLst>
              <a:ext uri="{FF2B5EF4-FFF2-40B4-BE49-F238E27FC236}">
                <a16:creationId xmlns:a16="http://schemas.microsoft.com/office/drawing/2014/main" id="{E5D1DA94-BFB9-4FD5-A734-9D654A87F024}"/>
              </a:ext>
            </a:extLst>
          </p:cNvPr>
          <p:cNvPicPr>
            <a:picLocks noChangeAspect="1"/>
          </p:cNvPicPr>
          <p:nvPr/>
        </p:nvPicPr>
        <p:blipFill>
          <a:blip r:embed="rId6"/>
          <a:stretch>
            <a:fillRect/>
          </a:stretch>
        </p:blipFill>
        <p:spPr>
          <a:xfrm>
            <a:off x="706460" y="3855955"/>
            <a:ext cx="4132240" cy="2244772"/>
          </a:xfrm>
          <a:prstGeom prst="rect">
            <a:avLst/>
          </a:prstGeom>
          <a:ln>
            <a:noFill/>
          </a:ln>
          <a:effectLst>
            <a:softEdge rad="112500"/>
          </a:effectLst>
        </p:spPr>
      </p:pic>
      <p:pic>
        <p:nvPicPr>
          <p:cNvPr id="11" name="Picture 10" descr="A large tree in a city&#10;&#10;Description automatically generated">
            <a:extLst>
              <a:ext uri="{FF2B5EF4-FFF2-40B4-BE49-F238E27FC236}">
                <a16:creationId xmlns:a16="http://schemas.microsoft.com/office/drawing/2014/main" id="{B19F9938-A8BB-4B01-9F6D-FFB449E8E78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160149" y="3690122"/>
            <a:ext cx="3221851" cy="2188267"/>
          </a:xfrm>
          <a:prstGeom prst="rect">
            <a:avLst/>
          </a:prstGeom>
          <a:ln>
            <a:noFill/>
          </a:ln>
          <a:effectLst>
            <a:softEdge rad="112500"/>
          </a:effectLst>
        </p:spPr>
      </p:pic>
      <p:pic>
        <p:nvPicPr>
          <p:cNvPr id="13" name="Picture 12" descr="A close up of a sign&#10;&#10;Description automatically generated">
            <a:extLst>
              <a:ext uri="{FF2B5EF4-FFF2-40B4-BE49-F238E27FC236}">
                <a16:creationId xmlns:a16="http://schemas.microsoft.com/office/drawing/2014/main" id="{5A8119AC-77F7-48DF-A47F-892DDA9DE8B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400800" y="1461579"/>
            <a:ext cx="2349522" cy="2074641"/>
          </a:xfrm>
          <a:prstGeom prst="rect">
            <a:avLst/>
          </a:prstGeom>
        </p:spPr>
      </p:pic>
      <p:pic>
        <p:nvPicPr>
          <p:cNvPr id="7" name="Picture 6">
            <a:extLst>
              <a:ext uri="{FF2B5EF4-FFF2-40B4-BE49-F238E27FC236}">
                <a16:creationId xmlns:a16="http://schemas.microsoft.com/office/drawing/2014/main" id="{C9E3889D-B765-47DB-99A1-245F1720A4B5}"/>
              </a:ext>
            </a:extLst>
          </p:cNvPr>
          <p:cNvPicPr>
            <a:picLocks noChangeAspect="1"/>
          </p:cNvPicPr>
          <p:nvPr/>
        </p:nvPicPr>
        <p:blipFill>
          <a:blip r:embed="rId9"/>
          <a:stretch>
            <a:fillRect/>
          </a:stretch>
        </p:blipFill>
        <p:spPr>
          <a:xfrm rot="183615">
            <a:off x="761011" y="3621962"/>
            <a:ext cx="4078677" cy="518438"/>
          </a:xfrm>
          <a:prstGeom prst="rect">
            <a:avLst/>
          </a:prstGeom>
        </p:spPr>
      </p:pic>
      <p:pic>
        <p:nvPicPr>
          <p:cNvPr id="10" name="Audio 9">
            <a:hlinkClick r:id="" action="ppaction://media"/>
            <a:extLst>
              <a:ext uri="{FF2B5EF4-FFF2-40B4-BE49-F238E27FC236}">
                <a16:creationId xmlns:a16="http://schemas.microsoft.com/office/drawing/2014/main" id="{65F03F58-FCF5-4DFE-8D87-78A7B31924FF}"/>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902121734"/>
      </p:ext>
    </p:extLst>
  </p:cSld>
  <p:clrMapOvr>
    <a:masterClrMapping/>
  </p:clrMapOvr>
  <mc:AlternateContent xmlns:mc="http://schemas.openxmlformats.org/markup-compatibility/2006" xmlns:p14="http://schemas.microsoft.com/office/powerpoint/2010/main">
    <mc:Choice Requires="p14">
      <p:transition spd="slow" p14:dur="2000" advTm="76824"/>
    </mc:Choice>
    <mc:Fallback xmlns="">
      <p:transition spd="slow" advTm="768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3B16B7-3C09-4D45-9EE0-8ADA0CDD6A6C}"/>
              </a:ext>
            </a:extLst>
          </p:cNvPr>
          <p:cNvSpPr>
            <a:spLocks noGrp="1"/>
          </p:cNvSpPr>
          <p:nvPr>
            <p:ph type="title"/>
          </p:nvPr>
        </p:nvSpPr>
        <p:spPr/>
        <p:txBody>
          <a:bodyPr>
            <a:normAutofit fontScale="90000"/>
          </a:bodyPr>
          <a:lstStyle/>
          <a:p>
            <a:r>
              <a:rPr lang="en-US" b="1" dirty="0"/>
              <a:t>VI. Literature: Forwarded to the 71</a:t>
            </a:r>
            <a:r>
              <a:rPr lang="en-US" b="1" baseline="30000" dirty="0"/>
              <a:t>st</a:t>
            </a:r>
            <a:r>
              <a:rPr lang="en-US" b="1" dirty="0"/>
              <a:t> GSC</a:t>
            </a:r>
          </a:p>
        </p:txBody>
      </p:sp>
      <p:sp>
        <p:nvSpPr>
          <p:cNvPr id="3" name="Footer Placeholder 2">
            <a:extLst>
              <a:ext uri="{FF2B5EF4-FFF2-40B4-BE49-F238E27FC236}">
                <a16:creationId xmlns:a16="http://schemas.microsoft.com/office/drawing/2014/main" id="{A4C2704D-598C-4A24-B967-6853210D80E0}"/>
              </a:ext>
            </a:extLst>
          </p:cNvPr>
          <p:cNvSpPr>
            <a:spLocks noGrp="1"/>
          </p:cNvSpPr>
          <p:nvPr>
            <p:ph type="ftr" sz="quarter" idx="11"/>
          </p:nvPr>
        </p:nvSpPr>
        <p:spPr/>
        <p:txBody>
          <a:bodyPr/>
          <a:lstStyle/>
          <a:p>
            <a:r>
              <a:rPr lang="en-US" dirty="0"/>
              <a:t>aageorgia.org  |  gssa@aageorgia.org  | P.O. Box 7325 Macon, GA 31209 | Phone: 478-745-2588 | Gssa@2006</a:t>
            </a:r>
          </a:p>
        </p:txBody>
      </p:sp>
      <p:sp>
        <p:nvSpPr>
          <p:cNvPr id="4" name="Content Placeholder 3">
            <a:extLst>
              <a:ext uri="{FF2B5EF4-FFF2-40B4-BE49-F238E27FC236}">
                <a16:creationId xmlns:a16="http://schemas.microsoft.com/office/drawing/2014/main" id="{A7BE3C8F-2AD7-4614-AAB8-10CD28B878DF}"/>
              </a:ext>
            </a:extLst>
          </p:cNvPr>
          <p:cNvSpPr>
            <a:spLocks noGrp="1"/>
          </p:cNvSpPr>
          <p:nvPr>
            <p:ph sz="quarter" idx="1"/>
          </p:nvPr>
        </p:nvSpPr>
        <p:spPr/>
        <p:txBody>
          <a:bodyPr/>
          <a:lstStyle/>
          <a:p>
            <a:r>
              <a:rPr lang="en-US" dirty="0"/>
              <a:t>The pamphlet “A.A. for the Black and African-American Alcoholic” be updated to include fresh stories and a new title that is respectful and inclusive. (</a:t>
            </a:r>
            <a:r>
              <a:rPr lang="en-US" dirty="0">
                <a:solidFill>
                  <a:srgbClr val="FF0000"/>
                </a:solidFill>
              </a:rPr>
              <a:t>Committee Recommendation-no vote</a:t>
            </a:r>
            <a:r>
              <a:rPr lang="en-US" dirty="0"/>
              <a:t>)</a:t>
            </a:r>
          </a:p>
          <a:p>
            <a:r>
              <a:rPr lang="en-US" dirty="0"/>
              <a:t>Review proposed “A.A.W.S. Policy on Conversion of Written Conference-approved Literature and Service Material into Video Format”. </a:t>
            </a:r>
          </a:p>
          <a:p>
            <a:r>
              <a:rPr lang="en-US" dirty="0"/>
              <a:t>Consider requests to revise the book (4</a:t>
            </a:r>
            <a:r>
              <a:rPr lang="en-US" baseline="30000" dirty="0"/>
              <a:t>th</a:t>
            </a:r>
            <a:r>
              <a:rPr lang="en-US" dirty="0"/>
              <a:t> Edition) </a:t>
            </a:r>
            <a:r>
              <a:rPr lang="en-US" i="1" dirty="0"/>
              <a:t>Alcoholics Anonymous.</a:t>
            </a:r>
          </a:p>
        </p:txBody>
      </p:sp>
      <p:pic>
        <p:nvPicPr>
          <p:cNvPr id="5" name="Picture 4">
            <a:extLst>
              <a:ext uri="{FF2B5EF4-FFF2-40B4-BE49-F238E27FC236}">
                <a16:creationId xmlns:a16="http://schemas.microsoft.com/office/drawing/2014/main" id="{CF4EAC36-5CE7-44B6-BA2A-29B008DCB361}"/>
              </a:ext>
            </a:extLst>
          </p:cNvPr>
          <p:cNvPicPr>
            <a:picLocks noChangeAspect="1"/>
          </p:cNvPicPr>
          <p:nvPr/>
        </p:nvPicPr>
        <p:blipFill>
          <a:blip r:embed="rId5"/>
          <a:stretch>
            <a:fillRect/>
          </a:stretch>
        </p:blipFill>
        <p:spPr>
          <a:xfrm>
            <a:off x="3456335" y="5193667"/>
            <a:ext cx="2225233" cy="1444877"/>
          </a:xfrm>
          <a:prstGeom prst="rect">
            <a:avLst/>
          </a:prstGeom>
        </p:spPr>
      </p:pic>
      <p:pic>
        <p:nvPicPr>
          <p:cNvPr id="6" name="Audio 5">
            <a:hlinkClick r:id="" action="ppaction://media"/>
            <a:extLst>
              <a:ext uri="{FF2B5EF4-FFF2-40B4-BE49-F238E27FC236}">
                <a16:creationId xmlns:a16="http://schemas.microsoft.com/office/drawing/2014/main" id="{0BEAB37D-D9E3-441C-B594-3AEA53F8B5F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851984583"/>
      </p:ext>
    </p:extLst>
  </p:cSld>
  <p:clrMapOvr>
    <a:masterClrMapping/>
  </p:clrMapOvr>
  <mc:AlternateContent xmlns:mc="http://schemas.openxmlformats.org/markup-compatibility/2006" xmlns:p14="http://schemas.microsoft.com/office/powerpoint/2010/main">
    <mc:Choice Requires="p14">
      <p:transition spd="slow" p14:dur="2000" advTm="20538"/>
    </mc:Choice>
    <mc:Fallback xmlns="">
      <p:transition spd="slow" advTm="205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A70AAE-DAFC-4BDB-99E2-46303823A348}"/>
              </a:ext>
            </a:extLst>
          </p:cNvPr>
          <p:cNvSpPr>
            <a:spLocks noGrp="1"/>
          </p:cNvSpPr>
          <p:nvPr>
            <p:ph type="title"/>
          </p:nvPr>
        </p:nvSpPr>
        <p:spPr/>
        <p:txBody>
          <a:bodyPr>
            <a:normAutofit fontScale="90000"/>
          </a:bodyPr>
          <a:lstStyle/>
          <a:p>
            <a:r>
              <a:rPr lang="en-US" b="1" dirty="0"/>
              <a:t>VI. Literature: Forwarded to the 71</a:t>
            </a:r>
            <a:r>
              <a:rPr lang="en-US" b="1" baseline="30000" dirty="0"/>
              <a:t>st</a:t>
            </a:r>
            <a:r>
              <a:rPr lang="en-US" b="1" dirty="0"/>
              <a:t> GSC</a:t>
            </a:r>
          </a:p>
        </p:txBody>
      </p:sp>
      <p:sp>
        <p:nvSpPr>
          <p:cNvPr id="3" name="Footer Placeholder 2">
            <a:extLst>
              <a:ext uri="{FF2B5EF4-FFF2-40B4-BE49-F238E27FC236}">
                <a16:creationId xmlns:a16="http://schemas.microsoft.com/office/drawing/2014/main" id="{165B0E3B-3DA6-48EA-A287-2668E324B723}"/>
              </a:ext>
            </a:extLst>
          </p:cNvPr>
          <p:cNvSpPr>
            <a:spLocks noGrp="1"/>
          </p:cNvSpPr>
          <p:nvPr>
            <p:ph type="ftr" sz="quarter" idx="11"/>
          </p:nvPr>
        </p:nvSpPr>
        <p:spPr/>
        <p:txBody>
          <a:bodyPr/>
          <a:lstStyle/>
          <a:p>
            <a:r>
              <a:rPr lang="en-US" dirty="0"/>
              <a:t>aageorgia.org  |  gssa@aageorgia.org  | P.O. Box 7325 Macon, GA 31209 | Phone: 478-745-2588 | Gssa@2006</a:t>
            </a:r>
          </a:p>
        </p:txBody>
      </p:sp>
      <p:sp>
        <p:nvSpPr>
          <p:cNvPr id="4" name="Content Placeholder 3">
            <a:extLst>
              <a:ext uri="{FF2B5EF4-FFF2-40B4-BE49-F238E27FC236}">
                <a16:creationId xmlns:a16="http://schemas.microsoft.com/office/drawing/2014/main" id="{0E5FE9A7-E578-45FB-AB3C-B03629BC9A2E}"/>
              </a:ext>
            </a:extLst>
          </p:cNvPr>
          <p:cNvSpPr>
            <a:spLocks noGrp="1"/>
          </p:cNvSpPr>
          <p:nvPr>
            <p:ph sz="quarter" idx="1"/>
          </p:nvPr>
        </p:nvSpPr>
        <p:spPr/>
        <p:txBody>
          <a:bodyPr>
            <a:normAutofit lnSpcReduction="10000"/>
          </a:bodyPr>
          <a:lstStyle/>
          <a:p>
            <a:r>
              <a:rPr lang="en-US" dirty="0"/>
              <a:t>Consider proposals related to a </a:t>
            </a:r>
            <a:r>
              <a:rPr lang="en-US" b="1" dirty="0"/>
              <a:t>Fifth Edition </a:t>
            </a:r>
            <a:r>
              <a:rPr lang="en-US" dirty="0"/>
              <a:t>of the book </a:t>
            </a:r>
            <a:r>
              <a:rPr lang="en-US" i="1" dirty="0"/>
              <a:t>Alcoholics Anonymous. </a:t>
            </a:r>
          </a:p>
          <a:p>
            <a:r>
              <a:rPr lang="en-US" dirty="0"/>
              <a:t>Consider development of a draft </a:t>
            </a:r>
            <a:r>
              <a:rPr lang="en-US" b="1" dirty="0"/>
              <a:t>Fourth Edition </a:t>
            </a:r>
            <a:r>
              <a:rPr lang="en-US" dirty="0"/>
              <a:t>of the book Alcohólicos Anónimos. 
Consider requests to revise the book </a:t>
            </a:r>
            <a:r>
              <a:rPr lang="en-US" i="1" dirty="0"/>
              <a:t>Twelve Steps and Twelve Traditions.</a:t>
            </a:r>
          </a:p>
          <a:p>
            <a:r>
              <a:rPr lang="en-US" dirty="0"/>
              <a:t>Consider revisions to language and text in the pamphlets: “The A.A. Group”, “Frequently Asked Questions about A.A.”, “Questions and Answers on Sponsorship”, and “G.S.R. Your Group’s Link to A.A. as a Whole.” </a:t>
            </a:r>
          </a:p>
        </p:txBody>
      </p:sp>
      <p:pic>
        <p:nvPicPr>
          <p:cNvPr id="5" name="Picture 4">
            <a:extLst>
              <a:ext uri="{FF2B5EF4-FFF2-40B4-BE49-F238E27FC236}">
                <a16:creationId xmlns:a16="http://schemas.microsoft.com/office/drawing/2014/main" id="{8C98E12E-8E1C-4BDB-A2B0-260FC17B61F4}"/>
              </a:ext>
            </a:extLst>
          </p:cNvPr>
          <p:cNvPicPr>
            <a:picLocks noChangeAspect="1"/>
          </p:cNvPicPr>
          <p:nvPr/>
        </p:nvPicPr>
        <p:blipFill>
          <a:blip r:embed="rId5"/>
          <a:stretch>
            <a:fillRect/>
          </a:stretch>
        </p:blipFill>
        <p:spPr>
          <a:xfrm>
            <a:off x="3276600" y="5613856"/>
            <a:ext cx="2225233" cy="924448"/>
          </a:xfrm>
          <a:prstGeom prst="rect">
            <a:avLst/>
          </a:prstGeom>
        </p:spPr>
      </p:pic>
      <p:pic>
        <p:nvPicPr>
          <p:cNvPr id="6" name="Audio 5">
            <a:hlinkClick r:id="" action="ppaction://media"/>
            <a:extLst>
              <a:ext uri="{FF2B5EF4-FFF2-40B4-BE49-F238E27FC236}">
                <a16:creationId xmlns:a16="http://schemas.microsoft.com/office/drawing/2014/main" id="{01FD14A1-EC44-424B-9697-09EABA561F7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534413874"/>
      </p:ext>
    </p:extLst>
  </p:cSld>
  <p:clrMapOvr>
    <a:masterClrMapping/>
  </p:clrMapOvr>
  <mc:AlternateContent xmlns:mc="http://schemas.openxmlformats.org/markup-compatibility/2006" xmlns:p14="http://schemas.microsoft.com/office/powerpoint/2010/main">
    <mc:Choice Requires="p14">
      <p:transition spd="slow" p14:dur="2000" advTm="35923"/>
    </mc:Choice>
    <mc:Fallback xmlns="">
      <p:transition spd="slow" advTm="359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248A5A-077D-4EF5-9B9A-95DBAE52596C}"/>
              </a:ext>
            </a:extLst>
          </p:cNvPr>
          <p:cNvSpPr>
            <a:spLocks noGrp="1"/>
          </p:cNvSpPr>
          <p:nvPr>
            <p:ph type="title"/>
          </p:nvPr>
        </p:nvSpPr>
        <p:spPr/>
        <p:txBody>
          <a:bodyPr/>
          <a:lstStyle/>
          <a:p>
            <a:r>
              <a:rPr lang="en-US" b="1" dirty="0"/>
              <a:t>VI. Literature: Floor Action</a:t>
            </a:r>
          </a:p>
        </p:txBody>
      </p:sp>
      <p:sp>
        <p:nvSpPr>
          <p:cNvPr id="3" name="Footer Placeholder 2">
            <a:extLst>
              <a:ext uri="{FF2B5EF4-FFF2-40B4-BE49-F238E27FC236}">
                <a16:creationId xmlns:a16="http://schemas.microsoft.com/office/drawing/2014/main" id="{27973BFB-B0D6-40E9-BD6C-6ED5B10D52BC}"/>
              </a:ext>
            </a:extLst>
          </p:cNvPr>
          <p:cNvSpPr>
            <a:spLocks noGrp="1"/>
          </p:cNvSpPr>
          <p:nvPr>
            <p:ph type="ftr" sz="quarter" idx="11"/>
          </p:nvPr>
        </p:nvSpPr>
        <p:spPr/>
        <p:txBody>
          <a:bodyPr/>
          <a:lstStyle/>
          <a:p>
            <a:r>
              <a:rPr lang="en-US" dirty="0"/>
              <a:t>aageorgia.org  |  gssa@aageorgia.org  | P.O. Box 7325 Macon, GA 31209 | Phone: 478-745-2588 | Gssa@2006</a:t>
            </a:r>
          </a:p>
        </p:txBody>
      </p:sp>
      <p:sp>
        <p:nvSpPr>
          <p:cNvPr id="4" name="Content Placeholder 3">
            <a:extLst>
              <a:ext uri="{FF2B5EF4-FFF2-40B4-BE49-F238E27FC236}">
                <a16:creationId xmlns:a16="http://schemas.microsoft.com/office/drawing/2014/main" id="{6AB3C220-4433-44E3-9D61-D4AC2F2F1A3D}"/>
              </a:ext>
            </a:extLst>
          </p:cNvPr>
          <p:cNvSpPr>
            <a:spLocks noGrp="1"/>
          </p:cNvSpPr>
          <p:nvPr>
            <p:ph sz="quarter" idx="1"/>
          </p:nvPr>
        </p:nvSpPr>
        <p:spPr/>
        <p:txBody>
          <a:bodyPr>
            <a:normAutofit/>
          </a:bodyPr>
          <a:lstStyle/>
          <a:p>
            <a:r>
              <a:rPr lang="en-US" sz="3200" dirty="0"/>
              <a:t>The pamphlet “A.A. for the Black and African-American Alcoholic” be updated to include fresh stories and a new title that is respectful and inclusive. ( Also an Agenda item that was forwarded.)</a:t>
            </a:r>
          </a:p>
          <a:p>
            <a:pPr marL="0" indent="0">
              <a:buNone/>
            </a:pPr>
            <a:r>
              <a:rPr lang="en-US" sz="3200" b="1" dirty="0"/>
              <a:t>Motion to decline failed. </a:t>
            </a:r>
          </a:p>
        </p:txBody>
      </p:sp>
      <p:pic>
        <p:nvPicPr>
          <p:cNvPr id="6" name="Picture 5" descr="A picture containing drawing&#10;&#10;Description automatically generated">
            <a:extLst>
              <a:ext uri="{FF2B5EF4-FFF2-40B4-BE49-F238E27FC236}">
                <a16:creationId xmlns:a16="http://schemas.microsoft.com/office/drawing/2014/main" id="{3ACD9101-991C-48CF-AD1B-656FBBC3279F}"/>
              </a:ext>
            </a:extLst>
          </p:cNvPr>
          <p:cNvPicPr>
            <a:picLocks noChangeAspect="1"/>
          </p:cNvPicPr>
          <p:nvPr/>
        </p:nvPicPr>
        <p:blipFill>
          <a:blip r:embed="rId4" cstate="print">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2768728" y="4487990"/>
            <a:ext cx="3600448" cy="1685924"/>
          </a:xfrm>
          <a:prstGeom prst="rect">
            <a:avLst/>
          </a:prstGeom>
        </p:spPr>
      </p:pic>
      <p:pic>
        <p:nvPicPr>
          <p:cNvPr id="5" name="Audio 4">
            <a:hlinkClick r:id="" action="ppaction://media"/>
            <a:extLst>
              <a:ext uri="{FF2B5EF4-FFF2-40B4-BE49-F238E27FC236}">
                <a16:creationId xmlns:a16="http://schemas.microsoft.com/office/drawing/2014/main" id="{EBA024BC-B5BC-446A-8731-B0CF2783048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286947261"/>
      </p:ext>
    </p:extLst>
  </p:cSld>
  <p:clrMapOvr>
    <a:masterClrMapping/>
  </p:clrMapOvr>
  <mc:AlternateContent xmlns:mc="http://schemas.openxmlformats.org/markup-compatibility/2006" xmlns:p14="http://schemas.microsoft.com/office/powerpoint/2010/main">
    <mc:Choice Requires="p14">
      <p:transition spd="slow" p14:dur="2000" advTm="19559"/>
    </mc:Choice>
    <mc:Fallback xmlns="">
      <p:transition spd="slow" advTm="195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C9A039-5408-4EA4-84A7-96B80A05A9CA}"/>
              </a:ext>
            </a:extLst>
          </p:cNvPr>
          <p:cNvSpPr>
            <a:spLocks noGrp="1"/>
          </p:cNvSpPr>
          <p:nvPr>
            <p:ph type="title"/>
          </p:nvPr>
        </p:nvSpPr>
        <p:spPr/>
        <p:txBody>
          <a:bodyPr/>
          <a:lstStyle/>
          <a:p>
            <a:r>
              <a:rPr lang="en-US" b="1" dirty="0"/>
              <a:t>VII. Policy and Admissions</a:t>
            </a:r>
          </a:p>
        </p:txBody>
      </p:sp>
      <p:sp>
        <p:nvSpPr>
          <p:cNvPr id="4" name="Content Placeholder 3">
            <a:extLst>
              <a:ext uri="{FF2B5EF4-FFF2-40B4-BE49-F238E27FC236}">
                <a16:creationId xmlns:a16="http://schemas.microsoft.com/office/drawing/2014/main" id="{0C96F514-CCA9-4D73-A68C-A6D8BF44E86F}"/>
              </a:ext>
            </a:extLst>
          </p:cNvPr>
          <p:cNvSpPr>
            <a:spLocks noGrp="1"/>
          </p:cNvSpPr>
          <p:nvPr>
            <p:ph sz="quarter" idx="1"/>
          </p:nvPr>
        </p:nvSpPr>
        <p:spPr/>
        <p:txBody>
          <a:bodyPr/>
          <a:lstStyle/>
          <a:p>
            <a:r>
              <a:rPr lang="en-US" dirty="0"/>
              <a:t>The “Process for Approving Observers to the Conference” be approved.  </a:t>
            </a:r>
            <a:r>
              <a:rPr lang="en-US" b="1" dirty="0">
                <a:solidFill>
                  <a:srgbClr val="FF0000"/>
                </a:solidFill>
              </a:rPr>
              <a:t>PASSED</a:t>
            </a:r>
          </a:p>
          <a:p>
            <a:r>
              <a:rPr lang="en-US" dirty="0"/>
              <a:t>The General Service Conference implement electronic voting for trustee elections starting in 2021. </a:t>
            </a:r>
            <a:r>
              <a:rPr lang="en-US" b="1" dirty="0">
                <a:solidFill>
                  <a:srgbClr val="FF0000"/>
                </a:solidFill>
              </a:rPr>
              <a:t>PASSED</a:t>
            </a:r>
          </a:p>
          <a:p>
            <a:r>
              <a:rPr lang="en-US" dirty="0"/>
              <a:t>The review of Conference dates be changed to consider dates for the GSC with time and year(s) to review as requested by the General Manager.</a:t>
            </a:r>
          </a:p>
          <a:p>
            <a:pPr marL="0" indent="0">
              <a:buNone/>
            </a:pPr>
            <a:r>
              <a:rPr lang="en-US" dirty="0"/>
              <a:t>   </a:t>
            </a:r>
            <a:r>
              <a:rPr lang="en-US" b="1" dirty="0">
                <a:solidFill>
                  <a:srgbClr val="FF0000"/>
                </a:solidFill>
              </a:rPr>
              <a:t>PASSED</a:t>
            </a:r>
          </a:p>
        </p:txBody>
      </p:sp>
      <p:pic>
        <p:nvPicPr>
          <p:cNvPr id="9" name="Picture 8" descr="A drawing of a person&#10;&#10;Description automatically generated">
            <a:extLst>
              <a:ext uri="{FF2B5EF4-FFF2-40B4-BE49-F238E27FC236}">
                <a16:creationId xmlns:a16="http://schemas.microsoft.com/office/drawing/2014/main" id="{EB8A5CF5-5006-43BB-A424-8B77F91CC9EB}"/>
              </a:ext>
            </a:extLst>
          </p:cNvPr>
          <p:cNvPicPr>
            <a:picLocks noChangeAspect="1"/>
          </p:cNvPicPr>
          <p:nvPr/>
        </p:nvPicPr>
        <p:blipFill>
          <a:blip r:embed="rId5" cstate="print">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3352800" y="5105400"/>
            <a:ext cx="2190750" cy="1211315"/>
          </a:xfrm>
          <a:prstGeom prst="rect">
            <a:avLst/>
          </a:prstGeom>
        </p:spPr>
      </p:pic>
      <p:pic>
        <p:nvPicPr>
          <p:cNvPr id="3" name="Audio 2">
            <a:hlinkClick r:id="" action="ppaction://media"/>
            <a:extLst>
              <a:ext uri="{FF2B5EF4-FFF2-40B4-BE49-F238E27FC236}">
                <a16:creationId xmlns:a16="http://schemas.microsoft.com/office/drawing/2014/main" id="{4F3B7F86-3847-478F-A304-CE099AFB16E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494766294"/>
      </p:ext>
    </p:extLst>
  </p:cSld>
  <p:clrMapOvr>
    <a:masterClrMapping/>
  </p:clrMapOvr>
  <mc:AlternateContent xmlns:mc="http://schemas.openxmlformats.org/markup-compatibility/2006" xmlns:p14="http://schemas.microsoft.com/office/powerpoint/2010/main">
    <mc:Choice Requires="p14">
      <p:transition spd="slow" p14:dur="2000" advTm="51480"/>
    </mc:Choice>
    <mc:Fallback xmlns="">
      <p:transition spd="slow" advTm="514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F6A3A8-4B70-448E-99AF-280E471A7456}"/>
              </a:ext>
            </a:extLst>
          </p:cNvPr>
          <p:cNvSpPr>
            <a:spLocks noGrp="1"/>
          </p:cNvSpPr>
          <p:nvPr>
            <p:ph type="title"/>
          </p:nvPr>
        </p:nvSpPr>
        <p:spPr/>
        <p:txBody>
          <a:bodyPr/>
          <a:lstStyle/>
          <a:p>
            <a:pPr algn="l"/>
            <a:r>
              <a:rPr lang="en-US" b="1" dirty="0"/>
              <a:t>VII. Policy and Admissions</a:t>
            </a:r>
          </a:p>
        </p:txBody>
      </p:sp>
      <p:sp>
        <p:nvSpPr>
          <p:cNvPr id="3" name="Footer Placeholder 2">
            <a:extLst>
              <a:ext uri="{FF2B5EF4-FFF2-40B4-BE49-F238E27FC236}">
                <a16:creationId xmlns:a16="http://schemas.microsoft.com/office/drawing/2014/main" id="{F889BB34-2F79-428F-A31F-179E14E85936}"/>
              </a:ext>
            </a:extLst>
          </p:cNvPr>
          <p:cNvSpPr>
            <a:spLocks noGrp="1"/>
          </p:cNvSpPr>
          <p:nvPr>
            <p:ph type="ftr" sz="quarter" idx="11"/>
          </p:nvPr>
        </p:nvSpPr>
        <p:spPr/>
        <p:txBody>
          <a:bodyPr/>
          <a:lstStyle/>
          <a:p>
            <a:r>
              <a:rPr lang="en-US" dirty="0"/>
              <a:t>aageorgia.org  |  gssa@aageorgia.org  | P.O. Box 7325 Macon, GA 31209 | Phone: 478-745-2588 | Gssa@2006</a:t>
            </a:r>
          </a:p>
        </p:txBody>
      </p:sp>
      <p:sp>
        <p:nvSpPr>
          <p:cNvPr id="4" name="Content Placeholder 3">
            <a:extLst>
              <a:ext uri="{FF2B5EF4-FFF2-40B4-BE49-F238E27FC236}">
                <a16:creationId xmlns:a16="http://schemas.microsoft.com/office/drawing/2014/main" id="{539A6E01-1CAE-49A1-BD4F-496C2A7CB56C}"/>
              </a:ext>
            </a:extLst>
          </p:cNvPr>
          <p:cNvSpPr>
            <a:spLocks noGrp="1"/>
          </p:cNvSpPr>
          <p:nvPr>
            <p:ph sz="quarter" idx="1"/>
          </p:nvPr>
        </p:nvSpPr>
        <p:spPr/>
        <p:txBody>
          <a:bodyPr>
            <a:normAutofit fontScale="92500" lnSpcReduction="10000"/>
          </a:bodyPr>
          <a:lstStyle/>
          <a:p>
            <a:pPr marL="0" indent="0">
              <a:buNone/>
            </a:pPr>
            <a:r>
              <a:rPr lang="en-US" u="sng" dirty="0"/>
              <a:t>Committee Considerations</a:t>
            </a:r>
          </a:p>
          <a:p>
            <a:r>
              <a:rPr lang="en-US" dirty="0"/>
              <a:t>Consider a proposed process for the equitable distribution of Conference committees’ workload and noted the significant progress made by the trustees’ GSC Committee. </a:t>
            </a:r>
          </a:p>
          <a:p>
            <a:pPr lvl="1"/>
            <a:r>
              <a:rPr lang="en-US" dirty="0"/>
              <a:t>Proposed process would help ensure equitable distribution</a:t>
            </a:r>
          </a:p>
          <a:p>
            <a:pPr lvl="1"/>
            <a:r>
              <a:rPr lang="en-US" dirty="0"/>
              <a:t>Proposed Agenda Submission form would provide structure and clarity</a:t>
            </a:r>
          </a:p>
          <a:p>
            <a:pPr marL="0" indent="0">
              <a:buNone/>
            </a:pPr>
            <a:r>
              <a:rPr lang="en-US" dirty="0"/>
              <a:t>Request that the trustees’ GSC Committee clarify specifics and bring a more fully developed process to the 71</a:t>
            </a:r>
            <a:r>
              <a:rPr lang="en-US" baseline="30000" dirty="0"/>
              <a:t>st</a:t>
            </a:r>
            <a:r>
              <a:rPr lang="en-US" dirty="0"/>
              <a:t> GSC. </a:t>
            </a:r>
          </a:p>
          <a:p>
            <a:pPr marL="0" indent="0">
              <a:buNone/>
            </a:pPr>
            <a:r>
              <a:rPr lang="en-US" dirty="0"/>
              <a:t>The Committee looks forward to a more detailed plan in 2021. </a:t>
            </a:r>
          </a:p>
        </p:txBody>
      </p:sp>
      <p:pic>
        <p:nvPicPr>
          <p:cNvPr id="6" name="Picture 5" descr="A picture containing drawing&#10;&#10;Description automatically generated">
            <a:extLst>
              <a:ext uri="{FF2B5EF4-FFF2-40B4-BE49-F238E27FC236}">
                <a16:creationId xmlns:a16="http://schemas.microsoft.com/office/drawing/2014/main" id="{B45B5ABE-0C6C-4D98-8C13-3B9653DB281C}"/>
              </a:ext>
            </a:extLst>
          </p:cNvPr>
          <p:cNvPicPr>
            <a:picLocks noChangeAspect="1"/>
          </p:cNvPicPr>
          <p:nvPr/>
        </p:nvPicPr>
        <p:blipFill>
          <a:blip r:embed="rId5" cstate="print">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rot="1699860">
            <a:off x="6821889" y="451216"/>
            <a:ext cx="1548031" cy="1523082"/>
          </a:xfrm>
          <a:prstGeom prst="rect">
            <a:avLst/>
          </a:prstGeom>
          <a:ln w="28575">
            <a:solidFill>
              <a:srgbClr val="FF0000"/>
            </a:solidFill>
          </a:ln>
        </p:spPr>
      </p:pic>
      <p:pic>
        <p:nvPicPr>
          <p:cNvPr id="5" name="Audio 4">
            <a:hlinkClick r:id="" action="ppaction://media"/>
            <a:extLst>
              <a:ext uri="{FF2B5EF4-FFF2-40B4-BE49-F238E27FC236}">
                <a16:creationId xmlns:a16="http://schemas.microsoft.com/office/drawing/2014/main" id="{2FCAB93E-2860-48BA-B306-EF613A123DE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99502318"/>
      </p:ext>
    </p:extLst>
  </p:cSld>
  <p:clrMapOvr>
    <a:masterClrMapping/>
  </p:clrMapOvr>
  <mc:AlternateContent xmlns:mc="http://schemas.openxmlformats.org/markup-compatibility/2006" xmlns:p14="http://schemas.microsoft.com/office/powerpoint/2010/main">
    <mc:Choice Requires="p14">
      <p:transition spd="slow" p14:dur="2000" advTm="33552"/>
    </mc:Choice>
    <mc:Fallback xmlns="">
      <p:transition spd="slow" advTm="335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958990-902F-4A1E-9343-4C88C5B0595A}"/>
              </a:ext>
            </a:extLst>
          </p:cNvPr>
          <p:cNvSpPr>
            <a:spLocks noGrp="1"/>
          </p:cNvSpPr>
          <p:nvPr>
            <p:ph type="title"/>
          </p:nvPr>
        </p:nvSpPr>
        <p:spPr>
          <a:xfrm>
            <a:off x="301752" y="228600"/>
            <a:ext cx="8534400" cy="986648"/>
          </a:xfrm>
        </p:spPr>
        <p:txBody>
          <a:bodyPr>
            <a:noAutofit/>
          </a:bodyPr>
          <a:lstStyle/>
          <a:p>
            <a:r>
              <a:rPr lang="en-US" b="1" dirty="0"/>
              <a:t>VII. Policy and Admissions: Forwarded to 71</a:t>
            </a:r>
            <a:r>
              <a:rPr lang="en-US" b="1" baseline="30000" dirty="0"/>
              <a:t>st</a:t>
            </a:r>
            <a:r>
              <a:rPr lang="en-US" b="1" dirty="0"/>
              <a:t> GSC</a:t>
            </a:r>
          </a:p>
        </p:txBody>
      </p:sp>
      <p:sp>
        <p:nvSpPr>
          <p:cNvPr id="3" name="Footer Placeholder 2">
            <a:extLst>
              <a:ext uri="{FF2B5EF4-FFF2-40B4-BE49-F238E27FC236}">
                <a16:creationId xmlns:a16="http://schemas.microsoft.com/office/drawing/2014/main" id="{5395E54F-C879-4002-99E5-451CC4D937DC}"/>
              </a:ext>
            </a:extLst>
          </p:cNvPr>
          <p:cNvSpPr>
            <a:spLocks noGrp="1"/>
          </p:cNvSpPr>
          <p:nvPr>
            <p:ph type="ftr" sz="quarter" idx="11"/>
          </p:nvPr>
        </p:nvSpPr>
        <p:spPr/>
        <p:txBody>
          <a:bodyPr/>
          <a:lstStyle/>
          <a:p>
            <a:r>
              <a:rPr lang="en-US" dirty="0"/>
              <a:t>aageorgia.org  |  gssa@aageorgia.org  | P.O. Box 7325 Macon, GA 31209 | Phone: 478-745-2588 | Gssa@2006</a:t>
            </a:r>
          </a:p>
        </p:txBody>
      </p:sp>
      <p:sp>
        <p:nvSpPr>
          <p:cNvPr id="4" name="Content Placeholder 3">
            <a:extLst>
              <a:ext uri="{FF2B5EF4-FFF2-40B4-BE49-F238E27FC236}">
                <a16:creationId xmlns:a16="http://schemas.microsoft.com/office/drawing/2014/main" id="{15A811CD-3A79-43A2-9829-3CEF1DCF758F}"/>
              </a:ext>
            </a:extLst>
          </p:cNvPr>
          <p:cNvSpPr>
            <a:spLocks noGrp="1"/>
          </p:cNvSpPr>
          <p:nvPr>
            <p:ph sz="quarter" idx="1"/>
          </p:nvPr>
        </p:nvSpPr>
        <p:spPr/>
        <p:txBody>
          <a:bodyPr/>
          <a:lstStyle/>
          <a:p>
            <a:r>
              <a:rPr lang="en-US" dirty="0"/>
              <a:t>Review G.S.O general manager’s report regarding GSC site selection.</a:t>
            </a:r>
          </a:p>
          <a:p>
            <a:r>
              <a:rPr lang="en-US" dirty="0"/>
              <a:t>Consider a proposed process for how a Conference committee could review, discuss, and act on proposed agenda items not forwarded to a Conference Committee.</a:t>
            </a:r>
          </a:p>
          <a:p>
            <a:r>
              <a:rPr lang="en-US" dirty="0"/>
              <a:t>Review the floor action process.</a:t>
            </a:r>
          </a:p>
          <a:p>
            <a:endParaRPr lang="en-US" dirty="0"/>
          </a:p>
        </p:txBody>
      </p:sp>
      <p:pic>
        <p:nvPicPr>
          <p:cNvPr id="7" name="Picture 6">
            <a:extLst>
              <a:ext uri="{FF2B5EF4-FFF2-40B4-BE49-F238E27FC236}">
                <a16:creationId xmlns:a16="http://schemas.microsoft.com/office/drawing/2014/main" id="{D3AE655F-D15D-43BC-9F4B-A14598E09CD2}"/>
              </a:ext>
            </a:extLst>
          </p:cNvPr>
          <p:cNvPicPr>
            <a:picLocks noChangeAspect="1"/>
          </p:cNvPicPr>
          <p:nvPr/>
        </p:nvPicPr>
        <p:blipFill>
          <a:blip r:embed="rId4"/>
          <a:stretch>
            <a:fillRect/>
          </a:stretch>
        </p:blipFill>
        <p:spPr>
          <a:xfrm>
            <a:off x="3441095" y="4673221"/>
            <a:ext cx="2225233" cy="1444877"/>
          </a:xfrm>
          <a:prstGeom prst="rect">
            <a:avLst/>
          </a:prstGeom>
        </p:spPr>
      </p:pic>
      <p:pic>
        <p:nvPicPr>
          <p:cNvPr id="5" name="Audio 4">
            <a:hlinkClick r:id="" action="ppaction://media"/>
            <a:extLst>
              <a:ext uri="{FF2B5EF4-FFF2-40B4-BE49-F238E27FC236}">
                <a16:creationId xmlns:a16="http://schemas.microsoft.com/office/drawing/2014/main" id="{A3F64B9B-A45D-434B-B154-52A07286A81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874472598"/>
      </p:ext>
    </p:extLst>
  </p:cSld>
  <p:clrMapOvr>
    <a:masterClrMapping/>
  </p:clrMapOvr>
  <mc:AlternateContent xmlns:mc="http://schemas.openxmlformats.org/markup-compatibility/2006" xmlns:p14="http://schemas.microsoft.com/office/powerpoint/2010/main">
    <mc:Choice Requires="p14">
      <p:transition spd="slow" p14:dur="2000" advTm="16711"/>
    </mc:Choice>
    <mc:Fallback xmlns="">
      <p:transition spd="slow" advTm="167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748205-121D-4C81-A330-DEEC5DB84EC4}"/>
              </a:ext>
            </a:extLst>
          </p:cNvPr>
          <p:cNvSpPr>
            <a:spLocks noGrp="1"/>
          </p:cNvSpPr>
          <p:nvPr>
            <p:ph type="title"/>
          </p:nvPr>
        </p:nvSpPr>
        <p:spPr/>
        <p:txBody>
          <a:bodyPr>
            <a:normAutofit fontScale="90000"/>
          </a:bodyPr>
          <a:lstStyle/>
          <a:p>
            <a:r>
              <a:rPr lang="en-US" b="1" dirty="0"/>
              <a:t>VII. Policy and Admissions: Floor Actions</a:t>
            </a:r>
          </a:p>
        </p:txBody>
      </p:sp>
      <p:sp>
        <p:nvSpPr>
          <p:cNvPr id="3" name="Footer Placeholder 2">
            <a:extLst>
              <a:ext uri="{FF2B5EF4-FFF2-40B4-BE49-F238E27FC236}">
                <a16:creationId xmlns:a16="http://schemas.microsoft.com/office/drawing/2014/main" id="{F445A9CF-1174-49BD-B8CC-08F09FA74108}"/>
              </a:ext>
            </a:extLst>
          </p:cNvPr>
          <p:cNvSpPr>
            <a:spLocks noGrp="1"/>
          </p:cNvSpPr>
          <p:nvPr>
            <p:ph type="ftr" sz="quarter" idx="11"/>
          </p:nvPr>
        </p:nvSpPr>
        <p:spPr/>
        <p:txBody>
          <a:bodyPr/>
          <a:lstStyle/>
          <a:p>
            <a:r>
              <a:rPr lang="en-US" dirty="0"/>
              <a:t>aageorgia.org  |  gssa@aageorgia.org  | P.O. Box 7325 Macon, GA 31209 | Phone: 478-745-2588 | Gssa@2006</a:t>
            </a:r>
          </a:p>
        </p:txBody>
      </p:sp>
      <p:sp>
        <p:nvSpPr>
          <p:cNvPr id="4" name="Content Placeholder 3">
            <a:extLst>
              <a:ext uri="{FF2B5EF4-FFF2-40B4-BE49-F238E27FC236}">
                <a16:creationId xmlns:a16="http://schemas.microsoft.com/office/drawing/2014/main" id="{812D0A2E-C315-4D7A-9D15-C34AAB51CAC0}"/>
              </a:ext>
            </a:extLst>
          </p:cNvPr>
          <p:cNvSpPr>
            <a:spLocks noGrp="1"/>
          </p:cNvSpPr>
          <p:nvPr>
            <p:ph sz="quarter" idx="1"/>
          </p:nvPr>
        </p:nvSpPr>
        <p:spPr/>
        <p:txBody>
          <a:bodyPr/>
          <a:lstStyle/>
          <a:p>
            <a:r>
              <a:rPr lang="en-US" dirty="0"/>
              <a:t>Due to many agenda items being forwarded to the 71</a:t>
            </a:r>
            <a:r>
              <a:rPr lang="en-US" baseline="30000" dirty="0"/>
              <a:t>st</a:t>
            </a:r>
            <a:r>
              <a:rPr lang="en-US" dirty="0"/>
              <a:t> General Service Conference, the 71</a:t>
            </a:r>
            <a:r>
              <a:rPr lang="en-US" baseline="30000" dirty="0"/>
              <a:t>st</a:t>
            </a:r>
            <a:r>
              <a:rPr lang="en-US" dirty="0"/>
              <a:t> GSC Committee on Trustees consider the extension of the 71</a:t>
            </a:r>
            <a:r>
              <a:rPr lang="en-US" baseline="30000" dirty="0"/>
              <a:t>st</a:t>
            </a:r>
            <a:r>
              <a:rPr lang="en-US" dirty="0"/>
              <a:t> GSC by as many as three working days and that consideration be offered regardless of whether the 71</a:t>
            </a:r>
            <a:r>
              <a:rPr lang="en-US" baseline="30000" dirty="0"/>
              <a:t>st</a:t>
            </a:r>
            <a:r>
              <a:rPr lang="en-US" dirty="0"/>
              <a:t> GSC is held face-to-face or digitally. </a:t>
            </a:r>
          </a:p>
          <a:p>
            <a:endParaRPr lang="en-US" dirty="0"/>
          </a:p>
          <a:p>
            <a:pPr marL="0" indent="0">
              <a:buNone/>
            </a:pPr>
            <a:r>
              <a:rPr lang="en-US" b="1" dirty="0"/>
              <a:t>Motion to decline </a:t>
            </a:r>
            <a:r>
              <a:rPr lang="en-US" b="1" dirty="0">
                <a:solidFill>
                  <a:srgbClr val="FF0000"/>
                </a:solidFill>
              </a:rPr>
              <a:t>PASSED </a:t>
            </a:r>
          </a:p>
          <a:p>
            <a:pPr marL="0" indent="0">
              <a:buNone/>
            </a:pPr>
            <a:r>
              <a:rPr lang="en-US" dirty="0"/>
              <a:t>(The floor action will go no further.)</a:t>
            </a:r>
          </a:p>
        </p:txBody>
      </p:sp>
      <p:pic>
        <p:nvPicPr>
          <p:cNvPr id="6" name="Picture 5" descr="A picture containing drawing&#10;&#10;Description automatically generated">
            <a:extLst>
              <a:ext uri="{FF2B5EF4-FFF2-40B4-BE49-F238E27FC236}">
                <a16:creationId xmlns:a16="http://schemas.microsoft.com/office/drawing/2014/main" id="{FDC24BEC-9215-4100-B199-91A65C274AEB}"/>
              </a:ext>
            </a:extLst>
          </p:cNvPr>
          <p:cNvPicPr>
            <a:picLocks noChangeAspect="1"/>
          </p:cNvPicPr>
          <p:nvPr/>
        </p:nvPicPr>
        <p:blipFill>
          <a:blip r:embed="rId4" cstate="print">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6551381" y="3851148"/>
            <a:ext cx="2247900" cy="2247900"/>
          </a:xfrm>
          <a:prstGeom prst="rect">
            <a:avLst/>
          </a:prstGeom>
        </p:spPr>
      </p:pic>
      <p:pic>
        <p:nvPicPr>
          <p:cNvPr id="5" name="Audio 4">
            <a:hlinkClick r:id="" action="ppaction://media"/>
            <a:extLst>
              <a:ext uri="{FF2B5EF4-FFF2-40B4-BE49-F238E27FC236}">
                <a16:creationId xmlns:a16="http://schemas.microsoft.com/office/drawing/2014/main" id="{7EF0E0F5-049D-40AC-BF8B-3ECF3E1F245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16761813"/>
      </p:ext>
    </p:extLst>
  </p:cSld>
  <p:clrMapOvr>
    <a:masterClrMapping/>
  </p:clrMapOvr>
  <mc:AlternateContent xmlns:mc="http://schemas.openxmlformats.org/markup-compatibility/2006" xmlns:p14="http://schemas.microsoft.com/office/powerpoint/2010/main">
    <mc:Choice Requires="p14">
      <p:transition spd="slow" p14:dur="2000" advTm="27104"/>
    </mc:Choice>
    <mc:Fallback xmlns="">
      <p:transition spd="slow" advTm="271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0368C8-D9D2-49B5-9131-6CD9BE90704C}"/>
              </a:ext>
            </a:extLst>
          </p:cNvPr>
          <p:cNvSpPr>
            <a:spLocks noGrp="1"/>
          </p:cNvSpPr>
          <p:nvPr>
            <p:ph type="title"/>
          </p:nvPr>
        </p:nvSpPr>
        <p:spPr/>
        <p:txBody>
          <a:bodyPr/>
          <a:lstStyle/>
          <a:p>
            <a:r>
              <a:rPr lang="en-US" b="1" dirty="0"/>
              <a:t>VIII. Public Information</a:t>
            </a:r>
          </a:p>
        </p:txBody>
      </p:sp>
      <p:sp>
        <p:nvSpPr>
          <p:cNvPr id="3" name="Footer Placeholder 2">
            <a:extLst>
              <a:ext uri="{FF2B5EF4-FFF2-40B4-BE49-F238E27FC236}">
                <a16:creationId xmlns:a16="http://schemas.microsoft.com/office/drawing/2014/main" id="{FE292B63-2DEA-4D7D-B417-A3D0F1382A8B}"/>
              </a:ext>
            </a:extLst>
          </p:cNvPr>
          <p:cNvSpPr>
            <a:spLocks noGrp="1"/>
          </p:cNvSpPr>
          <p:nvPr>
            <p:ph type="ftr" sz="quarter" idx="11"/>
          </p:nvPr>
        </p:nvSpPr>
        <p:spPr/>
        <p:txBody>
          <a:bodyPr/>
          <a:lstStyle/>
          <a:p>
            <a:r>
              <a:rPr lang="en-US" dirty="0"/>
              <a:t>aageorgia.org  |  gssa@aageorgia.org  | P.O. Box 7325 Macon, GA 31209 | Phone: 478-745-2588 | Gssa@2006</a:t>
            </a:r>
          </a:p>
        </p:txBody>
      </p:sp>
      <p:sp>
        <p:nvSpPr>
          <p:cNvPr id="14" name="Content Placeholder 13">
            <a:extLst>
              <a:ext uri="{FF2B5EF4-FFF2-40B4-BE49-F238E27FC236}">
                <a16:creationId xmlns:a16="http://schemas.microsoft.com/office/drawing/2014/main" id="{8811FFD1-7ADB-41D5-9D69-B8F52D501202}"/>
              </a:ext>
            </a:extLst>
          </p:cNvPr>
          <p:cNvSpPr>
            <a:spLocks noGrp="1"/>
          </p:cNvSpPr>
          <p:nvPr>
            <p:ph sz="quarter" idx="1"/>
          </p:nvPr>
        </p:nvSpPr>
        <p:spPr>
          <a:xfrm>
            <a:off x="411480" y="1600200"/>
            <a:ext cx="8503920" cy="4572000"/>
          </a:xfrm>
        </p:spPr>
        <p:txBody>
          <a:bodyPr>
            <a:normAutofit/>
          </a:bodyPr>
          <a:lstStyle/>
          <a:p>
            <a:r>
              <a:rPr lang="en-US" dirty="0"/>
              <a:t>A.A.W.S. video titles be adjusted for search engine optimization. (SEO)  </a:t>
            </a:r>
            <a:r>
              <a:rPr lang="en-US" b="1" dirty="0">
                <a:solidFill>
                  <a:srgbClr val="FF0000"/>
                </a:solidFill>
              </a:rPr>
              <a:t>PASSED</a:t>
            </a:r>
          </a:p>
          <a:p>
            <a:endParaRPr lang="en-US" b="1" dirty="0">
              <a:solidFill>
                <a:srgbClr val="FF0000"/>
              </a:solidFill>
            </a:endParaRPr>
          </a:p>
          <a:p>
            <a:pPr lvl="1"/>
            <a:endParaRPr lang="en-US" dirty="0"/>
          </a:p>
          <a:p>
            <a:pPr marL="0" indent="0">
              <a:buNone/>
            </a:pPr>
            <a:endParaRPr lang="en-US" dirty="0"/>
          </a:p>
        </p:txBody>
      </p:sp>
      <p:pic>
        <p:nvPicPr>
          <p:cNvPr id="16" name="Picture 15" descr="A picture containing drawing&#10;&#10;Description automatically generated">
            <a:extLst>
              <a:ext uri="{FF2B5EF4-FFF2-40B4-BE49-F238E27FC236}">
                <a16:creationId xmlns:a16="http://schemas.microsoft.com/office/drawing/2014/main" id="{BAA50120-9B6C-430E-9E19-68DD0373DB3B}"/>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1371600" y="3162300"/>
            <a:ext cx="6019800" cy="2590800"/>
          </a:xfrm>
          <a:prstGeom prst="rect">
            <a:avLst/>
          </a:prstGeom>
          <a:ln w="57150">
            <a:solidFill>
              <a:schemeClr val="accent1">
                <a:lumMod val="75000"/>
              </a:schemeClr>
            </a:solidFill>
          </a:ln>
        </p:spPr>
      </p:pic>
      <p:pic>
        <p:nvPicPr>
          <p:cNvPr id="4" name="Audio 3">
            <a:hlinkClick r:id="" action="ppaction://media"/>
            <a:extLst>
              <a:ext uri="{FF2B5EF4-FFF2-40B4-BE49-F238E27FC236}">
                <a16:creationId xmlns:a16="http://schemas.microsoft.com/office/drawing/2014/main" id="{CE6F1121-8996-43A6-B69D-72356BB9667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144321259"/>
      </p:ext>
    </p:extLst>
  </p:cSld>
  <p:clrMapOvr>
    <a:masterClrMapping/>
  </p:clrMapOvr>
  <mc:AlternateContent xmlns:mc="http://schemas.openxmlformats.org/markup-compatibility/2006" xmlns:p14="http://schemas.microsoft.com/office/powerpoint/2010/main">
    <mc:Choice Requires="p14">
      <p:transition spd="slow" p14:dur="2000" advTm="32739"/>
    </mc:Choice>
    <mc:Fallback xmlns="">
      <p:transition spd="slow" advTm="327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7A626C-7CE3-4F1D-ADB1-B5EA8A570596}"/>
              </a:ext>
            </a:extLst>
          </p:cNvPr>
          <p:cNvSpPr>
            <a:spLocks noGrp="1"/>
          </p:cNvSpPr>
          <p:nvPr>
            <p:ph type="title"/>
          </p:nvPr>
        </p:nvSpPr>
        <p:spPr/>
        <p:txBody>
          <a:bodyPr/>
          <a:lstStyle/>
          <a:p>
            <a:r>
              <a:rPr lang="en-US" b="1" dirty="0"/>
              <a:t>VIII. Public Information</a:t>
            </a:r>
          </a:p>
        </p:txBody>
      </p:sp>
      <p:sp>
        <p:nvSpPr>
          <p:cNvPr id="3" name="Footer Placeholder 2">
            <a:extLst>
              <a:ext uri="{FF2B5EF4-FFF2-40B4-BE49-F238E27FC236}">
                <a16:creationId xmlns:a16="http://schemas.microsoft.com/office/drawing/2014/main" id="{CBAC11B0-A585-4B76-BEDD-DEA40161BE75}"/>
              </a:ext>
            </a:extLst>
          </p:cNvPr>
          <p:cNvSpPr>
            <a:spLocks noGrp="1"/>
          </p:cNvSpPr>
          <p:nvPr>
            <p:ph type="ftr" sz="quarter" idx="11"/>
          </p:nvPr>
        </p:nvSpPr>
        <p:spPr/>
        <p:txBody>
          <a:bodyPr/>
          <a:lstStyle/>
          <a:p>
            <a:r>
              <a:rPr lang="en-US" dirty="0"/>
              <a:t>aageorgia.org  |  gssa@aageorgia.org  | P.O. Box 7325 Macon, GA 31209 | Phone: 478-745-2588 | Gssa@2006</a:t>
            </a:r>
          </a:p>
        </p:txBody>
      </p:sp>
      <p:sp>
        <p:nvSpPr>
          <p:cNvPr id="4" name="Content Placeholder 3">
            <a:extLst>
              <a:ext uri="{FF2B5EF4-FFF2-40B4-BE49-F238E27FC236}">
                <a16:creationId xmlns:a16="http://schemas.microsoft.com/office/drawing/2014/main" id="{FEFFA7D9-2425-4202-A1A2-572CD3AB49AE}"/>
              </a:ext>
            </a:extLst>
          </p:cNvPr>
          <p:cNvSpPr>
            <a:spLocks noGrp="1"/>
          </p:cNvSpPr>
          <p:nvPr>
            <p:ph sz="quarter" idx="1"/>
          </p:nvPr>
        </p:nvSpPr>
        <p:spPr/>
        <p:txBody>
          <a:bodyPr>
            <a:normAutofit/>
          </a:bodyPr>
          <a:lstStyle/>
          <a:p>
            <a:pPr marL="0" indent="0">
              <a:buNone/>
            </a:pPr>
            <a:r>
              <a:rPr lang="en-US" b="1" u="sng" dirty="0"/>
              <a:t>Committee Considerations</a:t>
            </a:r>
          </a:p>
          <a:p>
            <a:r>
              <a:rPr lang="en-US" dirty="0"/>
              <a:t>Reports Reviewed and Accepted:</a:t>
            </a:r>
          </a:p>
          <a:p>
            <a:pPr lvl="1"/>
            <a:r>
              <a:rPr lang="en-US" sz="2400" dirty="0"/>
              <a:t>Regarding aa.org and aagrapevine.org</a:t>
            </a:r>
          </a:p>
          <a:p>
            <a:pPr lvl="1"/>
            <a:r>
              <a:rPr lang="en-US" sz="2400" dirty="0"/>
              <a:t>Regarding Meeting Guide app</a:t>
            </a:r>
          </a:p>
          <a:p>
            <a:pPr lvl="1"/>
            <a:r>
              <a:rPr lang="en-US" sz="2400" dirty="0"/>
              <a:t>Regarding Google AdWords/ Grants</a:t>
            </a:r>
          </a:p>
          <a:p>
            <a:pPr lvl="1"/>
            <a:r>
              <a:rPr lang="en-US" sz="2400" dirty="0"/>
              <a:t>Regarding PI Comprehensive Media Plan</a:t>
            </a:r>
          </a:p>
          <a:p>
            <a:pPr lvl="1"/>
            <a:r>
              <a:rPr lang="en-US" sz="2400" dirty="0"/>
              <a:t>Creating a plan to create video shorts on pamphlets</a:t>
            </a:r>
          </a:p>
          <a:p>
            <a:pPr lvl="1"/>
            <a:r>
              <a:rPr lang="en-US" sz="2400" dirty="0"/>
              <a:t>Regarding relevance and usefulness of video PSAs </a:t>
            </a:r>
          </a:p>
          <a:p>
            <a:pPr lvl="1"/>
            <a:r>
              <a:rPr lang="en-US" sz="2400" dirty="0"/>
              <a:t>A.A. Membership Survey </a:t>
            </a:r>
          </a:p>
          <a:p>
            <a:pPr marL="274320" lvl="1" indent="0">
              <a:buNone/>
            </a:pPr>
            <a:r>
              <a:rPr lang="en-US" sz="2400" b="1" dirty="0"/>
              <a:t>Report back in 2021</a:t>
            </a:r>
          </a:p>
          <a:p>
            <a:endParaRPr lang="en-US" dirty="0"/>
          </a:p>
        </p:txBody>
      </p:sp>
      <p:pic>
        <p:nvPicPr>
          <p:cNvPr id="6" name="Picture 5" descr="A close up of a piece of paper&#10;&#10;Description automatically generated">
            <a:extLst>
              <a:ext uri="{FF2B5EF4-FFF2-40B4-BE49-F238E27FC236}">
                <a16:creationId xmlns:a16="http://schemas.microsoft.com/office/drawing/2014/main" id="{0627965F-FA7C-4AED-9C4B-3335B24C2BF1}"/>
              </a:ext>
            </a:extLst>
          </p:cNvPr>
          <p:cNvPicPr>
            <a:picLocks noChangeAspect="1"/>
          </p:cNvPicPr>
          <p:nvPr/>
        </p:nvPicPr>
        <p:blipFill>
          <a:blip r:embed="rId4" cstate="print">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rot="1644085">
            <a:off x="6275299" y="2120104"/>
            <a:ext cx="2609850" cy="1761139"/>
          </a:xfrm>
          <a:prstGeom prst="rect">
            <a:avLst/>
          </a:prstGeom>
        </p:spPr>
      </p:pic>
      <p:pic>
        <p:nvPicPr>
          <p:cNvPr id="7" name="Audio 6">
            <a:hlinkClick r:id="" action="ppaction://media"/>
            <a:extLst>
              <a:ext uri="{FF2B5EF4-FFF2-40B4-BE49-F238E27FC236}">
                <a16:creationId xmlns:a16="http://schemas.microsoft.com/office/drawing/2014/main" id="{46D4AF80-CDC8-4874-B24F-6FD15CD9855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01969804"/>
      </p:ext>
    </p:extLst>
  </p:cSld>
  <p:clrMapOvr>
    <a:masterClrMapping/>
  </p:clrMapOvr>
  <mc:AlternateContent xmlns:mc="http://schemas.openxmlformats.org/markup-compatibility/2006" xmlns:p14="http://schemas.microsoft.com/office/powerpoint/2010/main">
    <mc:Choice Requires="p14">
      <p:transition spd="slow" p14:dur="2000" advTm="31585"/>
    </mc:Choice>
    <mc:Fallback xmlns="">
      <p:transition spd="slow" advTm="315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9F68E2-23BF-4ABF-A886-009EE8E1D19C}"/>
              </a:ext>
            </a:extLst>
          </p:cNvPr>
          <p:cNvSpPr>
            <a:spLocks noGrp="1"/>
          </p:cNvSpPr>
          <p:nvPr>
            <p:ph type="title"/>
          </p:nvPr>
        </p:nvSpPr>
        <p:spPr/>
        <p:txBody>
          <a:bodyPr/>
          <a:lstStyle/>
          <a:p>
            <a:pPr algn="l"/>
            <a:r>
              <a:rPr lang="en-US" b="1" dirty="0"/>
              <a:t>         VIII. Public Information</a:t>
            </a:r>
          </a:p>
        </p:txBody>
      </p:sp>
      <p:sp>
        <p:nvSpPr>
          <p:cNvPr id="3" name="Footer Placeholder 2">
            <a:extLst>
              <a:ext uri="{FF2B5EF4-FFF2-40B4-BE49-F238E27FC236}">
                <a16:creationId xmlns:a16="http://schemas.microsoft.com/office/drawing/2014/main" id="{0BF49011-C17E-4D8D-AADC-28363C7E5FDD}"/>
              </a:ext>
            </a:extLst>
          </p:cNvPr>
          <p:cNvSpPr>
            <a:spLocks noGrp="1"/>
          </p:cNvSpPr>
          <p:nvPr>
            <p:ph type="ftr" sz="quarter" idx="11"/>
          </p:nvPr>
        </p:nvSpPr>
        <p:spPr/>
        <p:txBody>
          <a:bodyPr/>
          <a:lstStyle/>
          <a:p>
            <a:r>
              <a:rPr lang="en-US" dirty="0"/>
              <a:t>aageorgia.org  |  gssa@aageorgia.org  | P.O. Box 7325 Macon, GA 31209 | Phone: 478-745-2588 | Gssa@2006</a:t>
            </a:r>
          </a:p>
        </p:txBody>
      </p:sp>
      <p:sp>
        <p:nvSpPr>
          <p:cNvPr id="4" name="Content Placeholder 3">
            <a:extLst>
              <a:ext uri="{FF2B5EF4-FFF2-40B4-BE49-F238E27FC236}">
                <a16:creationId xmlns:a16="http://schemas.microsoft.com/office/drawing/2014/main" id="{7BB7AB86-894F-4B50-8454-D58249951ED4}"/>
              </a:ext>
            </a:extLst>
          </p:cNvPr>
          <p:cNvSpPr>
            <a:spLocks noGrp="1"/>
          </p:cNvSpPr>
          <p:nvPr>
            <p:ph sz="quarter" idx="1"/>
          </p:nvPr>
        </p:nvSpPr>
        <p:spPr/>
        <p:txBody>
          <a:bodyPr/>
          <a:lstStyle/>
          <a:p>
            <a:pPr marL="0" indent="0">
              <a:buNone/>
            </a:pPr>
            <a:r>
              <a:rPr lang="en-US" b="1" u="sng" dirty="0"/>
              <a:t>Committee Considerations</a:t>
            </a:r>
          </a:p>
          <a:p>
            <a:r>
              <a:rPr lang="en-US" dirty="0"/>
              <a:t>Reviewed and accepted the distribution and tracking information for the PSA “Changes”-updated PSA title changed to “Sobriety in A.A.: We made changes to stop drinking” (SEO)</a:t>
            </a:r>
          </a:p>
          <a:p>
            <a:r>
              <a:rPr lang="en-US" dirty="0"/>
              <a:t>Reviewed and accepted the report on the development of two new PSAs. Expressed, in light of the recent Covid19 pandemic, it would be helpful to include information on many formats for alcoholics to find and carry the message.</a:t>
            </a:r>
          </a:p>
        </p:txBody>
      </p:sp>
      <p:pic>
        <p:nvPicPr>
          <p:cNvPr id="6" name="Picture 5" descr="A picture containing drawing&#10;&#10;Description automatically generated">
            <a:extLst>
              <a:ext uri="{FF2B5EF4-FFF2-40B4-BE49-F238E27FC236}">
                <a16:creationId xmlns:a16="http://schemas.microsoft.com/office/drawing/2014/main" id="{EB27BE3A-736B-44EA-939D-C5D0056B3F0F}"/>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6873633" y="208935"/>
            <a:ext cx="1905000" cy="1638300"/>
          </a:xfrm>
          <a:prstGeom prst="rect">
            <a:avLst/>
          </a:prstGeom>
        </p:spPr>
      </p:pic>
      <p:pic>
        <p:nvPicPr>
          <p:cNvPr id="7" name="Audio 6">
            <a:hlinkClick r:id="" action="ppaction://media"/>
            <a:extLst>
              <a:ext uri="{FF2B5EF4-FFF2-40B4-BE49-F238E27FC236}">
                <a16:creationId xmlns:a16="http://schemas.microsoft.com/office/drawing/2014/main" id="{F666A71D-D117-4673-A7F0-FA265AE0F47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334851667"/>
      </p:ext>
    </p:extLst>
  </p:cSld>
  <p:clrMapOvr>
    <a:masterClrMapping/>
  </p:clrMapOvr>
  <mc:AlternateContent xmlns:mc="http://schemas.openxmlformats.org/markup-compatibility/2006" xmlns:p14="http://schemas.microsoft.com/office/powerpoint/2010/main">
    <mc:Choice Requires="p14">
      <p:transition spd="slow" p14:dur="2000" advTm="17646"/>
    </mc:Choice>
    <mc:Fallback xmlns="">
      <p:transition spd="slow" advTm="176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B786B67-5EDB-4630-8413-D97A472708F8}"/>
              </a:ext>
            </a:extLst>
          </p:cNvPr>
          <p:cNvSpPr>
            <a:spLocks noGrp="1"/>
          </p:cNvSpPr>
          <p:nvPr>
            <p:ph type="title"/>
          </p:nvPr>
        </p:nvSpPr>
        <p:spPr/>
        <p:txBody>
          <a:bodyPr/>
          <a:lstStyle/>
          <a:p>
            <a:r>
              <a:rPr lang="en-US" b="1" dirty="0"/>
              <a:t>Starting the day…</a:t>
            </a:r>
          </a:p>
        </p:txBody>
      </p:sp>
      <p:sp>
        <p:nvSpPr>
          <p:cNvPr id="3" name="Footer Placeholder 2">
            <a:extLst>
              <a:ext uri="{FF2B5EF4-FFF2-40B4-BE49-F238E27FC236}">
                <a16:creationId xmlns:a16="http://schemas.microsoft.com/office/drawing/2014/main" id="{56B9498B-0FE8-45A5-8BE0-20A77C420475}"/>
              </a:ext>
            </a:extLst>
          </p:cNvPr>
          <p:cNvSpPr>
            <a:spLocks noGrp="1"/>
          </p:cNvSpPr>
          <p:nvPr>
            <p:ph type="ftr" sz="quarter" idx="11"/>
          </p:nvPr>
        </p:nvSpPr>
        <p:spPr/>
        <p:txBody>
          <a:bodyPr/>
          <a:lstStyle/>
          <a:p>
            <a:r>
              <a:rPr lang="en-US" dirty="0"/>
              <a:t>aageorgia.org  |  gssa@aageorgia.org  | P.O. Box 7325 Macon, GA 31209 | Phone: 478-745-2588 | Gssa@2006</a:t>
            </a:r>
          </a:p>
        </p:txBody>
      </p:sp>
      <p:pic>
        <p:nvPicPr>
          <p:cNvPr id="5" name="Picture 4">
            <a:extLst>
              <a:ext uri="{FF2B5EF4-FFF2-40B4-BE49-F238E27FC236}">
                <a16:creationId xmlns:a16="http://schemas.microsoft.com/office/drawing/2014/main" id="{BDD98B57-C38E-406F-A22B-CDB1F6FFC511}"/>
              </a:ext>
            </a:extLst>
          </p:cNvPr>
          <p:cNvPicPr>
            <a:picLocks noChangeAspect="1"/>
          </p:cNvPicPr>
          <p:nvPr/>
        </p:nvPicPr>
        <p:blipFill>
          <a:blip r:embed="rId5"/>
          <a:stretch>
            <a:fillRect/>
          </a:stretch>
        </p:blipFill>
        <p:spPr>
          <a:xfrm>
            <a:off x="457200" y="1452562"/>
            <a:ext cx="8348471" cy="4872038"/>
          </a:xfrm>
          <a:prstGeom prst="rect">
            <a:avLst/>
          </a:prstGeom>
          <a:ln w="88900" cap="sq" cmpd="thickThin">
            <a:solidFill>
              <a:schemeClr val="tx2">
                <a:lumMod val="60000"/>
                <a:lumOff val="40000"/>
              </a:schemeClr>
            </a:solidFill>
            <a:prstDash val="solid"/>
            <a:miter lim="800000"/>
          </a:ln>
          <a:effectLst>
            <a:innerShdw blurRad="76200">
              <a:srgbClr val="000000"/>
            </a:innerShdw>
          </a:effectLst>
        </p:spPr>
      </p:pic>
      <p:pic>
        <p:nvPicPr>
          <p:cNvPr id="4" name="Audio 3">
            <a:hlinkClick r:id="" action="ppaction://media"/>
            <a:extLst>
              <a:ext uri="{FF2B5EF4-FFF2-40B4-BE49-F238E27FC236}">
                <a16:creationId xmlns:a16="http://schemas.microsoft.com/office/drawing/2014/main" id="{24875EDD-1919-4094-B81F-558287FA07F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838346902"/>
      </p:ext>
    </p:extLst>
  </p:cSld>
  <p:clrMapOvr>
    <a:masterClrMapping/>
  </p:clrMapOvr>
  <mc:AlternateContent xmlns:mc="http://schemas.openxmlformats.org/markup-compatibility/2006" xmlns:p14="http://schemas.microsoft.com/office/powerpoint/2010/main">
    <mc:Choice Requires="p14">
      <p:transition spd="slow" p14:dur="2000" advTm="27841"/>
    </mc:Choice>
    <mc:Fallback xmlns="">
      <p:transition spd="slow" advTm="278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31AD25-EC44-44B8-88D3-F88548FE46E9}"/>
              </a:ext>
            </a:extLst>
          </p:cNvPr>
          <p:cNvSpPr>
            <a:spLocks noGrp="1"/>
          </p:cNvSpPr>
          <p:nvPr>
            <p:ph type="title"/>
          </p:nvPr>
        </p:nvSpPr>
        <p:spPr/>
        <p:txBody>
          <a:bodyPr/>
          <a:lstStyle/>
          <a:p>
            <a:r>
              <a:rPr lang="en-US" b="1" dirty="0"/>
              <a:t>VIII. Public Information</a:t>
            </a:r>
          </a:p>
        </p:txBody>
      </p:sp>
      <p:sp>
        <p:nvSpPr>
          <p:cNvPr id="3" name="Footer Placeholder 2">
            <a:extLst>
              <a:ext uri="{FF2B5EF4-FFF2-40B4-BE49-F238E27FC236}">
                <a16:creationId xmlns:a16="http://schemas.microsoft.com/office/drawing/2014/main" id="{3197D573-AEB7-40A4-BEBA-418BFCD1957F}"/>
              </a:ext>
            </a:extLst>
          </p:cNvPr>
          <p:cNvSpPr>
            <a:spLocks noGrp="1"/>
          </p:cNvSpPr>
          <p:nvPr>
            <p:ph type="ftr" sz="quarter" idx="11"/>
          </p:nvPr>
        </p:nvSpPr>
        <p:spPr/>
        <p:txBody>
          <a:bodyPr/>
          <a:lstStyle/>
          <a:p>
            <a:r>
              <a:rPr lang="en-US" dirty="0"/>
              <a:t>aageorgia.org  |  gssa@aageorgia.org  | P.O. Box 7325 Macon, GA 31209 | Phone: 478-745-2588 | Gssa@2006</a:t>
            </a:r>
          </a:p>
        </p:txBody>
      </p:sp>
      <p:sp>
        <p:nvSpPr>
          <p:cNvPr id="4" name="Content Placeholder 3">
            <a:extLst>
              <a:ext uri="{FF2B5EF4-FFF2-40B4-BE49-F238E27FC236}">
                <a16:creationId xmlns:a16="http://schemas.microsoft.com/office/drawing/2014/main" id="{123E58B2-8FAE-49B0-9F56-F1704357FA6D}"/>
              </a:ext>
            </a:extLst>
          </p:cNvPr>
          <p:cNvSpPr>
            <a:spLocks noGrp="1"/>
          </p:cNvSpPr>
          <p:nvPr>
            <p:ph sz="quarter" idx="1"/>
          </p:nvPr>
        </p:nvSpPr>
        <p:spPr>
          <a:xfrm>
            <a:off x="301752" y="1447800"/>
            <a:ext cx="8503920" cy="5257800"/>
          </a:xfrm>
        </p:spPr>
        <p:txBody>
          <a:bodyPr>
            <a:normAutofit/>
          </a:bodyPr>
          <a:lstStyle/>
          <a:p>
            <a:pPr marL="0" indent="0">
              <a:buNone/>
            </a:pPr>
            <a:r>
              <a:rPr lang="en-US" b="1" u="sng" dirty="0"/>
              <a:t>Committee Considerations</a:t>
            </a:r>
          </a:p>
          <a:p>
            <a:r>
              <a:rPr lang="en-US" sz="2800" dirty="0"/>
              <a:t>Creating a new form of communication regarding anonymity and social media; requested information be gathered from the members before moving forward. Bring report or draft to 2021 GSC.</a:t>
            </a:r>
          </a:p>
          <a:p>
            <a:r>
              <a:rPr lang="en-US" sz="2800" dirty="0"/>
              <a:t>Request to develop a plan to create an A.A. podcast and bring back draft plan to the 2021 GSC.</a:t>
            </a:r>
          </a:p>
          <a:p>
            <a:endParaRPr lang="en-US" dirty="0"/>
          </a:p>
        </p:txBody>
      </p:sp>
      <p:pic>
        <p:nvPicPr>
          <p:cNvPr id="6" name="Picture 5" descr="A group of people around each other&#10;&#10;Description automatically generated">
            <a:extLst>
              <a:ext uri="{FF2B5EF4-FFF2-40B4-BE49-F238E27FC236}">
                <a16:creationId xmlns:a16="http://schemas.microsoft.com/office/drawing/2014/main" id="{128CF781-DF11-49F1-8A30-4999584CB108}"/>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2605849" y="4800600"/>
            <a:ext cx="3895725" cy="1457325"/>
          </a:xfrm>
          <a:prstGeom prst="rect">
            <a:avLst/>
          </a:prstGeom>
        </p:spPr>
      </p:pic>
      <p:pic>
        <p:nvPicPr>
          <p:cNvPr id="7" name="Audio 6">
            <a:hlinkClick r:id="" action="ppaction://media"/>
            <a:extLst>
              <a:ext uri="{FF2B5EF4-FFF2-40B4-BE49-F238E27FC236}">
                <a16:creationId xmlns:a16="http://schemas.microsoft.com/office/drawing/2014/main" id="{B8B82938-29A0-4C1E-AAF9-DDDD33945AD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291110967"/>
      </p:ext>
    </p:extLst>
  </p:cSld>
  <p:clrMapOvr>
    <a:masterClrMapping/>
  </p:clrMapOvr>
  <mc:AlternateContent xmlns:mc="http://schemas.openxmlformats.org/markup-compatibility/2006" xmlns:p14="http://schemas.microsoft.com/office/powerpoint/2010/main">
    <mc:Choice Requires="p14">
      <p:transition spd="slow" p14:dur="2000" advTm="47863"/>
    </mc:Choice>
    <mc:Fallback xmlns="">
      <p:transition spd="slow" advTm="478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824339-C4DB-4170-8526-8E18A8CC0266}"/>
              </a:ext>
            </a:extLst>
          </p:cNvPr>
          <p:cNvSpPr>
            <a:spLocks noGrp="1"/>
          </p:cNvSpPr>
          <p:nvPr>
            <p:ph type="title"/>
          </p:nvPr>
        </p:nvSpPr>
        <p:spPr/>
        <p:txBody>
          <a:bodyPr/>
          <a:lstStyle/>
          <a:p>
            <a:pPr algn="l"/>
            <a:r>
              <a:rPr lang="en-US" b="1" dirty="0"/>
              <a:t>VIII. Public Information</a:t>
            </a:r>
          </a:p>
        </p:txBody>
      </p:sp>
      <p:sp>
        <p:nvSpPr>
          <p:cNvPr id="3" name="Footer Placeholder 2">
            <a:extLst>
              <a:ext uri="{FF2B5EF4-FFF2-40B4-BE49-F238E27FC236}">
                <a16:creationId xmlns:a16="http://schemas.microsoft.com/office/drawing/2014/main" id="{D17F94F2-0993-4618-A466-6D7FE8514349}"/>
              </a:ext>
            </a:extLst>
          </p:cNvPr>
          <p:cNvSpPr>
            <a:spLocks noGrp="1"/>
          </p:cNvSpPr>
          <p:nvPr>
            <p:ph type="ftr" sz="quarter" idx="11"/>
          </p:nvPr>
        </p:nvSpPr>
        <p:spPr/>
        <p:txBody>
          <a:bodyPr/>
          <a:lstStyle/>
          <a:p>
            <a:r>
              <a:rPr lang="en-US" dirty="0"/>
              <a:t>aageorgia.org  |  gssa@aageorgia.org  | P.O. Box 7325 Macon, GA 31209 | Phone: 478-745-2588 | Gssa@2006</a:t>
            </a:r>
          </a:p>
        </p:txBody>
      </p:sp>
      <p:sp>
        <p:nvSpPr>
          <p:cNvPr id="4" name="Content Placeholder 3">
            <a:extLst>
              <a:ext uri="{FF2B5EF4-FFF2-40B4-BE49-F238E27FC236}">
                <a16:creationId xmlns:a16="http://schemas.microsoft.com/office/drawing/2014/main" id="{1071AD21-DBDB-44D1-A4CA-417BD8855E1C}"/>
              </a:ext>
            </a:extLst>
          </p:cNvPr>
          <p:cNvSpPr>
            <a:spLocks noGrp="1"/>
          </p:cNvSpPr>
          <p:nvPr>
            <p:ph sz="quarter" idx="1"/>
          </p:nvPr>
        </p:nvSpPr>
        <p:spPr/>
        <p:txBody>
          <a:bodyPr>
            <a:normAutofit lnSpcReduction="10000"/>
          </a:bodyPr>
          <a:lstStyle/>
          <a:p>
            <a:r>
              <a:rPr lang="en-US" sz="2800" b="1" u="sng" dirty="0"/>
              <a:t>Committee Considerations</a:t>
            </a:r>
            <a:endParaRPr lang="en-US" sz="2800" dirty="0"/>
          </a:p>
          <a:p>
            <a:r>
              <a:rPr lang="en-US" sz="2800" dirty="0"/>
              <a:t>Shared concern on relevancy of print copy workbook and kit for PI and suggested exploring a service app, PDF versions, broader sharing, more accessibility information, and digital resources. Bring progress report back to 2021 GSC.</a:t>
            </a:r>
          </a:p>
          <a:p>
            <a:r>
              <a:rPr lang="en-US" sz="2800" dirty="0"/>
              <a:t>Encouraged by findings from survey professional on updating A.A. Membership Survey; noted the possibility of a digital questionnaire feedback form to be part of the discussions.</a:t>
            </a:r>
          </a:p>
          <a:p>
            <a:pPr marL="0" indent="0">
              <a:buNone/>
            </a:pPr>
            <a:r>
              <a:rPr lang="en-US" sz="2800" dirty="0"/>
              <a:t>No items forwarded</a:t>
            </a:r>
          </a:p>
          <a:p>
            <a:pPr marL="0" indent="0">
              <a:buNone/>
            </a:pPr>
            <a:endParaRPr lang="en-US" sz="2800" dirty="0"/>
          </a:p>
          <a:p>
            <a:endParaRPr lang="en-US" dirty="0"/>
          </a:p>
        </p:txBody>
      </p:sp>
      <p:pic>
        <p:nvPicPr>
          <p:cNvPr id="11" name="Picture 10">
            <a:extLst>
              <a:ext uri="{FF2B5EF4-FFF2-40B4-BE49-F238E27FC236}">
                <a16:creationId xmlns:a16="http://schemas.microsoft.com/office/drawing/2014/main" id="{364C6D48-6634-4827-9661-F113DEF5B0CD}"/>
              </a:ext>
            </a:extLst>
          </p:cNvPr>
          <p:cNvPicPr>
            <a:picLocks noChangeAspect="1"/>
          </p:cNvPicPr>
          <p:nvPr/>
        </p:nvPicPr>
        <p:blipFill>
          <a:blip r:embed="rId5" cstate="print">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5943600" y="121416"/>
            <a:ext cx="2971800" cy="1783584"/>
          </a:xfrm>
          <a:prstGeom prst="rect">
            <a:avLst/>
          </a:prstGeom>
        </p:spPr>
      </p:pic>
      <p:pic>
        <p:nvPicPr>
          <p:cNvPr id="5" name="Audio 4">
            <a:hlinkClick r:id="" action="ppaction://media"/>
            <a:extLst>
              <a:ext uri="{FF2B5EF4-FFF2-40B4-BE49-F238E27FC236}">
                <a16:creationId xmlns:a16="http://schemas.microsoft.com/office/drawing/2014/main" id="{73FB65D9-F249-4AD3-985C-0202C45D768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594996472"/>
      </p:ext>
    </p:extLst>
  </p:cSld>
  <p:clrMapOvr>
    <a:masterClrMapping/>
  </p:clrMapOvr>
  <mc:AlternateContent xmlns:mc="http://schemas.openxmlformats.org/markup-compatibility/2006" xmlns:p14="http://schemas.microsoft.com/office/powerpoint/2010/main">
    <mc:Choice Requires="p14">
      <p:transition spd="slow" p14:dur="2000" advTm="24066"/>
    </mc:Choice>
    <mc:Fallback xmlns="">
      <p:transition spd="slow" advTm="240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743BA2-64D9-4F61-995A-31B0B87B0BED}"/>
              </a:ext>
            </a:extLst>
          </p:cNvPr>
          <p:cNvSpPr>
            <a:spLocks noGrp="1"/>
          </p:cNvSpPr>
          <p:nvPr>
            <p:ph type="title"/>
          </p:nvPr>
        </p:nvSpPr>
        <p:spPr/>
        <p:txBody>
          <a:bodyPr>
            <a:normAutofit fontScale="90000"/>
          </a:bodyPr>
          <a:lstStyle/>
          <a:p>
            <a:r>
              <a:rPr lang="en-US" b="1" dirty="0"/>
              <a:t>VIII. Public Information: Floor Actions</a:t>
            </a:r>
          </a:p>
        </p:txBody>
      </p:sp>
      <p:sp>
        <p:nvSpPr>
          <p:cNvPr id="3" name="Footer Placeholder 2">
            <a:extLst>
              <a:ext uri="{FF2B5EF4-FFF2-40B4-BE49-F238E27FC236}">
                <a16:creationId xmlns:a16="http://schemas.microsoft.com/office/drawing/2014/main" id="{7478EA79-1A18-4389-91A0-874485C74676}"/>
              </a:ext>
            </a:extLst>
          </p:cNvPr>
          <p:cNvSpPr>
            <a:spLocks noGrp="1"/>
          </p:cNvSpPr>
          <p:nvPr>
            <p:ph type="ftr" sz="quarter" idx="11"/>
          </p:nvPr>
        </p:nvSpPr>
        <p:spPr/>
        <p:txBody>
          <a:bodyPr/>
          <a:lstStyle/>
          <a:p>
            <a:r>
              <a:rPr lang="en-US" dirty="0"/>
              <a:t>aageorgia.org  |  gssa@aageorgia.org  | P.O. Box 7325 Macon, GA 31209 | Phone: 478-745-2588 | Gssa@2006</a:t>
            </a:r>
          </a:p>
        </p:txBody>
      </p:sp>
      <p:sp>
        <p:nvSpPr>
          <p:cNvPr id="4" name="Content Placeholder 3">
            <a:extLst>
              <a:ext uri="{FF2B5EF4-FFF2-40B4-BE49-F238E27FC236}">
                <a16:creationId xmlns:a16="http://schemas.microsoft.com/office/drawing/2014/main" id="{5137488D-7FD9-4FD4-8E43-1DBEB194B306}"/>
              </a:ext>
            </a:extLst>
          </p:cNvPr>
          <p:cNvSpPr>
            <a:spLocks noGrp="1"/>
          </p:cNvSpPr>
          <p:nvPr>
            <p:ph sz="quarter" idx="1"/>
          </p:nvPr>
        </p:nvSpPr>
        <p:spPr/>
        <p:txBody>
          <a:bodyPr/>
          <a:lstStyle/>
          <a:p>
            <a:r>
              <a:rPr lang="en-US" dirty="0"/>
              <a:t>The General Service Conference Consider developing a PSA about Alcoholics Anonymous geared towards minorities.</a:t>
            </a:r>
          </a:p>
          <a:p>
            <a:pPr marL="0" indent="0">
              <a:buNone/>
            </a:pPr>
            <a:r>
              <a:rPr lang="en-US" dirty="0"/>
              <a:t> </a:t>
            </a:r>
            <a:r>
              <a:rPr lang="en-US" b="1" dirty="0"/>
              <a:t>Motion to decline failed.</a:t>
            </a:r>
          </a:p>
          <a:p>
            <a:pPr marL="0" indent="0">
              <a:buNone/>
            </a:pPr>
            <a:endParaRPr lang="en-US" dirty="0"/>
          </a:p>
        </p:txBody>
      </p:sp>
      <p:pic>
        <p:nvPicPr>
          <p:cNvPr id="5" name="Picture 4">
            <a:extLst>
              <a:ext uri="{FF2B5EF4-FFF2-40B4-BE49-F238E27FC236}">
                <a16:creationId xmlns:a16="http://schemas.microsoft.com/office/drawing/2014/main" id="{EEE692B8-C8E0-40F1-8016-6DCC7F572D2F}"/>
              </a:ext>
            </a:extLst>
          </p:cNvPr>
          <p:cNvPicPr>
            <a:picLocks noChangeAspect="1"/>
          </p:cNvPicPr>
          <p:nvPr/>
        </p:nvPicPr>
        <p:blipFill>
          <a:blip r:embed="rId4"/>
          <a:stretch>
            <a:fillRect/>
          </a:stretch>
        </p:blipFill>
        <p:spPr>
          <a:xfrm>
            <a:off x="2482654" y="3820422"/>
            <a:ext cx="3994346" cy="1818378"/>
          </a:xfrm>
          <a:prstGeom prst="rect">
            <a:avLst/>
          </a:prstGeom>
        </p:spPr>
      </p:pic>
      <p:pic>
        <p:nvPicPr>
          <p:cNvPr id="9" name="Audio 8">
            <a:hlinkClick r:id="" action="ppaction://media"/>
            <a:extLst>
              <a:ext uri="{FF2B5EF4-FFF2-40B4-BE49-F238E27FC236}">
                <a16:creationId xmlns:a16="http://schemas.microsoft.com/office/drawing/2014/main" id="{08CBE4F3-D1FC-40A3-8454-668BF60CA92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690737664"/>
      </p:ext>
    </p:extLst>
  </p:cSld>
  <p:clrMapOvr>
    <a:masterClrMapping/>
  </p:clrMapOvr>
  <mc:AlternateContent xmlns:mc="http://schemas.openxmlformats.org/markup-compatibility/2006" xmlns:p14="http://schemas.microsoft.com/office/powerpoint/2010/main">
    <mc:Choice Requires="p14">
      <p:transition spd="slow" p14:dur="2000" advTm="17042"/>
    </mc:Choice>
    <mc:Fallback xmlns="">
      <p:transition spd="slow" advTm="170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D2A6BA-C387-4283-BF3C-8D1C1467911B}"/>
              </a:ext>
            </a:extLst>
          </p:cNvPr>
          <p:cNvSpPr>
            <a:spLocks noGrp="1"/>
          </p:cNvSpPr>
          <p:nvPr>
            <p:ph type="title"/>
          </p:nvPr>
        </p:nvSpPr>
        <p:spPr/>
        <p:txBody>
          <a:bodyPr/>
          <a:lstStyle/>
          <a:p>
            <a:r>
              <a:rPr lang="en-US" b="1" dirty="0"/>
              <a:t>IX. Report and Charter</a:t>
            </a:r>
          </a:p>
        </p:txBody>
      </p:sp>
      <p:sp>
        <p:nvSpPr>
          <p:cNvPr id="3" name="Footer Placeholder 2">
            <a:extLst>
              <a:ext uri="{FF2B5EF4-FFF2-40B4-BE49-F238E27FC236}">
                <a16:creationId xmlns:a16="http://schemas.microsoft.com/office/drawing/2014/main" id="{8F463AB8-BB73-4C5F-BE02-15BFBD0ED72C}"/>
              </a:ext>
            </a:extLst>
          </p:cNvPr>
          <p:cNvSpPr>
            <a:spLocks noGrp="1"/>
          </p:cNvSpPr>
          <p:nvPr>
            <p:ph type="ftr" sz="quarter" idx="11"/>
          </p:nvPr>
        </p:nvSpPr>
        <p:spPr/>
        <p:txBody>
          <a:bodyPr/>
          <a:lstStyle/>
          <a:p>
            <a:r>
              <a:rPr lang="en-US" dirty="0"/>
              <a:t>aageorgia.org  |  gssa@aageorgia.org  | P.O. Box 7325 Macon, GA 31209 | Phone: 478-745-2588 | Gssa@2006</a:t>
            </a:r>
          </a:p>
        </p:txBody>
      </p:sp>
      <p:sp>
        <p:nvSpPr>
          <p:cNvPr id="5" name="Content Placeholder 4">
            <a:extLst>
              <a:ext uri="{FF2B5EF4-FFF2-40B4-BE49-F238E27FC236}">
                <a16:creationId xmlns:a16="http://schemas.microsoft.com/office/drawing/2014/main" id="{6C4D12E5-6250-4F14-ABC1-1813C82D87EF}"/>
              </a:ext>
            </a:extLst>
          </p:cNvPr>
          <p:cNvSpPr>
            <a:spLocks noGrp="1"/>
          </p:cNvSpPr>
          <p:nvPr>
            <p:ph sz="quarter" idx="1"/>
          </p:nvPr>
        </p:nvSpPr>
        <p:spPr/>
        <p:txBody>
          <a:bodyPr/>
          <a:lstStyle/>
          <a:p>
            <a:r>
              <a:rPr lang="en-US" dirty="0"/>
              <a:t>Recommended to Amend Article 4 of the current Conference Charter to read FROM: “…¾ vote of all conference members…”  TO: “…¾ vote of all conference members </a:t>
            </a:r>
            <a:r>
              <a:rPr lang="en-US" dirty="0">
                <a:solidFill>
                  <a:srgbClr val="FF0000"/>
                </a:solidFill>
              </a:rPr>
              <a:t>participating in the vote</a:t>
            </a:r>
            <a:r>
              <a:rPr lang="en-US" dirty="0"/>
              <a:t>…”  </a:t>
            </a:r>
            <a:r>
              <a:rPr lang="en-US" dirty="0">
                <a:solidFill>
                  <a:srgbClr val="FF0000"/>
                </a:solidFill>
              </a:rPr>
              <a:t>PASSED</a:t>
            </a:r>
          </a:p>
        </p:txBody>
      </p:sp>
      <p:pic>
        <p:nvPicPr>
          <p:cNvPr id="8" name="Picture 7" descr="A person in a suit and tie&#10;&#10;Description automatically generated">
            <a:extLst>
              <a:ext uri="{FF2B5EF4-FFF2-40B4-BE49-F238E27FC236}">
                <a16:creationId xmlns:a16="http://schemas.microsoft.com/office/drawing/2014/main" id="{A79639A3-3C0F-445C-934D-4118422C2E0B}"/>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1714500" y="3725091"/>
            <a:ext cx="5715000" cy="2085975"/>
          </a:xfrm>
          <a:prstGeom prst="rect">
            <a:avLst/>
          </a:prstGeom>
        </p:spPr>
      </p:pic>
      <p:pic>
        <p:nvPicPr>
          <p:cNvPr id="6" name="Audio 5">
            <a:hlinkClick r:id="" action="ppaction://media"/>
            <a:extLst>
              <a:ext uri="{FF2B5EF4-FFF2-40B4-BE49-F238E27FC236}">
                <a16:creationId xmlns:a16="http://schemas.microsoft.com/office/drawing/2014/main" id="{DFA1DCA8-82A2-45B6-A393-929B53BA82C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835020252"/>
      </p:ext>
    </p:extLst>
  </p:cSld>
  <p:clrMapOvr>
    <a:masterClrMapping/>
  </p:clrMapOvr>
  <mc:AlternateContent xmlns:mc="http://schemas.openxmlformats.org/markup-compatibility/2006" xmlns:p14="http://schemas.microsoft.com/office/powerpoint/2010/main">
    <mc:Choice Requires="p14">
      <p:transition spd="slow" p14:dur="2000" advTm="15256"/>
    </mc:Choice>
    <mc:Fallback xmlns="">
      <p:transition spd="slow" advTm="152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7B48CC-3517-418C-B34B-3DA9A25ACAC5}"/>
              </a:ext>
            </a:extLst>
          </p:cNvPr>
          <p:cNvSpPr>
            <a:spLocks noGrp="1"/>
          </p:cNvSpPr>
          <p:nvPr>
            <p:ph type="title"/>
          </p:nvPr>
        </p:nvSpPr>
        <p:spPr/>
        <p:txBody>
          <a:bodyPr/>
          <a:lstStyle/>
          <a:p>
            <a:pPr algn="l"/>
            <a:r>
              <a:rPr lang="en-US" b="1" dirty="0"/>
              <a:t>IX. Report and Charter</a:t>
            </a:r>
          </a:p>
        </p:txBody>
      </p:sp>
      <p:sp>
        <p:nvSpPr>
          <p:cNvPr id="3" name="Footer Placeholder 2">
            <a:extLst>
              <a:ext uri="{FF2B5EF4-FFF2-40B4-BE49-F238E27FC236}">
                <a16:creationId xmlns:a16="http://schemas.microsoft.com/office/drawing/2014/main" id="{98524F9C-334E-4302-B7B8-B3D6A7AB6CA0}"/>
              </a:ext>
            </a:extLst>
          </p:cNvPr>
          <p:cNvSpPr>
            <a:spLocks noGrp="1"/>
          </p:cNvSpPr>
          <p:nvPr>
            <p:ph type="ftr" sz="quarter" idx="11"/>
          </p:nvPr>
        </p:nvSpPr>
        <p:spPr/>
        <p:txBody>
          <a:bodyPr/>
          <a:lstStyle/>
          <a:p>
            <a:r>
              <a:rPr lang="en-US" dirty="0"/>
              <a:t>aageorgia.org  |  gssa@aageorgia.org  | P.O. Box 7325 Macon, GA 31209 | Phone: 478-745-2588 | Gssa@2006</a:t>
            </a:r>
          </a:p>
        </p:txBody>
      </p:sp>
      <p:sp>
        <p:nvSpPr>
          <p:cNvPr id="4" name="Content Placeholder 3">
            <a:extLst>
              <a:ext uri="{FF2B5EF4-FFF2-40B4-BE49-F238E27FC236}">
                <a16:creationId xmlns:a16="http://schemas.microsoft.com/office/drawing/2014/main" id="{CE040DFE-5D08-4633-9026-0E5E6B303938}"/>
              </a:ext>
            </a:extLst>
          </p:cNvPr>
          <p:cNvSpPr>
            <a:spLocks noGrp="1"/>
          </p:cNvSpPr>
          <p:nvPr>
            <p:ph sz="quarter" idx="1"/>
          </p:nvPr>
        </p:nvSpPr>
        <p:spPr/>
        <p:txBody>
          <a:bodyPr>
            <a:normAutofit fontScale="92500" lnSpcReduction="10000"/>
          </a:bodyPr>
          <a:lstStyle/>
          <a:p>
            <a:pPr marL="0" indent="0">
              <a:buNone/>
            </a:pPr>
            <a:r>
              <a:rPr lang="en-US" b="1" u="sng" dirty="0"/>
              <a:t>Committee Considerations</a:t>
            </a:r>
          </a:p>
          <a:p>
            <a:r>
              <a:rPr lang="en-US" dirty="0"/>
              <a:t>Reviewed and accepted : Report from Publishing regarding timely and accurate preparation and publication of the 2020 GSC </a:t>
            </a:r>
            <a:r>
              <a:rPr lang="en-US" i="1" dirty="0"/>
              <a:t>Final Report</a:t>
            </a:r>
          </a:p>
          <a:p>
            <a:r>
              <a:rPr lang="en-US" dirty="0"/>
              <a:t>Discussed restoring two paragraphs with footnote to Concept Eleven previously removed by 66</a:t>
            </a:r>
            <a:r>
              <a:rPr lang="en-US" baseline="30000" dirty="0"/>
              <a:t>th</a:t>
            </a:r>
            <a:r>
              <a:rPr lang="en-US" dirty="0"/>
              <a:t> GSC. </a:t>
            </a:r>
            <a:r>
              <a:rPr lang="en-US" dirty="0">
                <a:solidFill>
                  <a:srgbClr val="FF0000"/>
                </a:solidFill>
              </a:rPr>
              <a:t>TOOK NO ACTION</a:t>
            </a:r>
          </a:p>
          <a:p>
            <a:r>
              <a:rPr lang="en-US" dirty="0"/>
              <a:t>Reviewed draft of </a:t>
            </a:r>
            <a:r>
              <a:rPr lang="en-US" i="1" dirty="0"/>
              <a:t>A.A. Service Manual </a:t>
            </a:r>
            <a:r>
              <a:rPr lang="en-US" dirty="0"/>
              <a:t>and noted progress toward goals from 2019 Conference committee, requested updated draft incorporating suggestions from the 2020 Conference committee be brought back to the 2021 GSC. </a:t>
            </a:r>
          </a:p>
        </p:txBody>
      </p:sp>
      <p:pic>
        <p:nvPicPr>
          <p:cNvPr id="6" name="Picture 5" descr="A picture containing food, drawing&#10;&#10;Description automatically generated">
            <a:extLst>
              <a:ext uri="{FF2B5EF4-FFF2-40B4-BE49-F238E27FC236}">
                <a16:creationId xmlns:a16="http://schemas.microsoft.com/office/drawing/2014/main" id="{854C8DA3-E2E7-4A2B-9588-9F0EA3300B7C}"/>
              </a:ext>
            </a:extLst>
          </p:cNvPr>
          <p:cNvPicPr>
            <a:picLocks noChangeAspect="1"/>
          </p:cNvPicPr>
          <p:nvPr/>
        </p:nvPicPr>
        <p:blipFill>
          <a:blip r:embed="rId5" cstate="print">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rot="1402793">
            <a:off x="6248892" y="669513"/>
            <a:ext cx="2497988" cy="1332918"/>
          </a:xfrm>
          <a:prstGeom prst="rect">
            <a:avLst/>
          </a:prstGeom>
        </p:spPr>
      </p:pic>
      <p:pic>
        <p:nvPicPr>
          <p:cNvPr id="5" name="Audio 4">
            <a:hlinkClick r:id="" action="ppaction://media"/>
            <a:extLst>
              <a:ext uri="{FF2B5EF4-FFF2-40B4-BE49-F238E27FC236}">
                <a16:creationId xmlns:a16="http://schemas.microsoft.com/office/drawing/2014/main" id="{99946828-6717-4D0C-8BBD-88FEC49F63B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58982648"/>
      </p:ext>
    </p:extLst>
  </p:cSld>
  <p:clrMapOvr>
    <a:masterClrMapping/>
  </p:clrMapOvr>
  <mc:AlternateContent xmlns:mc="http://schemas.openxmlformats.org/markup-compatibility/2006" xmlns:p14="http://schemas.microsoft.com/office/powerpoint/2010/main">
    <mc:Choice Requires="p14">
      <p:transition spd="slow" p14:dur="2000" advTm="32086"/>
    </mc:Choice>
    <mc:Fallback xmlns="">
      <p:transition spd="slow" advTm="320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F9180C-0533-40E7-BA2E-E6509358D7CC}"/>
              </a:ext>
            </a:extLst>
          </p:cNvPr>
          <p:cNvSpPr>
            <a:spLocks noGrp="1"/>
          </p:cNvSpPr>
          <p:nvPr>
            <p:ph type="title"/>
          </p:nvPr>
        </p:nvSpPr>
        <p:spPr>
          <a:xfrm>
            <a:off x="301752" y="228600"/>
            <a:ext cx="8613648" cy="986648"/>
          </a:xfrm>
        </p:spPr>
        <p:txBody>
          <a:bodyPr>
            <a:noAutofit/>
          </a:bodyPr>
          <a:lstStyle/>
          <a:p>
            <a:r>
              <a:rPr lang="en-US" sz="3200" b="1" dirty="0"/>
              <a:t>IX. Report and Charter: </a:t>
            </a:r>
            <a:br>
              <a:rPr lang="en-US" sz="3200" b="1" dirty="0"/>
            </a:br>
            <a:r>
              <a:rPr lang="en-US" sz="3200" b="1" dirty="0"/>
              <a:t>Forwarded to 71</a:t>
            </a:r>
            <a:r>
              <a:rPr lang="en-US" sz="3200" b="1" baseline="30000" dirty="0"/>
              <a:t>st</a:t>
            </a:r>
            <a:r>
              <a:rPr lang="en-US" sz="3200" b="1" dirty="0"/>
              <a:t> GSC</a:t>
            </a:r>
          </a:p>
        </p:txBody>
      </p:sp>
      <p:sp>
        <p:nvSpPr>
          <p:cNvPr id="3" name="Footer Placeholder 2">
            <a:extLst>
              <a:ext uri="{FF2B5EF4-FFF2-40B4-BE49-F238E27FC236}">
                <a16:creationId xmlns:a16="http://schemas.microsoft.com/office/drawing/2014/main" id="{C73F3121-2497-40B6-AAE1-4E21141589A1}"/>
              </a:ext>
            </a:extLst>
          </p:cNvPr>
          <p:cNvSpPr>
            <a:spLocks noGrp="1"/>
          </p:cNvSpPr>
          <p:nvPr>
            <p:ph type="ftr" sz="quarter" idx="11"/>
          </p:nvPr>
        </p:nvSpPr>
        <p:spPr/>
        <p:txBody>
          <a:bodyPr/>
          <a:lstStyle/>
          <a:p>
            <a:r>
              <a:rPr lang="en-US" dirty="0"/>
              <a:t>aageorgia.org  |  gssa@aageorgia.org  | P.O. Box 7325 Macon, GA 31209 | Phone: 478-745-2588 | Gssa@2006</a:t>
            </a:r>
          </a:p>
        </p:txBody>
      </p:sp>
      <p:sp>
        <p:nvSpPr>
          <p:cNvPr id="4" name="Content Placeholder 3">
            <a:extLst>
              <a:ext uri="{FF2B5EF4-FFF2-40B4-BE49-F238E27FC236}">
                <a16:creationId xmlns:a16="http://schemas.microsoft.com/office/drawing/2014/main" id="{6A2063FB-377F-47C6-9F24-3803AA1D51A3}"/>
              </a:ext>
            </a:extLst>
          </p:cNvPr>
          <p:cNvSpPr>
            <a:spLocks noGrp="1"/>
          </p:cNvSpPr>
          <p:nvPr>
            <p:ph sz="quarter" idx="1"/>
          </p:nvPr>
        </p:nvSpPr>
        <p:spPr>
          <a:xfrm>
            <a:off x="301752" y="1527048"/>
            <a:ext cx="8503920" cy="4572000"/>
          </a:xfrm>
        </p:spPr>
        <p:txBody>
          <a:bodyPr>
            <a:normAutofit/>
          </a:bodyPr>
          <a:lstStyle/>
          <a:p>
            <a:r>
              <a:rPr lang="en-US" sz="3200" dirty="0"/>
              <a:t>Discuss General Service Conference </a:t>
            </a:r>
            <a:r>
              <a:rPr lang="en-US" sz="3200" i="1" dirty="0"/>
              <a:t>Final Report.</a:t>
            </a:r>
          </a:p>
          <a:p>
            <a:r>
              <a:rPr lang="en-US" sz="3200" dirty="0"/>
              <a:t>Discuss A.A. Directories (Canada, Eastern U.S., and Western U.S.).</a:t>
            </a:r>
          </a:p>
          <a:p>
            <a:endParaRPr lang="en-US" sz="3200" dirty="0"/>
          </a:p>
          <a:p>
            <a:endParaRPr lang="en-US" sz="3200" dirty="0"/>
          </a:p>
        </p:txBody>
      </p:sp>
      <p:pic>
        <p:nvPicPr>
          <p:cNvPr id="5" name="Picture 4">
            <a:extLst>
              <a:ext uri="{FF2B5EF4-FFF2-40B4-BE49-F238E27FC236}">
                <a16:creationId xmlns:a16="http://schemas.microsoft.com/office/drawing/2014/main" id="{105D093B-CF4A-4FD6-8B96-13C41EBE13B1}"/>
              </a:ext>
            </a:extLst>
          </p:cNvPr>
          <p:cNvPicPr>
            <a:picLocks noChangeAspect="1"/>
          </p:cNvPicPr>
          <p:nvPr/>
        </p:nvPicPr>
        <p:blipFill>
          <a:blip r:embed="rId4"/>
          <a:stretch>
            <a:fillRect/>
          </a:stretch>
        </p:blipFill>
        <p:spPr>
          <a:xfrm>
            <a:off x="3200400" y="3924175"/>
            <a:ext cx="2231329" cy="1444877"/>
          </a:xfrm>
          <a:prstGeom prst="rect">
            <a:avLst/>
          </a:prstGeom>
        </p:spPr>
      </p:pic>
      <p:pic>
        <p:nvPicPr>
          <p:cNvPr id="7" name="Audio 6">
            <a:hlinkClick r:id="" action="ppaction://media"/>
            <a:extLst>
              <a:ext uri="{FF2B5EF4-FFF2-40B4-BE49-F238E27FC236}">
                <a16:creationId xmlns:a16="http://schemas.microsoft.com/office/drawing/2014/main" id="{4293E516-6837-4822-B770-FB3043C40E9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26463728"/>
      </p:ext>
    </p:extLst>
  </p:cSld>
  <p:clrMapOvr>
    <a:masterClrMapping/>
  </p:clrMapOvr>
  <mc:AlternateContent xmlns:mc="http://schemas.openxmlformats.org/markup-compatibility/2006" xmlns:p14="http://schemas.microsoft.com/office/powerpoint/2010/main">
    <mc:Choice Requires="p14">
      <p:transition spd="slow" p14:dur="2000" advTm="9107"/>
    </mc:Choice>
    <mc:Fallback xmlns="">
      <p:transition spd="slow" advTm="91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31ED25-0CE7-4227-A12C-BBAFBF82E680}"/>
              </a:ext>
            </a:extLst>
          </p:cNvPr>
          <p:cNvSpPr>
            <a:spLocks noGrp="1"/>
          </p:cNvSpPr>
          <p:nvPr>
            <p:ph type="title"/>
          </p:nvPr>
        </p:nvSpPr>
        <p:spPr/>
        <p:txBody>
          <a:bodyPr/>
          <a:lstStyle/>
          <a:p>
            <a:r>
              <a:rPr lang="en-US" b="1" dirty="0"/>
              <a:t>X.  Treatment and Accessibilities</a:t>
            </a:r>
          </a:p>
        </p:txBody>
      </p:sp>
      <p:sp>
        <p:nvSpPr>
          <p:cNvPr id="3" name="Footer Placeholder 2">
            <a:extLst>
              <a:ext uri="{FF2B5EF4-FFF2-40B4-BE49-F238E27FC236}">
                <a16:creationId xmlns:a16="http://schemas.microsoft.com/office/drawing/2014/main" id="{B7423411-B5D6-4DD6-970F-ED01925465BA}"/>
              </a:ext>
            </a:extLst>
          </p:cNvPr>
          <p:cNvSpPr>
            <a:spLocks noGrp="1"/>
          </p:cNvSpPr>
          <p:nvPr>
            <p:ph type="ftr" sz="quarter" idx="11"/>
          </p:nvPr>
        </p:nvSpPr>
        <p:spPr/>
        <p:txBody>
          <a:bodyPr/>
          <a:lstStyle/>
          <a:p>
            <a:r>
              <a:rPr lang="en-US" dirty="0"/>
              <a:t>aageorgia.org  |  gssa@aageorgia.org  | P.O. Box 7325 Macon, GA 31209 | Phone: 478-745-2588 | Gssa@2006</a:t>
            </a:r>
          </a:p>
        </p:txBody>
      </p:sp>
      <p:sp>
        <p:nvSpPr>
          <p:cNvPr id="4" name="Content Placeholder 3">
            <a:extLst>
              <a:ext uri="{FF2B5EF4-FFF2-40B4-BE49-F238E27FC236}">
                <a16:creationId xmlns:a16="http://schemas.microsoft.com/office/drawing/2014/main" id="{24F79DB8-1828-4600-AA03-92568F258669}"/>
              </a:ext>
            </a:extLst>
          </p:cNvPr>
          <p:cNvSpPr>
            <a:spLocks noGrp="1"/>
          </p:cNvSpPr>
          <p:nvPr>
            <p:ph sz="quarter" idx="1"/>
          </p:nvPr>
        </p:nvSpPr>
        <p:spPr/>
        <p:txBody>
          <a:bodyPr/>
          <a:lstStyle/>
          <a:p>
            <a:r>
              <a:rPr lang="en-US" dirty="0"/>
              <a:t>The pamphlet, “Bridging the Gap” be updated for currency and inclusion to reach a broader scope of treatment settings about temporary contact services. A progress report or draft be brought back to the 2021 Conference Committee on Treatment and Accessibilities.  </a:t>
            </a:r>
            <a:r>
              <a:rPr lang="en-US" b="1" dirty="0">
                <a:solidFill>
                  <a:srgbClr val="FF0000"/>
                </a:solidFill>
              </a:rPr>
              <a:t>PASSED</a:t>
            </a:r>
          </a:p>
          <a:p>
            <a:endParaRPr lang="en-US" b="1" dirty="0">
              <a:solidFill>
                <a:srgbClr val="FF0000"/>
              </a:solidFill>
            </a:endParaRPr>
          </a:p>
        </p:txBody>
      </p:sp>
      <p:pic>
        <p:nvPicPr>
          <p:cNvPr id="6" name="Picture 5" descr="A close up of a persons hand&#10;&#10;Description automatically generated">
            <a:extLst>
              <a:ext uri="{FF2B5EF4-FFF2-40B4-BE49-F238E27FC236}">
                <a16:creationId xmlns:a16="http://schemas.microsoft.com/office/drawing/2014/main" id="{7075F314-86BB-4390-B494-3D11BF94ECFF}"/>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2743200" y="4068743"/>
            <a:ext cx="3238500" cy="2239963"/>
          </a:xfrm>
          <a:prstGeom prst="rect">
            <a:avLst/>
          </a:prstGeom>
        </p:spPr>
      </p:pic>
      <p:pic>
        <p:nvPicPr>
          <p:cNvPr id="5" name="Audio 4">
            <a:hlinkClick r:id="" action="ppaction://media"/>
            <a:extLst>
              <a:ext uri="{FF2B5EF4-FFF2-40B4-BE49-F238E27FC236}">
                <a16:creationId xmlns:a16="http://schemas.microsoft.com/office/drawing/2014/main" id="{BC323F93-5CCD-4C9E-A8BB-3D95B6A8070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611939367"/>
      </p:ext>
    </p:extLst>
  </p:cSld>
  <p:clrMapOvr>
    <a:masterClrMapping/>
  </p:clrMapOvr>
  <mc:AlternateContent xmlns:mc="http://schemas.openxmlformats.org/markup-compatibility/2006" xmlns:p14="http://schemas.microsoft.com/office/powerpoint/2010/main">
    <mc:Choice Requires="p14">
      <p:transition spd="slow" p14:dur="2000" advTm="26283"/>
    </mc:Choice>
    <mc:Fallback xmlns="">
      <p:transition spd="slow" advTm="262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DCE686-04A3-49EF-BA35-E3DD69B73DE7}"/>
              </a:ext>
            </a:extLst>
          </p:cNvPr>
          <p:cNvSpPr>
            <a:spLocks noGrp="1"/>
          </p:cNvSpPr>
          <p:nvPr>
            <p:ph type="title"/>
          </p:nvPr>
        </p:nvSpPr>
        <p:spPr/>
        <p:txBody>
          <a:bodyPr/>
          <a:lstStyle/>
          <a:p>
            <a:r>
              <a:rPr lang="en-US" b="1" dirty="0"/>
              <a:t>X. Treatment and Accessibilities</a:t>
            </a:r>
          </a:p>
        </p:txBody>
      </p:sp>
      <p:sp>
        <p:nvSpPr>
          <p:cNvPr id="3" name="Footer Placeholder 2">
            <a:extLst>
              <a:ext uri="{FF2B5EF4-FFF2-40B4-BE49-F238E27FC236}">
                <a16:creationId xmlns:a16="http://schemas.microsoft.com/office/drawing/2014/main" id="{2AD2722B-47A1-4A3A-97B3-45F1246A71D1}"/>
              </a:ext>
            </a:extLst>
          </p:cNvPr>
          <p:cNvSpPr>
            <a:spLocks noGrp="1"/>
          </p:cNvSpPr>
          <p:nvPr>
            <p:ph type="ftr" sz="quarter" idx="11"/>
          </p:nvPr>
        </p:nvSpPr>
        <p:spPr/>
        <p:txBody>
          <a:bodyPr/>
          <a:lstStyle/>
          <a:p>
            <a:r>
              <a:rPr lang="en-US" dirty="0"/>
              <a:t>aageorgia.org  |  gssa@aageorgia.org  | P.O. Box 7325 Macon, GA 31209 | Phone: 478-745-2588 | Gssa@2006</a:t>
            </a:r>
          </a:p>
        </p:txBody>
      </p:sp>
      <p:sp>
        <p:nvSpPr>
          <p:cNvPr id="4" name="Content Placeholder 3">
            <a:extLst>
              <a:ext uri="{FF2B5EF4-FFF2-40B4-BE49-F238E27FC236}">
                <a16:creationId xmlns:a16="http://schemas.microsoft.com/office/drawing/2014/main" id="{7A9E04DE-4337-46F3-BD85-DF67F759E8B1}"/>
              </a:ext>
            </a:extLst>
          </p:cNvPr>
          <p:cNvSpPr>
            <a:spLocks noGrp="1"/>
          </p:cNvSpPr>
          <p:nvPr>
            <p:ph sz="quarter" idx="1"/>
          </p:nvPr>
        </p:nvSpPr>
        <p:spPr>
          <a:xfrm>
            <a:off x="301752" y="1295400"/>
            <a:ext cx="8503920" cy="5115448"/>
          </a:xfrm>
        </p:spPr>
        <p:txBody>
          <a:bodyPr>
            <a:noAutofit/>
          </a:bodyPr>
          <a:lstStyle/>
          <a:p>
            <a:pPr marL="0" indent="0">
              <a:buNone/>
            </a:pPr>
            <a:endParaRPr lang="en-US" sz="2000" b="1" u="sng" dirty="0"/>
          </a:p>
          <a:p>
            <a:pPr marL="0" indent="0">
              <a:buNone/>
            </a:pPr>
            <a:r>
              <a:rPr lang="en-US" sz="2000" b="1" u="sng" dirty="0"/>
              <a:t>Committee Considerations</a:t>
            </a:r>
          </a:p>
          <a:p>
            <a:r>
              <a:rPr lang="en-US" sz="2000" dirty="0"/>
              <a:t>Suggested that the trustees’ CPC/TA committee develop a Bridging the Gap workbook and bring a progress report back to the 2021 GSC.</a:t>
            </a:r>
          </a:p>
          <a:p>
            <a:r>
              <a:rPr lang="en-US" sz="2000" dirty="0"/>
              <a:t>Reviewed progress report on updating the pamphlet “A.A. for the Older Alcoholic” and noted that </a:t>
            </a:r>
          </a:p>
          <a:p>
            <a:pPr marL="0" indent="0">
              <a:buNone/>
            </a:pPr>
            <a:r>
              <a:rPr lang="en-US" sz="2000" dirty="0"/>
              <a:t>    the current submitted stories did not</a:t>
            </a:r>
          </a:p>
          <a:p>
            <a:pPr marL="0" indent="0">
              <a:buNone/>
            </a:pPr>
            <a:r>
              <a:rPr lang="en-US" sz="2000" dirty="0"/>
              <a:t>    indicate a broad and diverse</a:t>
            </a:r>
          </a:p>
          <a:p>
            <a:pPr marL="0" indent="0">
              <a:buNone/>
            </a:pPr>
            <a:r>
              <a:rPr lang="en-US" sz="2000" dirty="0"/>
              <a:t>    representation of A.A. experience.</a:t>
            </a:r>
          </a:p>
          <a:p>
            <a:pPr marL="0" indent="0">
              <a:buNone/>
            </a:pPr>
            <a:r>
              <a:rPr lang="en-US" sz="2000" dirty="0"/>
              <a:t>    Suggested a reopened call for stories.</a:t>
            </a:r>
          </a:p>
          <a:p>
            <a:r>
              <a:rPr lang="en-US" sz="2000" dirty="0"/>
              <a:t>Reviewed both Kits and Workbooks and</a:t>
            </a:r>
          </a:p>
          <a:p>
            <a:pPr marL="0" indent="0">
              <a:buNone/>
            </a:pPr>
            <a:r>
              <a:rPr lang="en-US" sz="2000" dirty="0"/>
              <a:t>   forwarded a list of suggestions to the trustees’</a:t>
            </a:r>
          </a:p>
          <a:p>
            <a:pPr marL="0" indent="0">
              <a:buNone/>
            </a:pPr>
            <a:r>
              <a:rPr lang="en-US" sz="2000" dirty="0"/>
              <a:t>   C.P.C./Treatment and Accessibilities Committee</a:t>
            </a:r>
          </a:p>
          <a:p>
            <a:pPr marL="0" indent="0">
              <a:buNone/>
            </a:pPr>
            <a:r>
              <a:rPr lang="en-US" sz="2000" b="1" dirty="0"/>
              <a:t>NO ITEMS FORWARDED</a:t>
            </a:r>
          </a:p>
        </p:txBody>
      </p:sp>
      <p:pic>
        <p:nvPicPr>
          <p:cNvPr id="5" name="Picture 4">
            <a:extLst>
              <a:ext uri="{FF2B5EF4-FFF2-40B4-BE49-F238E27FC236}">
                <a16:creationId xmlns:a16="http://schemas.microsoft.com/office/drawing/2014/main" id="{60EDEF0D-A3B6-4560-985D-F1AA18F8BFA1}"/>
              </a:ext>
            </a:extLst>
          </p:cNvPr>
          <p:cNvPicPr>
            <a:picLocks noChangeAspect="1"/>
          </p:cNvPicPr>
          <p:nvPr/>
        </p:nvPicPr>
        <p:blipFill>
          <a:blip r:embed="rId5"/>
          <a:stretch>
            <a:fillRect/>
          </a:stretch>
        </p:blipFill>
        <p:spPr>
          <a:xfrm rot="1532380">
            <a:off x="6718250" y="3143748"/>
            <a:ext cx="1361575" cy="2488177"/>
          </a:xfrm>
          <a:prstGeom prst="rect">
            <a:avLst/>
          </a:prstGeom>
          <a:ln w="12700">
            <a:solidFill>
              <a:schemeClr val="tx2">
                <a:lumMod val="75000"/>
              </a:schemeClr>
            </a:solidFill>
          </a:ln>
        </p:spPr>
      </p:pic>
      <p:pic>
        <p:nvPicPr>
          <p:cNvPr id="6" name="Audio 5">
            <a:hlinkClick r:id="" action="ppaction://media"/>
            <a:extLst>
              <a:ext uri="{FF2B5EF4-FFF2-40B4-BE49-F238E27FC236}">
                <a16:creationId xmlns:a16="http://schemas.microsoft.com/office/drawing/2014/main" id="{1640385B-BB59-4526-8CEF-345FCEF0848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169619829"/>
      </p:ext>
    </p:extLst>
  </p:cSld>
  <p:clrMapOvr>
    <a:masterClrMapping/>
  </p:clrMapOvr>
  <mc:AlternateContent xmlns:mc="http://schemas.openxmlformats.org/markup-compatibility/2006" xmlns:p14="http://schemas.microsoft.com/office/powerpoint/2010/main">
    <mc:Choice Requires="p14">
      <p:transition spd="slow" p14:dur="2000" advTm="60367"/>
    </mc:Choice>
    <mc:Fallback xmlns="">
      <p:transition spd="slow" advTm="603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C7040E-D2CD-4060-87CF-5C442F88326B}"/>
              </a:ext>
            </a:extLst>
          </p:cNvPr>
          <p:cNvSpPr>
            <a:spLocks noGrp="1"/>
          </p:cNvSpPr>
          <p:nvPr>
            <p:ph type="title"/>
          </p:nvPr>
        </p:nvSpPr>
        <p:spPr>
          <a:xfrm>
            <a:off x="381000" y="247818"/>
            <a:ext cx="8534400" cy="758952"/>
          </a:xfrm>
        </p:spPr>
        <p:txBody>
          <a:bodyPr/>
          <a:lstStyle/>
          <a:p>
            <a:r>
              <a:rPr lang="en-US" b="1" dirty="0"/>
              <a:t>XI.  Trustees</a:t>
            </a:r>
          </a:p>
        </p:txBody>
      </p:sp>
      <p:sp>
        <p:nvSpPr>
          <p:cNvPr id="3" name="Footer Placeholder 2">
            <a:extLst>
              <a:ext uri="{FF2B5EF4-FFF2-40B4-BE49-F238E27FC236}">
                <a16:creationId xmlns:a16="http://schemas.microsoft.com/office/drawing/2014/main" id="{FFEC0BB1-BCCD-457B-8ADB-BE1F5E83716C}"/>
              </a:ext>
            </a:extLst>
          </p:cNvPr>
          <p:cNvSpPr>
            <a:spLocks noGrp="1"/>
          </p:cNvSpPr>
          <p:nvPr>
            <p:ph type="ftr" sz="quarter" idx="11"/>
          </p:nvPr>
        </p:nvSpPr>
        <p:spPr/>
        <p:txBody>
          <a:bodyPr/>
          <a:lstStyle/>
          <a:p>
            <a:r>
              <a:rPr lang="en-US" dirty="0"/>
              <a:t>aageorgia.org  |  gssa@aageorgia.org  | P.O. Box 7325 Macon, GA 31209 | Phone: 478-745-2588 | Gssa@2006</a:t>
            </a:r>
          </a:p>
        </p:txBody>
      </p:sp>
      <p:sp>
        <p:nvSpPr>
          <p:cNvPr id="4" name="Content Placeholder 3">
            <a:extLst>
              <a:ext uri="{FF2B5EF4-FFF2-40B4-BE49-F238E27FC236}">
                <a16:creationId xmlns:a16="http://schemas.microsoft.com/office/drawing/2014/main" id="{E95A2048-84E9-420F-B150-045C3A36971A}"/>
              </a:ext>
            </a:extLst>
          </p:cNvPr>
          <p:cNvSpPr>
            <a:spLocks noGrp="1"/>
          </p:cNvSpPr>
          <p:nvPr>
            <p:ph sz="quarter" idx="1"/>
          </p:nvPr>
        </p:nvSpPr>
        <p:spPr/>
        <p:txBody>
          <a:bodyPr/>
          <a:lstStyle/>
          <a:p>
            <a:r>
              <a:rPr lang="en-US" dirty="0"/>
              <a:t>The approval of the slate of trustees and officers for the General Service Board </a:t>
            </a:r>
            <a:r>
              <a:rPr lang="en-US" b="1" dirty="0">
                <a:solidFill>
                  <a:srgbClr val="FF0000"/>
                </a:solidFill>
              </a:rPr>
              <a:t>PASSED</a:t>
            </a:r>
          </a:p>
          <a:p>
            <a:r>
              <a:rPr lang="en-US" dirty="0"/>
              <a:t>The approval of the slate of directors for A.A.W.S., Inc. </a:t>
            </a:r>
            <a:r>
              <a:rPr lang="en-US" b="1" dirty="0">
                <a:solidFill>
                  <a:srgbClr val="FF0000"/>
                </a:solidFill>
              </a:rPr>
              <a:t>NO VOTE-Ruled Out of Order</a:t>
            </a:r>
          </a:p>
          <a:p>
            <a:r>
              <a:rPr lang="en-US" dirty="0"/>
              <a:t>The approval of the slate of directors for A.A. Grapevine Board, Inc. as presented  </a:t>
            </a:r>
            <a:r>
              <a:rPr lang="en-US" b="1" dirty="0">
                <a:solidFill>
                  <a:srgbClr val="FF0000"/>
                </a:solidFill>
              </a:rPr>
              <a:t>PASSED</a:t>
            </a:r>
          </a:p>
          <a:p>
            <a:endParaRPr lang="en-US" b="1" dirty="0">
              <a:solidFill>
                <a:srgbClr val="FF0000"/>
              </a:solidFill>
            </a:endParaRPr>
          </a:p>
        </p:txBody>
      </p:sp>
      <p:pic>
        <p:nvPicPr>
          <p:cNvPr id="6" name="Picture 5" descr="A picture containing drawing&#10;&#10;Description automatically generated">
            <a:extLst>
              <a:ext uri="{FF2B5EF4-FFF2-40B4-BE49-F238E27FC236}">
                <a16:creationId xmlns:a16="http://schemas.microsoft.com/office/drawing/2014/main" id="{C88243BB-71DE-490E-86EB-BDD666F1F694}"/>
              </a:ext>
            </a:extLst>
          </p:cNvPr>
          <p:cNvPicPr>
            <a:picLocks noChangeAspect="1"/>
          </p:cNvPicPr>
          <p:nvPr/>
        </p:nvPicPr>
        <p:blipFill>
          <a:blip r:embed="rId5" cstate="print">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2456518" y="4419599"/>
            <a:ext cx="3410881" cy="1918621"/>
          </a:xfrm>
          <a:prstGeom prst="rect">
            <a:avLst/>
          </a:prstGeom>
          <a:ln w="38100">
            <a:solidFill>
              <a:schemeClr val="tx2">
                <a:lumMod val="50000"/>
              </a:schemeClr>
            </a:solidFill>
          </a:ln>
        </p:spPr>
      </p:pic>
      <p:pic>
        <p:nvPicPr>
          <p:cNvPr id="5" name="Audio 4">
            <a:hlinkClick r:id="" action="ppaction://media"/>
            <a:extLst>
              <a:ext uri="{FF2B5EF4-FFF2-40B4-BE49-F238E27FC236}">
                <a16:creationId xmlns:a16="http://schemas.microsoft.com/office/drawing/2014/main" id="{8FBA696F-1C82-4C33-B9BA-163C885E124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511392280"/>
      </p:ext>
    </p:extLst>
  </p:cSld>
  <p:clrMapOvr>
    <a:masterClrMapping/>
  </p:clrMapOvr>
  <mc:AlternateContent xmlns:mc="http://schemas.openxmlformats.org/markup-compatibility/2006" xmlns:p14="http://schemas.microsoft.com/office/powerpoint/2010/main">
    <mc:Choice Requires="p14">
      <p:transition spd="slow" p14:dur="2000" advTm="53931"/>
    </mc:Choice>
    <mc:Fallback xmlns="">
      <p:transition spd="slow" advTm="539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0A68C8-C24A-4E62-B8CA-DE6A70D4CE10}"/>
              </a:ext>
            </a:extLst>
          </p:cNvPr>
          <p:cNvSpPr>
            <a:spLocks noGrp="1"/>
          </p:cNvSpPr>
          <p:nvPr>
            <p:ph type="title"/>
          </p:nvPr>
        </p:nvSpPr>
        <p:spPr>
          <a:xfrm>
            <a:off x="381000" y="379476"/>
            <a:ext cx="8534400" cy="758952"/>
          </a:xfrm>
        </p:spPr>
        <p:txBody>
          <a:bodyPr/>
          <a:lstStyle/>
          <a:p>
            <a:r>
              <a:rPr lang="en-US" b="1" dirty="0"/>
              <a:t>XI. Trustees</a:t>
            </a:r>
          </a:p>
        </p:txBody>
      </p:sp>
      <p:sp>
        <p:nvSpPr>
          <p:cNvPr id="3" name="Footer Placeholder 2">
            <a:extLst>
              <a:ext uri="{FF2B5EF4-FFF2-40B4-BE49-F238E27FC236}">
                <a16:creationId xmlns:a16="http://schemas.microsoft.com/office/drawing/2014/main" id="{1382F540-57D0-40B8-89FE-987FDBD0D72B}"/>
              </a:ext>
            </a:extLst>
          </p:cNvPr>
          <p:cNvSpPr>
            <a:spLocks noGrp="1"/>
          </p:cNvSpPr>
          <p:nvPr>
            <p:ph type="ftr" sz="quarter" idx="11"/>
          </p:nvPr>
        </p:nvSpPr>
        <p:spPr/>
        <p:txBody>
          <a:bodyPr/>
          <a:lstStyle/>
          <a:p>
            <a:r>
              <a:rPr lang="en-US" dirty="0"/>
              <a:t>aageorgia.org  |  gssa@aageorgia.org  | P.O. Box 7325 Macon, GA 31209 | Phone: 478-745-2588 | Gssa@2006</a:t>
            </a:r>
          </a:p>
        </p:txBody>
      </p:sp>
      <p:sp>
        <p:nvSpPr>
          <p:cNvPr id="4" name="Content Placeholder 3">
            <a:extLst>
              <a:ext uri="{FF2B5EF4-FFF2-40B4-BE49-F238E27FC236}">
                <a16:creationId xmlns:a16="http://schemas.microsoft.com/office/drawing/2014/main" id="{FE97C44E-C442-45B9-98E7-100A6DC3FFA0}"/>
              </a:ext>
            </a:extLst>
          </p:cNvPr>
          <p:cNvSpPr>
            <a:spLocks noGrp="1"/>
          </p:cNvSpPr>
          <p:nvPr>
            <p:ph sz="quarter" idx="1"/>
          </p:nvPr>
        </p:nvSpPr>
        <p:spPr/>
        <p:txBody>
          <a:bodyPr/>
          <a:lstStyle/>
          <a:p>
            <a:pPr marL="0" indent="0">
              <a:buNone/>
            </a:pPr>
            <a:r>
              <a:rPr lang="en-US" b="1" u="sng" dirty="0"/>
              <a:t>Committee Considerations</a:t>
            </a:r>
          </a:p>
          <a:p>
            <a:r>
              <a:rPr lang="en-US" dirty="0"/>
              <a:t>Reviewed the resumes and approved as eligible for election all Class B trustee candidates for West Central and Western Canada Regional trustee.</a:t>
            </a:r>
          </a:p>
          <a:p>
            <a:r>
              <a:rPr lang="en-US" dirty="0"/>
              <a:t>Elected by their regions:</a:t>
            </a:r>
          </a:p>
          <a:p>
            <a:pPr lvl="1"/>
            <a:r>
              <a:rPr lang="en-US" dirty="0"/>
              <a:t>Mike Lewis		     West Central Regional Trustee</a:t>
            </a:r>
          </a:p>
          <a:p>
            <a:pPr lvl="1"/>
            <a:r>
              <a:rPr lang="en-US" dirty="0"/>
              <a:t>Irma Van der Bon-Nicol	     Western Canada Regional Trustee</a:t>
            </a:r>
          </a:p>
          <a:p>
            <a:pPr marL="0" indent="0">
              <a:buNone/>
            </a:pPr>
            <a:br>
              <a:rPr lang="en-US" dirty="0"/>
            </a:br>
            <a:endParaRPr lang="en-US" dirty="0"/>
          </a:p>
        </p:txBody>
      </p:sp>
      <p:pic>
        <p:nvPicPr>
          <p:cNvPr id="11" name="Picture 10" descr="A close up of a logo&#10;&#10;Description automatically generated">
            <a:extLst>
              <a:ext uri="{FF2B5EF4-FFF2-40B4-BE49-F238E27FC236}">
                <a16:creationId xmlns:a16="http://schemas.microsoft.com/office/drawing/2014/main" id="{64DA4F88-BF9E-44C8-9457-2D1D7F62945E}"/>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2266692" y="4700670"/>
            <a:ext cx="4143374" cy="1562344"/>
          </a:xfrm>
          <a:prstGeom prst="rect">
            <a:avLst/>
          </a:prstGeom>
        </p:spPr>
      </p:pic>
      <p:sp>
        <p:nvSpPr>
          <p:cNvPr id="12" name="TextBox 11">
            <a:extLst>
              <a:ext uri="{FF2B5EF4-FFF2-40B4-BE49-F238E27FC236}">
                <a16:creationId xmlns:a16="http://schemas.microsoft.com/office/drawing/2014/main" id="{FC5022E1-B19D-4982-AC88-F58C4CC4080E}"/>
              </a:ext>
            </a:extLst>
          </p:cNvPr>
          <p:cNvSpPr txBox="1"/>
          <p:nvPr/>
        </p:nvSpPr>
        <p:spPr>
          <a:xfrm>
            <a:off x="4238626" y="6282410"/>
            <a:ext cx="4143374" cy="230832"/>
          </a:xfrm>
          <a:prstGeom prst="rect">
            <a:avLst/>
          </a:prstGeom>
          <a:noFill/>
        </p:spPr>
        <p:txBody>
          <a:bodyPr wrap="square" rtlCol="0">
            <a:spAutoFit/>
          </a:bodyPr>
          <a:lstStyle/>
          <a:p>
            <a:r>
              <a:rPr lang="en-US" sz="900" dirty="0">
                <a:hlinkClick r:id="rId6" tooltip="https://communityactionmk.org/about/our-trustees/"/>
              </a:rPr>
              <a:t>This Photo</a:t>
            </a:r>
            <a:r>
              <a:rPr lang="en-US" sz="900" dirty="0"/>
              <a:t> by Unknown Author is licensed under </a:t>
            </a:r>
            <a:r>
              <a:rPr lang="en-US" sz="900" dirty="0">
                <a:hlinkClick r:id="rId7" tooltip="https://creativecommons.org/licenses/by-nc-sa/3.0/"/>
              </a:rPr>
              <a:t>CC BY-SA-NC</a:t>
            </a:r>
            <a:endParaRPr lang="en-US" sz="900" dirty="0"/>
          </a:p>
        </p:txBody>
      </p:sp>
      <p:pic>
        <p:nvPicPr>
          <p:cNvPr id="6" name="Audio 5">
            <a:hlinkClick r:id="" action="ppaction://media"/>
            <a:extLst>
              <a:ext uri="{FF2B5EF4-FFF2-40B4-BE49-F238E27FC236}">
                <a16:creationId xmlns:a16="http://schemas.microsoft.com/office/drawing/2014/main" id="{2AE540D4-5B87-4C76-8CE3-0A2B2CCBA53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398158881"/>
      </p:ext>
    </p:extLst>
  </p:cSld>
  <p:clrMapOvr>
    <a:masterClrMapping/>
  </p:clrMapOvr>
  <mc:AlternateContent xmlns:mc="http://schemas.openxmlformats.org/markup-compatibility/2006" xmlns:p14="http://schemas.microsoft.com/office/powerpoint/2010/main">
    <mc:Choice Requires="p14">
      <p:transition spd="slow" p14:dur="2000" advTm="15071"/>
    </mc:Choice>
    <mc:Fallback xmlns="">
      <p:transition spd="slow" advTm="150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76B235-EDB3-4BD1-9D13-906880D4E4E6}"/>
              </a:ext>
            </a:extLst>
          </p:cNvPr>
          <p:cNvSpPr>
            <a:spLocks noGrp="1"/>
          </p:cNvSpPr>
          <p:nvPr>
            <p:ph type="title"/>
          </p:nvPr>
        </p:nvSpPr>
        <p:spPr/>
        <p:txBody>
          <a:bodyPr/>
          <a:lstStyle/>
          <a:p>
            <a:pPr algn="l"/>
            <a:r>
              <a:rPr lang="en-US" b="1" dirty="0"/>
              <a:t>       Agenda Review Process</a:t>
            </a:r>
          </a:p>
        </p:txBody>
      </p:sp>
      <p:sp>
        <p:nvSpPr>
          <p:cNvPr id="3" name="Footer Placeholder 2">
            <a:extLst>
              <a:ext uri="{FF2B5EF4-FFF2-40B4-BE49-F238E27FC236}">
                <a16:creationId xmlns:a16="http://schemas.microsoft.com/office/drawing/2014/main" id="{11B3B6D1-BD31-40A0-9208-2E3B75B380A4}"/>
              </a:ext>
            </a:extLst>
          </p:cNvPr>
          <p:cNvSpPr>
            <a:spLocks noGrp="1"/>
          </p:cNvSpPr>
          <p:nvPr>
            <p:ph type="ftr" sz="quarter" idx="11"/>
          </p:nvPr>
        </p:nvSpPr>
        <p:spPr/>
        <p:txBody>
          <a:bodyPr/>
          <a:lstStyle/>
          <a:p>
            <a:r>
              <a:rPr lang="en-US" dirty="0"/>
              <a:t>aageorgia.org  |  gssa@aageorgia.org  | P.O. Box 7325 Macon, GA 31209 | Phone: 478-745-2588 | Gssa@2006</a:t>
            </a:r>
          </a:p>
        </p:txBody>
      </p:sp>
      <p:sp>
        <p:nvSpPr>
          <p:cNvPr id="4" name="Content Placeholder 3">
            <a:extLst>
              <a:ext uri="{FF2B5EF4-FFF2-40B4-BE49-F238E27FC236}">
                <a16:creationId xmlns:a16="http://schemas.microsoft.com/office/drawing/2014/main" id="{29901A05-863D-4A0A-9844-8DABBAC07FC4}"/>
              </a:ext>
            </a:extLst>
          </p:cNvPr>
          <p:cNvSpPr>
            <a:spLocks noGrp="1"/>
          </p:cNvSpPr>
          <p:nvPr>
            <p:ph sz="quarter" idx="1"/>
          </p:nvPr>
        </p:nvSpPr>
        <p:spPr/>
        <p:txBody>
          <a:bodyPr/>
          <a:lstStyle/>
          <a:p>
            <a:r>
              <a:rPr lang="en-US" dirty="0"/>
              <a:t>Consider the following:</a:t>
            </a:r>
          </a:p>
          <a:p>
            <a:pPr lvl="1"/>
            <a:r>
              <a:rPr lang="en-US" sz="2400" dirty="0"/>
              <a:t>Whether the agenda item is time-sensitive</a:t>
            </a:r>
          </a:p>
          <a:p>
            <a:pPr lvl="1"/>
            <a:r>
              <a:rPr lang="en-US" sz="2400" dirty="0"/>
              <a:t>Whether there is enough time to fully consider a large policy consideration</a:t>
            </a:r>
          </a:p>
          <a:p>
            <a:pPr lvl="1"/>
            <a:r>
              <a:rPr lang="en-US" sz="2400" dirty="0"/>
              <a:t>Whether the Conference can offer the time required for fully informed discussion that is deserved by so many of the policy considerations on the table</a:t>
            </a:r>
          </a:p>
          <a:p>
            <a:pPr lvl="1"/>
            <a:r>
              <a:rPr lang="en-US" sz="2400" dirty="0"/>
              <a:t>Remote discussion and debate moves slower than in real time</a:t>
            </a:r>
          </a:p>
          <a:p>
            <a:pPr lvl="1"/>
            <a:r>
              <a:rPr lang="en-US" sz="2400" dirty="0"/>
              <a:t>Balance of the report, time for questions, and any debate or voting required</a:t>
            </a:r>
          </a:p>
          <a:p>
            <a:pPr lvl="1"/>
            <a:endParaRPr lang="en-US" dirty="0"/>
          </a:p>
          <a:p>
            <a:pPr lvl="1"/>
            <a:endParaRPr lang="en-US" dirty="0"/>
          </a:p>
        </p:txBody>
      </p:sp>
      <p:pic>
        <p:nvPicPr>
          <p:cNvPr id="6" name="Picture 5" descr="A clock that is on a white background&#10;&#10;Description automatically generated">
            <a:extLst>
              <a:ext uri="{FF2B5EF4-FFF2-40B4-BE49-F238E27FC236}">
                <a16:creationId xmlns:a16="http://schemas.microsoft.com/office/drawing/2014/main" id="{E79C054A-3C5D-44C7-ABAE-66E0E3F3624F}"/>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6553200" y="228600"/>
            <a:ext cx="1905000" cy="1879600"/>
          </a:xfrm>
          <a:prstGeom prst="rect">
            <a:avLst/>
          </a:prstGeom>
        </p:spPr>
      </p:pic>
      <p:pic>
        <p:nvPicPr>
          <p:cNvPr id="7" name="Audio 6">
            <a:hlinkClick r:id="" action="ppaction://media"/>
            <a:extLst>
              <a:ext uri="{FF2B5EF4-FFF2-40B4-BE49-F238E27FC236}">
                <a16:creationId xmlns:a16="http://schemas.microsoft.com/office/drawing/2014/main" id="{0D7EF8DB-260A-4B03-902E-F11FC7333BB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569088722"/>
      </p:ext>
    </p:extLst>
  </p:cSld>
  <p:clrMapOvr>
    <a:masterClrMapping/>
  </p:clrMapOvr>
  <mc:AlternateContent xmlns:mc="http://schemas.openxmlformats.org/markup-compatibility/2006" xmlns:p14="http://schemas.microsoft.com/office/powerpoint/2010/main">
    <mc:Choice Requires="p14">
      <p:transition spd="slow" p14:dur="2000" advTm="31335"/>
    </mc:Choice>
    <mc:Fallback xmlns="">
      <p:transition spd="slow" advTm="313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D0725F-51D6-45FC-86A5-C15B3377DAFB}"/>
              </a:ext>
            </a:extLst>
          </p:cNvPr>
          <p:cNvSpPr>
            <a:spLocks noGrp="1"/>
          </p:cNvSpPr>
          <p:nvPr>
            <p:ph type="title"/>
          </p:nvPr>
        </p:nvSpPr>
        <p:spPr/>
        <p:txBody>
          <a:bodyPr/>
          <a:lstStyle/>
          <a:p>
            <a:r>
              <a:rPr lang="en-US" b="1" dirty="0"/>
              <a:t>XI. Trustees</a:t>
            </a:r>
          </a:p>
        </p:txBody>
      </p:sp>
      <p:sp>
        <p:nvSpPr>
          <p:cNvPr id="3" name="Footer Placeholder 2">
            <a:extLst>
              <a:ext uri="{FF2B5EF4-FFF2-40B4-BE49-F238E27FC236}">
                <a16:creationId xmlns:a16="http://schemas.microsoft.com/office/drawing/2014/main" id="{AA4022AC-6634-4FCC-9DF3-DAAF84D34ABF}"/>
              </a:ext>
            </a:extLst>
          </p:cNvPr>
          <p:cNvSpPr>
            <a:spLocks noGrp="1"/>
          </p:cNvSpPr>
          <p:nvPr>
            <p:ph type="ftr" sz="quarter" idx="11"/>
          </p:nvPr>
        </p:nvSpPr>
        <p:spPr/>
        <p:txBody>
          <a:bodyPr/>
          <a:lstStyle/>
          <a:p>
            <a:r>
              <a:rPr lang="en-US" dirty="0"/>
              <a:t>aageorgia.org  |  gssa@aageorgia.org  | P.O. Box 7325 Macon, GA 31209 | Phone: 478-745-2588 | Gssa@2006</a:t>
            </a:r>
          </a:p>
        </p:txBody>
      </p:sp>
      <p:sp>
        <p:nvSpPr>
          <p:cNvPr id="4" name="Content Placeholder 3">
            <a:extLst>
              <a:ext uri="{FF2B5EF4-FFF2-40B4-BE49-F238E27FC236}">
                <a16:creationId xmlns:a16="http://schemas.microsoft.com/office/drawing/2014/main" id="{6AF7F353-BC79-4F0A-A6DF-9C5BB7B6D790}"/>
              </a:ext>
            </a:extLst>
          </p:cNvPr>
          <p:cNvSpPr>
            <a:spLocks noGrp="1"/>
          </p:cNvSpPr>
          <p:nvPr>
            <p:ph sz="quarter" idx="1"/>
          </p:nvPr>
        </p:nvSpPr>
        <p:spPr>
          <a:xfrm>
            <a:off x="316992" y="1486665"/>
            <a:ext cx="8503920" cy="4572000"/>
          </a:xfrm>
        </p:spPr>
        <p:txBody>
          <a:bodyPr>
            <a:noAutofit/>
          </a:bodyPr>
          <a:lstStyle/>
          <a:p>
            <a:pPr marL="0" indent="0">
              <a:buNone/>
            </a:pPr>
            <a:r>
              <a:rPr lang="en-US" sz="2200" b="1" u="sng" dirty="0"/>
              <a:t>Committee Considerations</a:t>
            </a:r>
            <a:r>
              <a:rPr lang="en-US" sz="2200" dirty="0"/>
              <a:t> The 2020 Conference Committee on Trustees reviewed the slate of directors of A.A.W.S., Inc. and A.A. Grapevine, Inc. </a:t>
            </a:r>
            <a:endParaRPr lang="en-US" sz="2200" b="1" u="sng" dirty="0"/>
          </a:p>
          <a:p>
            <a:r>
              <a:rPr lang="en-US" sz="2200" dirty="0"/>
              <a:t>Consider amending the Bylaws of A.A.W.S., Inc. Article III Directors to include language similar to that contained in the Bylaws of the General Service Board of A.A., Inc. regarding proposed new member trustees.</a:t>
            </a:r>
          </a:p>
          <a:p>
            <a:r>
              <a:rPr lang="en-US" sz="2200" dirty="0"/>
              <a:t>Consider clarifying procedure No 1 Grapevine and A.A.W.S. Boards Procedures for Nominating Corporate Board Directors, specifically for point 4  “Past Delegate –not eligible until one year after rotation,” to mean not eligible to </a:t>
            </a:r>
            <a:r>
              <a:rPr lang="en-US" sz="2200" b="1" dirty="0"/>
              <a:t>apply</a:t>
            </a:r>
            <a:r>
              <a:rPr lang="en-US" sz="2200" dirty="0"/>
              <a:t> or </a:t>
            </a:r>
            <a:r>
              <a:rPr lang="en-US" sz="2200" b="1" dirty="0"/>
              <a:t>serve</a:t>
            </a:r>
            <a:r>
              <a:rPr lang="en-US" sz="2200" dirty="0"/>
              <a:t> until 1 year after rotation.</a:t>
            </a:r>
          </a:p>
          <a:p>
            <a:pPr marL="0" indent="0">
              <a:buNone/>
            </a:pPr>
            <a:r>
              <a:rPr lang="en-US" sz="2200" dirty="0"/>
              <a:t>The committee requests that a report be brought back to the 2021 Conference Committee on Trustees.</a:t>
            </a:r>
          </a:p>
        </p:txBody>
      </p:sp>
      <p:pic>
        <p:nvPicPr>
          <p:cNvPr id="6" name="Picture 5" descr="A picture containing light, sunset&#10;&#10;Description automatically generated">
            <a:extLst>
              <a:ext uri="{FF2B5EF4-FFF2-40B4-BE49-F238E27FC236}">
                <a16:creationId xmlns:a16="http://schemas.microsoft.com/office/drawing/2014/main" id="{E0DA8AFC-5187-47AF-A704-7BBD08E630BD}"/>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6477000" y="185374"/>
            <a:ext cx="1905000" cy="1259553"/>
          </a:xfrm>
          <a:prstGeom prst="rect">
            <a:avLst/>
          </a:prstGeom>
        </p:spPr>
      </p:pic>
      <p:pic>
        <p:nvPicPr>
          <p:cNvPr id="5" name="Audio 4">
            <a:hlinkClick r:id="" action="ppaction://media"/>
            <a:extLst>
              <a:ext uri="{FF2B5EF4-FFF2-40B4-BE49-F238E27FC236}">
                <a16:creationId xmlns:a16="http://schemas.microsoft.com/office/drawing/2014/main" id="{BA0384F3-4B87-430D-97CB-C3984DAAF00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169021311"/>
      </p:ext>
    </p:extLst>
  </p:cSld>
  <p:clrMapOvr>
    <a:masterClrMapping/>
  </p:clrMapOvr>
  <mc:AlternateContent xmlns:mc="http://schemas.openxmlformats.org/markup-compatibility/2006" xmlns:p14="http://schemas.microsoft.com/office/powerpoint/2010/main">
    <mc:Choice Requires="p14">
      <p:transition spd="slow" p14:dur="2000" advTm="39630"/>
    </mc:Choice>
    <mc:Fallback xmlns="">
      <p:transition spd="slow" advTm="396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0AF3BE-01A5-4D5C-8715-ED41D6B2BBA8}"/>
              </a:ext>
            </a:extLst>
          </p:cNvPr>
          <p:cNvSpPr>
            <a:spLocks noGrp="1"/>
          </p:cNvSpPr>
          <p:nvPr>
            <p:ph type="title"/>
          </p:nvPr>
        </p:nvSpPr>
        <p:spPr/>
        <p:txBody>
          <a:bodyPr/>
          <a:lstStyle/>
          <a:p>
            <a:r>
              <a:rPr lang="en-US" b="1" dirty="0"/>
              <a:t>XI. Trustees: Forwarded to 71</a:t>
            </a:r>
            <a:r>
              <a:rPr lang="en-US" b="1" baseline="30000" dirty="0"/>
              <a:t>st</a:t>
            </a:r>
            <a:r>
              <a:rPr lang="en-US" b="1" dirty="0"/>
              <a:t> GSC</a:t>
            </a:r>
          </a:p>
        </p:txBody>
      </p:sp>
      <p:sp>
        <p:nvSpPr>
          <p:cNvPr id="3" name="Footer Placeholder 2">
            <a:extLst>
              <a:ext uri="{FF2B5EF4-FFF2-40B4-BE49-F238E27FC236}">
                <a16:creationId xmlns:a16="http://schemas.microsoft.com/office/drawing/2014/main" id="{FD8237B8-1D71-485B-9983-021828983B40}"/>
              </a:ext>
            </a:extLst>
          </p:cNvPr>
          <p:cNvSpPr>
            <a:spLocks noGrp="1"/>
          </p:cNvSpPr>
          <p:nvPr>
            <p:ph type="ftr" sz="quarter" idx="11"/>
          </p:nvPr>
        </p:nvSpPr>
        <p:spPr/>
        <p:txBody>
          <a:bodyPr/>
          <a:lstStyle/>
          <a:p>
            <a:r>
              <a:rPr lang="en-US" dirty="0"/>
              <a:t>aageorgia.org  |  gssa@aageorgia.org  | P.O. Box 7325 Macon, GA 31209 | Phone: 478-745-2588 | Gssa@2006</a:t>
            </a:r>
          </a:p>
        </p:txBody>
      </p:sp>
      <p:sp>
        <p:nvSpPr>
          <p:cNvPr id="4" name="Content Placeholder 3">
            <a:extLst>
              <a:ext uri="{FF2B5EF4-FFF2-40B4-BE49-F238E27FC236}">
                <a16:creationId xmlns:a16="http://schemas.microsoft.com/office/drawing/2014/main" id="{6B5C475F-56D1-4D00-93E5-5B6CD1788CF9}"/>
              </a:ext>
            </a:extLst>
          </p:cNvPr>
          <p:cNvSpPr>
            <a:spLocks noGrp="1"/>
          </p:cNvSpPr>
          <p:nvPr>
            <p:ph sz="quarter" idx="1"/>
          </p:nvPr>
        </p:nvSpPr>
        <p:spPr/>
        <p:txBody>
          <a:bodyPr/>
          <a:lstStyle/>
          <a:p>
            <a:r>
              <a:rPr lang="en-US" dirty="0"/>
              <a:t>Consider the revised “Procedures for a Partial or Complete Reorganization of the General Service Board, the A.A.W.S. or A.A. Grapevine Boards.”</a:t>
            </a:r>
          </a:p>
          <a:p>
            <a:r>
              <a:rPr lang="en-US" dirty="0"/>
              <a:t>The Conference Committee on Trustees agreed to include a memo for the 71</a:t>
            </a:r>
            <a:r>
              <a:rPr lang="en-US" baseline="30000" dirty="0"/>
              <a:t>st</a:t>
            </a:r>
            <a:r>
              <a:rPr lang="en-US" dirty="0"/>
              <a:t> GSC proposing consideration of alternate trustees.</a:t>
            </a:r>
          </a:p>
        </p:txBody>
      </p:sp>
      <p:pic>
        <p:nvPicPr>
          <p:cNvPr id="5" name="Picture 4">
            <a:extLst>
              <a:ext uri="{FF2B5EF4-FFF2-40B4-BE49-F238E27FC236}">
                <a16:creationId xmlns:a16="http://schemas.microsoft.com/office/drawing/2014/main" id="{05103028-6ACA-4B11-826C-15A014196A8E}"/>
              </a:ext>
            </a:extLst>
          </p:cNvPr>
          <p:cNvPicPr>
            <a:picLocks noChangeAspect="1"/>
          </p:cNvPicPr>
          <p:nvPr/>
        </p:nvPicPr>
        <p:blipFill>
          <a:blip r:embed="rId5"/>
          <a:stretch>
            <a:fillRect/>
          </a:stretch>
        </p:blipFill>
        <p:spPr>
          <a:xfrm>
            <a:off x="3453287" y="4495800"/>
            <a:ext cx="2231329" cy="1444877"/>
          </a:xfrm>
          <a:prstGeom prst="rect">
            <a:avLst/>
          </a:prstGeom>
        </p:spPr>
      </p:pic>
      <p:pic>
        <p:nvPicPr>
          <p:cNvPr id="6" name="Audio 5">
            <a:hlinkClick r:id="" action="ppaction://media"/>
            <a:extLst>
              <a:ext uri="{FF2B5EF4-FFF2-40B4-BE49-F238E27FC236}">
                <a16:creationId xmlns:a16="http://schemas.microsoft.com/office/drawing/2014/main" id="{4AF59255-FC1C-4126-863E-EB07AC7006C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289975159"/>
      </p:ext>
    </p:extLst>
  </p:cSld>
  <p:clrMapOvr>
    <a:masterClrMapping/>
  </p:clrMapOvr>
  <mc:AlternateContent xmlns:mc="http://schemas.openxmlformats.org/markup-compatibility/2006" xmlns:p14="http://schemas.microsoft.com/office/powerpoint/2010/main">
    <mc:Choice Requires="p14">
      <p:transition spd="slow" p14:dur="2000" advTm="18904"/>
    </mc:Choice>
    <mc:Fallback xmlns="">
      <p:transition spd="slow" advTm="189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E90A57-6139-47B8-A5E4-7C36AF26764A}"/>
              </a:ext>
            </a:extLst>
          </p:cNvPr>
          <p:cNvSpPr>
            <a:spLocks noGrp="1"/>
          </p:cNvSpPr>
          <p:nvPr>
            <p:ph type="title"/>
          </p:nvPr>
        </p:nvSpPr>
        <p:spPr/>
        <p:txBody>
          <a:bodyPr/>
          <a:lstStyle/>
          <a:p>
            <a:r>
              <a:rPr lang="en-US" b="1" dirty="0"/>
              <a:t>XI. Trustees: Floor Action</a:t>
            </a:r>
          </a:p>
        </p:txBody>
      </p:sp>
      <p:sp>
        <p:nvSpPr>
          <p:cNvPr id="3" name="Footer Placeholder 2">
            <a:extLst>
              <a:ext uri="{FF2B5EF4-FFF2-40B4-BE49-F238E27FC236}">
                <a16:creationId xmlns:a16="http://schemas.microsoft.com/office/drawing/2014/main" id="{FD37CD18-477D-43C2-B093-0D06CA5F9230}"/>
              </a:ext>
            </a:extLst>
          </p:cNvPr>
          <p:cNvSpPr>
            <a:spLocks noGrp="1"/>
          </p:cNvSpPr>
          <p:nvPr>
            <p:ph type="ftr" sz="quarter" idx="11"/>
          </p:nvPr>
        </p:nvSpPr>
        <p:spPr/>
        <p:txBody>
          <a:bodyPr/>
          <a:lstStyle/>
          <a:p>
            <a:r>
              <a:rPr lang="en-US" dirty="0"/>
              <a:t>aageorgia.org  |  gssa@aageorgia.org  | P.O. Box 7325 Macon, GA 31209 | Phone: 478-745-2588 | Gssa@2006</a:t>
            </a:r>
          </a:p>
        </p:txBody>
      </p:sp>
      <p:sp>
        <p:nvSpPr>
          <p:cNvPr id="4" name="Content Placeholder 3">
            <a:extLst>
              <a:ext uri="{FF2B5EF4-FFF2-40B4-BE49-F238E27FC236}">
                <a16:creationId xmlns:a16="http://schemas.microsoft.com/office/drawing/2014/main" id="{D263717D-C405-47BE-9D5C-6169E2A703B2}"/>
              </a:ext>
            </a:extLst>
          </p:cNvPr>
          <p:cNvSpPr>
            <a:spLocks noGrp="1"/>
          </p:cNvSpPr>
          <p:nvPr>
            <p:ph sz="quarter" idx="1"/>
          </p:nvPr>
        </p:nvSpPr>
        <p:spPr/>
        <p:txBody>
          <a:bodyPr/>
          <a:lstStyle/>
          <a:p>
            <a:r>
              <a:rPr lang="en-US" dirty="0"/>
              <a:t>The 70</a:t>
            </a:r>
            <a:r>
              <a:rPr lang="en-US" baseline="30000" dirty="0"/>
              <a:t>th</a:t>
            </a:r>
            <a:r>
              <a:rPr lang="en-US" dirty="0"/>
              <a:t> General Service Conference approve the slate of Directors for A.A.W.S., as originally submitted. </a:t>
            </a:r>
          </a:p>
          <a:p>
            <a:pPr marL="0" indent="0">
              <a:buNone/>
            </a:pPr>
            <a:r>
              <a:rPr lang="en-US" b="1" dirty="0"/>
              <a:t>Motion to decline failed.</a:t>
            </a:r>
          </a:p>
          <a:p>
            <a:r>
              <a:rPr lang="en-US" dirty="0"/>
              <a:t>The slate of Directors of A.A.W.S., Inc. as submitted by the Conference Committee on Trustees, be approved.</a:t>
            </a:r>
          </a:p>
          <a:p>
            <a:pPr marL="0" indent="0">
              <a:buNone/>
            </a:pPr>
            <a:r>
              <a:rPr lang="en-US" b="1" dirty="0"/>
              <a:t>Motion to decline failed.</a:t>
            </a:r>
          </a:p>
          <a:p>
            <a:endParaRPr lang="en-US" dirty="0"/>
          </a:p>
        </p:txBody>
      </p:sp>
      <p:pic>
        <p:nvPicPr>
          <p:cNvPr id="5" name="Picture 4">
            <a:extLst>
              <a:ext uri="{FF2B5EF4-FFF2-40B4-BE49-F238E27FC236}">
                <a16:creationId xmlns:a16="http://schemas.microsoft.com/office/drawing/2014/main" id="{3FB917EC-D595-42DA-AEAA-28B3A7D89ABB}"/>
              </a:ext>
            </a:extLst>
          </p:cNvPr>
          <p:cNvPicPr>
            <a:picLocks noChangeAspect="1"/>
          </p:cNvPicPr>
          <p:nvPr/>
        </p:nvPicPr>
        <p:blipFill>
          <a:blip r:embed="rId5"/>
          <a:stretch>
            <a:fillRect/>
          </a:stretch>
        </p:blipFill>
        <p:spPr>
          <a:xfrm>
            <a:off x="2752188" y="4967856"/>
            <a:ext cx="3603048" cy="1442992"/>
          </a:xfrm>
          <a:prstGeom prst="rect">
            <a:avLst/>
          </a:prstGeom>
        </p:spPr>
      </p:pic>
      <p:pic>
        <p:nvPicPr>
          <p:cNvPr id="6" name="Audio 5">
            <a:hlinkClick r:id="" action="ppaction://media"/>
            <a:extLst>
              <a:ext uri="{FF2B5EF4-FFF2-40B4-BE49-F238E27FC236}">
                <a16:creationId xmlns:a16="http://schemas.microsoft.com/office/drawing/2014/main" id="{8ADABAB2-1248-46B6-84D1-3F206B4447A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029947964"/>
      </p:ext>
    </p:extLst>
  </p:cSld>
  <p:clrMapOvr>
    <a:masterClrMapping/>
  </p:clrMapOvr>
  <mc:AlternateContent xmlns:mc="http://schemas.openxmlformats.org/markup-compatibility/2006" xmlns:p14="http://schemas.microsoft.com/office/powerpoint/2010/main">
    <mc:Choice Requires="p14">
      <p:transition spd="slow" p14:dur="2000" advTm="20363"/>
    </mc:Choice>
    <mc:Fallback xmlns="">
      <p:transition spd="slow" advTm="203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5A9871-5214-4EBA-B787-EA960E312A9D}"/>
              </a:ext>
            </a:extLst>
          </p:cNvPr>
          <p:cNvSpPr>
            <a:spLocks noGrp="1"/>
          </p:cNvSpPr>
          <p:nvPr>
            <p:ph type="title"/>
          </p:nvPr>
        </p:nvSpPr>
        <p:spPr/>
        <p:txBody>
          <a:bodyPr/>
          <a:lstStyle/>
          <a:p>
            <a:r>
              <a:rPr lang="en-US" b="1" dirty="0"/>
              <a:t>XII. Archives</a:t>
            </a:r>
          </a:p>
        </p:txBody>
      </p:sp>
      <p:sp>
        <p:nvSpPr>
          <p:cNvPr id="3" name="Footer Placeholder 2">
            <a:extLst>
              <a:ext uri="{FF2B5EF4-FFF2-40B4-BE49-F238E27FC236}">
                <a16:creationId xmlns:a16="http://schemas.microsoft.com/office/drawing/2014/main" id="{8DBF482E-6E0F-4DA7-962B-5E452BBFE174}"/>
              </a:ext>
            </a:extLst>
          </p:cNvPr>
          <p:cNvSpPr>
            <a:spLocks noGrp="1"/>
          </p:cNvSpPr>
          <p:nvPr>
            <p:ph type="ftr" sz="quarter" idx="11"/>
          </p:nvPr>
        </p:nvSpPr>
        <p:spPr/>
        <p:txBody>
          <a:bodyPr/>
          <a:lstStyle/>
          <a:p>
            <a:r>
              <a:rPr lang="en-US" dirty="0"/>
              <a:t>aageorgia.org  |  gssa@aageorgia.org  | P.O. Box 7325 Macon, GA 31209 | Phone: 478-745-2588 | Gssa@2006</a:t>
            </a:r>
          </a:p>
        </p:txBody>
      </p:sp>
      <p:sp>
        <p:nvSpPr>
          <p:cNvPr id="4" name="Content Placeholder 3">
            <a:extLst>
              <a:ext uri="{FF2B5EF4-FFF2-40B4-BE49-F238E27FC236}">
                <a16:creationId xmlns:a16="http://schemas.microsoft.com/office/drawing/2014/main" id="{9DABAADE-EB11-4AC6-A22A-0C04592329DA}"/>
              </a:ext>
            </a:extLst>
          </p:cNvPr>
          <p:cNvSpPr>
            <a:spLocks noGrp="1"/>
          </p:cNvSpPr>
          <p:nvPr>
            <p:ph sz="quarter" idx="1"/>
          </p:nvPr>
        </p:nvSpPr>
        <p:spPr/>
        <p:txBody>
          <a:bodyPr/>
          <a:lstStyle/>
          <a:p>
            <a:pPr marL="0" indent="0">
              <a:buNone/>
            </a:pPr>
            <a:r>
              <a:rPr lang="en-US" b="1" dirty="0"/>
              <a:t>No Advisory Actions</a:t>
            </a:r>
          </a:p>
          <a:p>
            <a:pPr marL="0" indent="0">
              <a:buNone/>
            </a:pPr>
            <a:r>
              <a:rPr lang="en-US" b="1" u="sng" dirty="0"/>
              <a:t>Committee Considerations</a:t>
            </a:r>
          </a:p>
          <a:p>
            <a:r>
              <a:rPr lang="en-US" dirty="0"/>
              <a:t>The committee considered requests to develop a book on A.A. history from 1955 through the present and suggested the trustees’ Archives Committee consider possible themes, content ideas, and time period such a book would cover. The committee requested a report be brought back to the 2021 Conference Committee on Archives.</a:t>
            </a:r>
          </a:p>
          <a:p>
            <a:pPr marL="0" indent="0">
              <a:buNone/>
            </a:pPr>
            <a:r>
              <a:rPr lang="en-US" dirty="0"/>
              <a:t> </a:t>
            </a:r>
            <a:r>
              <a:rPr lang="en-US" b="1" dirty="0"/>
              <a:t>Forwarded item</a:t>
            </a:r>
            <a:r>
              <a:rPr lang="en-US" dirty="0"/>
              <a:t>: Review Archives Workbook.</a:t>
            </a:r>
          </a:p>
        </p:txBody>
      </p:sp>
      <p:pic>
        <p:nvPicPr>
          <p:cNvPr id="6" name="Picture 5" descr="A picture containing yellow, drawing, sign&#10;&#10;Description automatically generated">
            <a:extLst>
              <a:ext uri="{FF2B5EF4-FFF2-40B4-BE49-F238E27FC236}">
                <a16:creationId xmlns:a16="http://schemas.microsoft.com/office/drawing/2014/main" id="{4628B5D6-D669-4B24-A18C-562DBEFBE668}"/>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6172200" y="532923"/>
            <a:ext cx="2633472" cy="1988249"/>
          </a:xfrm>
          <a:prstGeom prst="rect">
            <a:avLst/>
          </a:prstGeom>
        </p:spPr>
      </p:pic>
      <p:pic>
        <p:nvPicPr>
          <p:cNvPr id="8" name="Audio 7">
            <a:hlinkClick r:id="" action="ppaction://media"/>
            <a:extLst>
              <a:ext uri="{FF2B5EF4-FFF2-40B4-BE49-F238E27FC236}">
                <a16:creationId xmlns:a16="http://schemas.microsoft.com/office/drawing/2014/main" id="{C8B19225-FA77-4552-A244-24744952C9D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016978674"/>
      </p:ext>
    </p:extLst>
  </p:cSld>
  <p:clrMapOvr>
    <a:masterClrMapping/>
  </p:clrMapOvr>
  <mc:AlternateContent xmlns:mc="http://schemas.openxmlformats.org/markup-compatibility/2006" xmlns:p14="http://schemas.microsoft.com/office/powerpoint/2010/main">
    <mc:Choice Requires="p14">
      <p:transition spd="slow" p14:dur="2000" advTm="21301"/>
    </mc:Choice>
    <mc:Fallback xmlns="">
      <p:transition spd="slow" advTm="213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85341-C6A7-48DE-A4DB-5998AEDFDC6A}"/>
              </a:ext>
            </a:extLst>
          </p:cNvPr>
          <p:cNvSpPr>
            <a:spLocks noGrp="1"/>
          </p:cNvSpPr>
          <p:nvPr>
            <p:ph type="title"/>
          </p:nvPr>
        </p:nvSpPr>
        <p:spPr>
          <a:xfrm>
            <a:off x="301752" y="81224"/>
            <a:ext cx="8534400" cy="1062848"/>
          </a:xfrm>
        </p:spPr>
        <p:txBody>
          <a:bodyPr>
            <a:normAutofit fontScale="90000"/>
          </a:bodyPr>
          <a:lstStyle/>
          <a:p>
            <a:br>
              <a:rPr lang="en-US" b="1" dirty="0"/>
            </a:br>
            <a:r>
              <a:rPr lang="en-US" b="1" dirty="0"/>
              <a:t>XIII. International Conventions/Regional Forums</a:t>
            </a:r>
          </a:p>
        </p:txBody>
      </p:sp>
      <p:sp>
        <p:nvSpPr>
          <p:cNvPr id="3" name="Footer Placeholder 2">
            <a:extLst>
              <a:ext uri="{FF2B5EF4-FFF2-40B4-BE49-F238E27FC236}">
                <a16:creationId xmlns:a16="http://schemas.microsoft.com/office/drawing/2014/main" id="{30249B0E-9010-47DC-8D64-55FEAC19BE66}"/>
              </a:ext>
            </a:extLst>
          </p:cNvPr>
          <p:cNvSpPr>
            <a:spLocks noGrp="1"/>
          </p:cNvSpPr>
          <p:nvPr>
            <p:ph type="ftr" sz="quarter" idx="11"/>
          </p:nvPr>
        </p:nvSpPr>
        <p:spPr>
          <a:xfrm>
            <a:off x="682752" y="6482024"/>
            <a:ext cx="8153400" cy="294752"/>
          </a:xfrm>
        </p:spPr>
        <p:txBody>
          <a:bodyPr/>
          <a:lstStyle/>
          <a:p>
            <a:r>
              <a:rPr lang="en-US" dirty="0"/>
              <a:t>aageorgia.org  |  gssa@aageorgia.org  | P.O. Box 7325 Macon, GA 31209 | Phone: 478-745-2588 | Gssa@2006</a:t>
            </a:r>
          </a:p>
        </p:txBody>
      </p:sp>
      <p:sp>
        <p:nvSpPr>
          <p:cNvPr id="4" name="Content Placeholder 3">
            <a:extLst>
              <a:ext uri="{FF2B5EF4-FFF2-40B4-BE49-F238E27FC236}">
                <a16:creationId xmlns:a16="http://schemas.microsoft.com/office/drawing/2014/main" id="{1568AC0E-3CC0-4D01-8DA3-43EF480D4BC7}"/>
              </a:ext>
            </a:extLst>
          </p:cNvPr>
          <p:cNvSpPr>
            <a:spLocks noGrp="1"/>
          </p:cNvSpPr>
          <p:nvPr>
            <p:ph sz="quarter" idx="1"/>
          </p:nvPr>
        </p:nvSpPr>
        <p:spPr/>
        <p:txBody>
          <a:bodyPr>
            <a:normAutofit fontScale="85000" lnSpcReduction="10000"/>
          </a:bodyPr>
          <a:lstStyle/>
          <a:p>
            <a:pPr marL="0" indent="0">
              <a:buNone/>
            </a:pPr>
            <a:r>
              <a:rPr lang="en-US" b="1" dirty="0"/>
              <a:t>No Advisory Actions</a:t>
            </a:r>
          </a:p>
          <a:p>
            <a:pPr marL="0" indent="0">
              <a:buNone/>
            </a:pPr>
            <a:r>
              <a:rPr lang="en-US" b="1" u="sng" dirty="0"/>
              <a:t>Committee Recommendations</a:t>
            </a:r>
          </a:p>
          <a:p>
            <a:r>
              <a:rPr lang="en-US" dirty="0"/>
              <a:t>Accepted report from Talley Management outlining steps taken prior and post cancellation of the 2020 International Convention.</a:t>
            </a:r>
          </a:p>
          <a:p>
            <a:r>
              <a:rPr lang="en-US" dirty="0"/>
              <a:t>Discussed use of Lord’s Prayer for closing “Big Meetings” at the IC. After broad discussion, the committee concluded that further discussion is needed and that the 2021 Conference Committee on International Conventions/Regional Forums continue discussion at the 71</a:t>
            </a:r>
            <a:r>
              <a:rPr lang="en-US" baseline="30000" dirty="0"/>
              <a:t>st</a:t>
            </a:r>
            <a:r>
              <a:rPr lang="en-US" dirty="0"/>
              <a:t> GSC.</a:t>
            </a:r>
          </a:p>
          <a:p>
            <a:r>
              <a:rPr lang="en-US" dirty="0"/>
              <a:t>Outlined a variety of ways to encourage interest in Regional and Local Forums.</a:t>
            </a:r>
          </a:p>
          <a:p>
            <a:pPr marL="0" indent="0">
              <a:buNone/>
            </a:pPr>
            <a:r>
              <a:rPr lang="en-US" b="1" dirty="0"/>
              <a:t>No items forwarded</a:t>
            </a:r>
          </a:p>
        </p:txBody>
      </p:sp>
      <p:pic>
        <p:nvPicPr>
          <p:cNvPr id="6" name="Picture 5" descr="A picture containing transport, umbrella&#10;&#10;Description automatically generated">
            <a:extLst>
              <a:ext uri="{FF2B5EF4-FFF2-40B4-BE49-F238E27FC236}">
                <a16:creationId xmlns:a16="http://schemas.microsoft.com/office/drawing/2014/main" id="{2E0ECA57-B7E5-489C-9311-DB36F59482EB}"/>
              </a:ext>
            </a:extLst>
          </p:cNvPr>
          <p:cNvPicPr>
            <a:picLocks noChangeAspect="1"/>
          </p:cNvPicPr>
          <p:nvPr/>
        </p:nvPicPr>
        <p:blipFill>
          <a:blip r:embed="rId5" cstate="print">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5867400" y="746450"/>
            <a:ext cx="1828800" cy="1561196"/>
          </a:xfrm>
          <a:prstGeom prst="rect">
            <a:avLst/>
          </a:prstGeom>
        </p:spPr>
      </p:pic>
      <p:pic>
        <p:nvPicPr>
          <p:cNvPr id="7" name="Audio 6">
            <a:hlinkClick r:id="" action="ppaction://media"/>
            <a:extLst>
              <a:ext uri="{FF2B5EF4-FFF2-40B4-BE49-F238E27FC236}">
                <a16:creationId xmlns:a16="http://schemas.microsoft.com/office/drawing/2014/main" id="{E4D0A6F5-2076-40C6-BA78-863C45A4AD4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183508895"/>
      </p:ext>
    </p:extLst>
  </p:cSld>
  <p:clrMapOvr>
    <a:masterClrMapping/>
  </p:clrMapOvr>
  <mc:AlternateContent xmlns:mc="http://schemas.openxmlformats.org/markup-compatibility/2006" xmlns:p14="http://schemas.microsoft.com/office/powerpoint/2010/main">
    <mc:Choice Requires="p14">
      <p:transition spd="slow" p14:dur="2000" advTm="60286"/>
    </mc:Choice>
    <mc:Fallback xmlns="">
      <p:transition spd="slow" advTm="602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ED397B8C-73CC-4EFC-8556-1B0490FB95F6}"/>
              </a:ext>
            </a:extLst>
          </p:cNvPr>
          <p:cNvSpPr>
            <a:spLocks noGrp="1"/>
          </p:cNvSpPr>
          <p:nvPr>
            <p:ph type="ftr" sz="quarter" idx="11"/>
          </p:nvPr>
        </p:nvSpPr>
        <p:spPr/>
        <p:txBody>
          <a:bodyPr/>
          <a:lstStyle/>
          <a:p>
            <a:r>
              <a:rPr lang="en-US"/>
              <a:t>aageorgia.org  |  gssa@aageorgia.org  | P.O. Box 7325 Macon, GA 31209 | Phone: 478-745-2588 | Gssa@2006</a:t>
            </a:r>
            <a:endParaRPr lang="en-US" dirty="0"/>
          </a:p>
        </p:txBody>
      </p:sp>
      <p:sp>
        <p:nvSpPr>
          <p:cNvPr id="7" name="Content Placeholder 6">
            <a:extLst>
              <a:ext uri="{FF2B5EF4-FFF2-40B4-BE49-F238E27FC236}">
                <a16:creationId xmlns:a16="http://schemas.microsoft.com/office/drawing/2014/main" id="{0F990762-A6B5-4482-BF07-329DE27A0539}"/>
              </a:ext>
            </a:extLst>
          </p:cNvPr>
          <p:cNvSpPr>
            <a:spLocks noGrp="1"/>
          </p:cNvSpPr>
          <p:nvPr>
            <p:ph sz="quarter" idx="4294967295"/>
          </p:nvPr>
        </p:nvSpPr>
        <p:spPr>
          <a:xfrm>
            <a:off x="685800" y="609600"/>
            <a:ext cx="7818438" cy="5489575"/>
          </a:xfrm>
          <a:solidFill>
            <a:schemeClr val="tx2">
              <a:lumMod val="20000"/>
              <a:lumOff val="80000"/>
            </a:schemeClr>
          </a:solidFill>
          <a:ln w="76200">
            <a:solidFill>
              <a:srgbClr val="0070C0"/>
            </a:solidFill>
          </a:ln>
        </p:spPr>
        <p:txBody>
          <a:bodyPr>
            <a:normAutofit/>
          </a:bodyPr>
          <a:lstStyle/>
          <a:p>
            <a:pPr marL="0" indent="0" algn="ctr">
              <a:buNone/>
            </a:pPr>
            <a:r>
              <a:rPr lang="en-US" sz="4000" dirty="0">
                <a:solidFill>
                  <a:srgbClr val="0070C0"/>
                </a:solidFill>
              </a:rPr>
              <a:t>The 71</a:t>
            </a:r>
            <a:r>
              <a:rPr lang="en-US" sz="4000" baseline="30000" dirty="0">
                <a:solidFill>
                  <a:srgbClr val="0070C0"/>
                </a:solidFill>
              </a:rPr>
              <a:t>st</a:t>
            </a:r>
            <a:r>
              <a:rPr lang="en-US" sz="4000" dirty="0">
                <a:solidFill>
                  <a:srgbClr val="0070C0"/>
                </a:solidFill>
              </a:rPr>
              <a:t> General Service Conference</a:t>
            </a:r>
          </a:p>
          <a:p>
            <a:pPr marL="0" indent="0" algn="ctr">
              <a:buNone/>
            </a:pPr>
            <a:r>
              <a:rPr lang="en-US" sz="4000" b="1" dirty="0">
                <a:solidFill>
                  <a:srgbClr val="0070C0"/>
                </a:solidFill>
              </a:rPr>
              <a:t>A.A. in a Time of Change</a:t>
            </a:r>
          </a:p>
          <a:p>
            <a:pPr marL="0" indent="0" algn="ctr">
              <a:buNone/>
            </a:pPr>
            <a:r>
              <a:rPr lang="en-US" sz="4000" dirty="0">
                <a:solidFill>
                  <a:srgbClr val="0070C0"/>
                </a:solidFill>
              </a:rPr>
              <a:t>Brooklyn, NY</a:t>
            </a:r>
          </a:p>
          <a:p>
            <a:pPr marL="0" indent="0" algn="ctr">
              <a:buNone/>
            </a:pPr>
            <a:r>
              <a:rPr lang="en-US" sz="4000" dirty="0">
                <a:solidFill>
                  <a:srgbClr val="0070C0"/>
                </a:solidFill>
              </a:rPr>
              <a:t>April 20-24, 2021</a:t>
            </a:r>
          </a:p>
          <a:p>
            <a:pPr marL="0" indent="0" algn="ctr">
              <a:buNone/>
            </a:pPr>
            <a:endParaRPr lang="en-US" sz="4000" dirty="0"/>
          </a:p>
          <a:p>
            <a:pPr marL="0" indent="0" algn="ctr">
              <a:buNone/>
            </a:pPr>
            <a:endParaRPr lang="en-US" sz="4000" dirty="0"/>
          </a:p>
        </p:txBody>
      </p:sp>
      <p:pic>
        <p:nvPicPr>
          <p:cNvPr id="8" name="Picture 7">
            <a:extLst>
              <a:ext uri="{FF2B5EF4-FFF2-40B4-BE49-F238E27FC236}">
                <a16:creationId xmlns:a16="http://schemas.microsoft.com/office/drawing/2014/main" id="{22B11602-9230-4D3C-A020-7F9AB43AF017}"/>
              </a:ext>
            </a:extLst>
          </p:cNvPr>
          <p:cNvPicPr>
            <a:picLocks noChangeAspect="1"/>
          </p:cNvPicPr>
          <p:nvPr/>
        </p:nvPicPr>
        <p:blipFill>
          <a:blip r:embed="rId4"/>
          <a:stretch>
            <a:fillRect/>
          </a:stretch>
        </p:blipFill>
        <p:spPr>
          <a:xfrm>
            <a:off x="3690937" y="4191000"/>
            <a:ext cx="1762125" cy="1750570"/>
          </a:xfrm>
          <a:prstGeom prst="rect">
            <a:avLst/>
          </a:prstGeom>
          <a:ln w="38100">
            <a:solidFill>
              <a:srgbClr val="0070C0"/>
            </a:solidFill>
          </a:ln>
        </p:spPr>
      </p:pic>
      <p:pic>
        <p:nvPicPr>
          <p:cNvPr id="2" name="Audio 1">
            <a:hlinkClick r:id="" action="ppaction://media"/>
            <a:extLst>
              <a:ext uri="{FF2B5EF4-FFF2-40B4-BE49-F238E27FC236}">
                <a16:creationId xmlns:a16="http://schemas.microsoft.com/office/drawing/2014/main" id="{1C0B43E3-02E6-41A0-AEB0-CD2986C3808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662376063"/>
      </p:ext>
    </p:extLst>
  </p:cSld>
  <p:clrMapOvr>
    <a:masterClrMapping/>
  </p:clrMapOvr>
  <mc:AlternateContent xmlns:mc="http://schemas.openxmlformats.org/markup-compatibility/2006" xmlns:p14="http://schemas.microsoft.com/office/powerpoint/2010/main">
    <mc:Choice Requires="p14">
      <p:transition spd="slow" p14:dur="2000" advTm="110495"/>
    </mc:Choice>
    <mc:Fallback xmlns="">
      <p:transition spd="slow" advTm="1104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2B267EB-B2DC-4476-9040-84A213078CB8}"/>
              </a:ext>
            </a:extLst>
          </p:cNvPr>
          <p:cNvSpPr>
            <a:spLocks noGrp="1"/>
          </p:cNvSpPr>
          <p:nvPr>
            <p:ph type="title"/>
          </p:nvPr>
        </p:nvSpPr>
        <p:spPr/>
        <p:txBody>
          <a:bodyPr/>
          <a:lstStyle/>
          <a:p>
            <a:endParaRPr lang="en-US" dirty="0"/>
          </a:p>
        </p:txBody>
      </p:sp>
      <p:sp>
        <p:nvSpPr>
          <p:cNvPr id="2" name="Footer Placeholder 1">
            <a:extLst>
              <a:ext uri="{FF2B5EF4-FFF2-40B4-BE49-F238E27FC236}">
                <a16:creationId xmlns:a16="http://schemas.microsoft.com/office/drawing/2014/main" id="{0D152A52-E0CB-414C-8607-3D2AEA7AE927}"/>
              </a:ext>
            </a:extLst>
          </p:cNvPr>
          <p:cNvSpPr>
            <a:spLocks noGrp="1"/>
          </p:cNvSpPr>
          <p:nvPr>
            <p:ph type="ftr" sz="quarter" idx="11"/>
          </p:nvPr>
        </p:nvSpPr>
        <p:spPr/>
        <p:txBody>
          <a:bodyPr/>
          <a:lstStyle/>
          <a:p>
            <a:r>
              <a:rPr lang="en-US"/>
              <a:t>aageorgia.org  |  gssa@aageorgia.org  | P.O. Box 7325 Macon, GA 31209 | Phone: 478-745-2588 | Gssa@2006</a:t>
            </a:r>
            <a:endParaRPr lang="en-US" dirty="0"/>
          </a:p>
        </p:txBody>
      </p:sp>
      <p:sp>
        <p:nvSpPr>
          <p:cNvPr id="13" name="Content Placeholder 12">
            <a:extLst>
              <a:ext uri="{FF2B5EF4-FFF2-40B4-BE49-F238E27FC236}">
                <a16:creationId xmlns:a16="http://schemas.microsoft.com/office/drawing/2014/main" id="{EE89D548-E604-4CE2-BA68-A09A08E6BFEE}"/>
              </a:ext>
            </a:extLst>
          </p:cNvPr>
          <p:cNvSpPr>
            <a:spLocks noGrp="1"/>
          </p:cNvSpPr>
          <p:nvPr>
            <p:ph sz="quarter" idx="1"/>
          </p:nvPr>
        </p:nvSpPr>
        <p:spPr/>
        <p:txBody>
          <a:bodyPr/>
          <a:lstStyle/>
          <a:p>
            <a:endParaRPr lang="en-US" dirty="0"/>
          </a:p>
          <a:p>
            <a:pPr marL="0" indent="0" algn="ctr">
              <a:buNone/>
            </a:pPr>
            <a:r>
              <a:rPr lang="en-US" dirty="0"/>
              <a:t> </a:t>
            </a:r>
            <a:r>
              <a:rPr lang="en-US" sz="4000" dirty="0"/>
              <a:t>Questions? Contact me </a:t>
            </a:r>
          </a:p>
          <a:p>
            <a:pPr marL="0" indent="0">
              <a:buNone/>
            </a:pPr>
            <a:endParaRPr lang="en-US" dirty="0"/>
          </a:p>
          <a:p>
            <a:pPr marL="0" indent="0" algn="ctr">
              <a:buNone/>
            </a:pPr>
            <a:r>
              <a:rPr lang="en-US" dirty="0"/>
              <a:t>Debi Keane</a:t>
            </a:r>
          </a:p>
          <a:p>
            <a:pPr marL="0" indent="0" algn="ctr">
              <a:buNone/>
            </a:pPr>
            <a:r>
              <a:rPr lang="en-US" dirty="0"/>
              <a:t>Area 16 Delegate</a:t>
            </a:r>
          </a:p>
          <a:p>
            <a:pPr marL="0" indent="0" algn="ctr">
              <a:buNone/>
            </a:pPr>
            <a:r>
              <a:rPr lang="en-US" dirty="0"/>
              <a:t>Chair Conference Committee on Corrections</a:t>
            </a:r>
          </a:p>
          <a:p>
            <a:pPr marL="0" indent="0" algn="ctr">
              <a:buNone/>
            </a:pPr>
            <a:r>
              <a:rPr lang="en-US" dirty="0">
                <a:hlinkClick r:id="rId4"/>
              </a:rPr>
              <a:t>delegate@aageorgia.org</a:t>
            </a:r>
            <a:endParaRPr lang="en-US" dirty="0"/>
          </a:p>
          <a:p>
            <a:pPr marL="0" indent="0" algn="ctr">
              <a:buNone/>
            </a:pPr>
            <a:r>
              <a:rPr lang="en-US" dirty="0"/>
              <a:t>770-668-4685</a:t>
            </a:r>
          </a:p>
        </p:txBody>
      </p:sp>
      <p:pic>
        <p:nvPicPr>
          <p:cNvPr id="15" name="Picture 14" descr="A close up of a logo&#10;&#10;Description automatically generated">
            <a:extLst>
              <a:ext uri="{FF2B5EF4-FFF2-40B4-BE49-F238E27FC236}">
                <a16:creationId xmlns:a16="http://schemas.microsoft.com/office/drawing/2014/main" id="{914A72C6-3617-4ED7-8EA0-9AD18DBCBCA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400" y="181989"/>
            <a:ext cx="8839199" cy="1362265"/>
          </a:xfrm>
          <a:prstGeom prst="rect">
            <a:avLst/>
          </a:prstGeom>
        </p:spPr>
      </p:pic>
      <p:pic>
        <p:nvPicPr>
          <p:cNvPr id="4" name="Audio 3">
            <a:hlinkClick r:id="" action="ppaction://media"/>
            <a:extLst>
              <a:ext uri="{FF2B5EF4-FFF2-40B4-BE49-F238E27FC236}">
                <a16:creationId xmlns:a16="http://schemas.microsoft.com/office/drawing/2014/main" id="{8BD5A7AC-B900-4CC3-89AF-9BEFAF985B2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724848699"/>
      </p:ext>
    </p:extLst>
  </p:cSld>
  <p:clrMapOvr>
    <a:masterClrMapping/>
  </p:clrMapOvr>
  <mc:AlternateContent xmlns:mc="http://schemas.openxmlformats.org/markup-compatibility/2006" xmlns:p14="http://schemas.microsoft.com/office/powerpoint/2010/main">
    <mc:Choice Requires="p14">
      <p:transition spd="slow" p14:dur="2000" advTm="20536"/>
    </mc:Choice>
    <mc:Fallback xmlns="">
      <p:transition spd="slow" advTm="205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B184165-E0FC-456F-9489-5B33DC452063}"/>
              </a:ext>
            </a:extLst>
          </p:cNvPr>
          <p:cNvSpPr>
            <a:spLocks noGrp="1"/>
          </p:cNvSpPr>
          <p:nvPr>
            <p:ph type="ftr" sz="quarter" idx="11"/>
          </p:nvPr>
        </p:nvSpPr>
        <p:spPr/>
        <p:txBody>
          <a:bodyPr/>
          <a:lstStyle/>
          <a:p>
            <a:r>
              <a:rPr lang="en-US"/>
              <a:t>aageorgia.org  |  gssa@aageorgia.org  | P.O. Box 7325 Macon, GA 31209 | Phone: 478-745-2588 | Gssa@2006</a:t>
            </a:r>
            <a:endParaRPr lang="en-US" dirty="0"/>
          </a:p>
        </p:txBody>
      </p:sp>
      <p:pic>
        <p:nvPicPr>
          <p:cNvPr id="6" name="Picture 5" descr="A picture containing drawing, food&#10;&#10;Description automatically generated">
            <a:extLst>
              <a:ext uri="{FF2B5EF4-FFF2-40B4-BE49-F238E27FC236}">
                <a16:creationId xmlns:a16="http://schemas.microsoft.com/office/drawing/2014/main" id="{CCFE07A7-739D-45C8-850A-9DC255082B4B}"/>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838200" y="1371600"/>
            <a:ext cx="7264400" cy="3733800"/>
          </a:xfrm>
          <a:prstGeom prst="rect">
            <a:avLst/>
          </a:prstGeom>
        </p:spPr>
      </p:pic>
      <p:pic>
        <p:nvPicPr>
          <p:cNvPr id="2" name="Audio 1">
            <a:hlinkClick r:id="" action="ppaction://media"/>
            <a:extLst>
              <a:ext uri="{FF2B5EF4-FFF2-40B4-BE49-F238E27FC236}">
                <a16:creationId xmlns:a16="http://schemas.microsoft.com/office/drawing/2014/main" id="{75B059F7-A8A4-463B-8234-442DB9602A9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10799152"/>
      </p:ext>
    </p:extLst>
  </p:cSld>
  <p:clrMapOvr>
    <a:masterClrMapping/>
  </p:clrMapOvr>
  <mc:AlternateContent xmlns:mc="http://schemas.openxmlformats.org/markup-compatibility/2006" xmlns:p14="http://schemas.microsoft.com/office/powerpoint/2010/main">
    <mc:Choice Requires="p14">
      <p:transition spd="slow" p14:dur="2000" advTm="70190"/>
    </mc:Choice>
    <mc:Fallback xmlns="">
      <p:transition spd="slow" advTm="701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789BB-DFB2-4240-A054-CD99032D3C2B}"/>
              </a:ext>
            </a:extLst>
          </p:cNvPr>
          <p:cNvSpPr>
            <a:spLocks noGrp="1"/>
          </p:cNvSpPr>
          <p:nvPr>
            <p:ph type="title"/>
          </p:nvPr>
        </p:nvSpPr>
        <p:spPr/>
        <p:txBody>
          <a:bodyPr/>
          <a:lstStyle/>
          <a:p>
            <a:r>
              <a:rPr lang="en-US" b="1" dirty="0"/>
              <a:t>Ch-Ch-Ch-Changes…</a:t>
            </a:r>
          </a:p>
        </p:txBody>
      </p:sp>
      <p:sp>
        <p:nvSpPr>
          <p:cNvPr id="3" name="Footer Placeholder 2">
            <a:extLst>
              <a:ext uri="{FF2B5EF4-FFF2-40B4-BE49-F238E27FC236}">
                <a16:creationId xmlns:a16="http://schemas.microsoft.com/office/drawing/2014/main" id="{93BDD54A-A8E9-4AFD-921D-CFA5125B3C4B}"/>
              </a:ext>
            </a:extLst>
          </p:cNvPr>
          <p:cNvSpPr>
            <a:spLocks noGrp="1"/>
          </p:cNvSpPr>
          <p:nvPr>
            <p:ph type="ftr" sz="quarter" idx="11"/>
          </p:nvPr>
        </p:nvSpPr>
        <p:spPr/>
        <p:txBody>
          <a:bodyPr/>
          <a:lstStyle/>
          <a:p>
            <a:r>
              <a:rPr lang="en-US" dirty="0"/>
              <a:t>aageorgia.org  |  gssa@aageorgia.org  | P.O. Box 7325 Macon, GA 31209 | Phone: 478-745-2588 | Gssa@2006</a:t>
            </a:r>
          </a:p>
        </p:txBody>
      </p:sp>
      <p:sp>
        <p:nvSpPr>
          <p:cNvPr id="4" name="Content Placeholder 3">
            <a:extLst>
              <a:ext uri="{FF2B5EF4-FFF2-40B4-BE49-F238E27FC236}">
                <a16:creationId xmlns:a16="http://schemas.microsoft.com/office/drawing/2014/main" id="{F12DF990-1FA0-464E-9325-91FCD075864E}"/>
              </a:ext>
            </a:extLst>
          </p:cNvPr>
          <p:cNvSpPr>
            <a:spLocks noGrp="1"/>
          </p:cNvSpPr>
          <p:nvPr>
            <p:ph sz="quarter" idx="1"/>
          </p:nvPr>
        </p:nvSpPr>
        <p:spPr/>
        <p:txBody>
          <a:bodyPr>
            <a:normAutofit/>
          </a:bodyPr>
          <a:lstStyle/>
          <a:p>
            <a:pPr>
              <a:buFont typeface="Arial" panose="020B0604020202020204" pitchFamily="34" charset="0"/>
              <a:buChar char="•"/>
            </a:pPr>
            <a:r>
              <a:rPr lang="en-US" b="1" dirty="0"/>
              <a:t>Floor Actions- </a:t>
            </a:r>
            <a:r>
              <a:rPr lang="en-US" dirty="0"/>
              <a:t>Floor actions would be forwarded to trustees’ Committee on the General Service Conference unless a Motion to Decline passed.</a:t>
            </a:r>
          </a:p>
          <a:p>
            <a:pPr>
              <a:buFont typeface="Arial" panose="020B0604020202020204" pitchFamily="34" charset="0"/>
              <a:buChar char="•"/>
            </a:pPr>
            <a:r>
              <a:rPr lang="en-US" b="1" dirty="0"/>
              <a:t>Reporting</a:t>
            </a:r>
            <a:r>
              <a:rPr lang="en-US" dirty="0"/>
              <a:t>- Committee oral reports would be limited to Advisory Actions. Committee Considerations would be reported, if time permitted. Each Conference Committee had 45 minutes for reporting, discussion, and voting.</a:t>
            </a:r>
          </a:p>
          <a:p>
            <a:pPr>
              <a:buFont typeface="Arial" panose="020B0604020202020204" pitchFamily="34" charset="0"/>
              <a:buChar char="•"/>
            </a:pPr>
            <a:r>
              <a:rPr lang="en-US" b="1" dirty="0"/>
              <a:t>Time to speak </a:t>
            </a:r>
            <a:r>
              <a:rPr lang="en-US" dirty="0"/>
              <a:t>– Conference members had one minute “at the mike” for questions/comments.</a:t>
            </a:r>
          </a:p>
        </p:txBody>
      </p:sp>
      <p:pic>
        <p:nvPicPr>
          <p:cNvPr id="6" name="Audio 5">
            <a:hlinkClick r:id="" action="ppaction://media"/>
            <a:extLst>
              <a:ext uri="{FF2B5EF4-FFF2-40B4-BE49-F238E27FC236}">
                <a16:creationId xmlns:a16="http://schemas.microsoft.com/office/drawing/2014/main" id="{37A9E3CD-F11C-493E-99E5-93E4FA2651D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752023286"/>
      </p:ext>
    </p:extLst>
  </p:cSld>
  <p:clrMapOvr>
    <a:masterClrMapping/>
  </p:clrMapOvr>
  <mc:AlternateContent xmlns:mc="http://schemas.openxmlformats.org/markup-compatibility/2006" xmlns:p14="http://schemas.microsoft.com/office/powerpoint/2010/main">
    <mc:Choice Requires="p14">
      <p:transition spd="slow" p14:dur="2000" advTm="24320"/>
    </mc:Choice>
    <mc:Fallback xmlns="">
      <p:transition spd="slow" advTm="243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CC70EE-F87B-4035-8DFF-F2575BC2B678}"/>
              </a:ext>
            </a:extLst>
          </p:cNvPr>
          <p:cNvSpPr>
            <a:spLocks noGrp="1"/>
          </p:cNvSpPr>
          <p:nvPr>
            <p:ph type="title"/>
          </p:nvPr>
        </p:nvSpPr>
        <p:spPr/>
        <p:txBody>
          <a:bodyPr/>
          <a:lstStyle/>
          <a:p>
            <a:r>
              <a:rPr lang="en-US" b="1" dirty="0"/>
              <a:t>Understanding the “Lingo”</a:t>
            </a:r>
          </a:p>
        </p:txBody>
      </p:sp>
      <p:sp>
        <p:nvSpPr>
          <p:cNvPr id="3" name="Footer Placeholder 2">
            <a:extLst>
              <a:ext uri="{FF2B5EF4-FFF2-40B4-BE49-F238E27FC236}">
                <a16:creationId xmlns:a16="http://schemas.microsoft.com/office/drawing/2014/main" id="{C1281FEA-D934-4810-AD4D-20F435CCA7B0}"/>
              </a:ext>
            </a:extLst>
          </p:cNvPr>
          <p:cNvSpPr>
            <a:spLocks noGrp="1"/>
          </p:cNvSpPr>
          <p:nvPr>
            <p:ph type="ftr" sz="quarter" idx="11"/>
          </p:nvPr>
        </p:nvSpPr>
        <p:spPr/>
        <p:txBody>
          <a:bodyPr/>
          <a:lstStyle/>
          <a:p>
            <a:r>
              <a:rPr lang="en-US" dirty="0"/>
              <a:t>aageorgia.org  |  gssa@aageorgia.org  | P.O. Box 7325 Macon, GA 31209 | Phone: 478-745-2588 | Gssa@2006</a:t>
            </a:r>
          </a:p>
        </p:txBody>
      </p:sp>
      <p:graphicFrame>
        <p:nvGraphicFramePr>
          <p:cNvPr id="5" name="Content Placeholder 4">
            <a:extLst>
              <a:ext uri="{FF2B5EF4-FFF2-40B4-BE49-F238E27FC236}">
                <a16:creationId xmlns:a16="http://schemas.microsoft.com/office/drawing/2014/main" id="{7AD13807-627B-4AD3-ADF8-5147C3C86C37}"/>
              </a:ext>
            </a:extLst>
          </p:cNvPr>
          <p:cNvGraphicFramePr>
            <a:graphicFrameLocks noGrp="1"/>
          </p:cNvGraphicFramePr>
          <p:nvPr>
            <p:ph sz="quarter" idx="1"/>
            <p:extLst>
              <p:ext uri="{D42A27DB-BD31-4B8C-83A1-F6EECF244321}">
                <p14:modId xmlns:p14="http://schemas.microsoft.com/office/powerpoint/2010/main" val="524410089"/>
              </p:ext>
            </p:extLst>
          </p:nvPr>
        </p:nvGraphicFramePr>
        <p:xfrm>
          <a:off x="422405" y="1524000"/>
          <a:ext cx="8504238" cy="45720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7" name="Audio 6">
            <a:hlinkClick r:id="" action="ppaction://media"/>
            <a:extLst>
              <a:ext uri="{FF2B5EF4-FFF2-40B4-BE49-F238E27FC236}">
                <a16:creationId xmlns:a16="http://schemas.microsoft.com/office/drawing/2014/main" id="{094800EC-B202-4E49-B2B0-8A6BEE635BEC}"/>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31621487"/>
      </p:ext>
    </p:extLst>
  </p:cSld>
  <p:clrMapOvr>
    <a:masterClrMapping/>
  </p:clrMapOvr>
  <mc:AlternateContent xmlns:mc="http://schemas.openxmlformats.org/markup-compatibility/2006" xmlns:p14="http://schemas.microsoft.com/office/powerpoint/2010/main">
    <mc:Choice Requires="p14">
      <p:transition spd="slow" p14:dur="2000" advTm="33895"/>
    </mc:Choice>
    <mc:Fallback xmlns="">
      <p:transition spd="slow" advTm="338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4A0421-6503-4E61-9F8A-2D21BC8D1A61}"/>
              </a:ext>
            </a:extLst>
          </p:cNvPr>
          <p:cNvSpPr>
            <a:spLocks noGrp="1"/>
          </p:cNvSpPr>
          <p:nvPr>
            <p:ph type="title"/>
          </p:nvPr>
        </p:nvSpPr>
        <p:spPr/>
        <p:txBody>
          <a:bodyPr/>
          <a:lstStyle/>
          <a:p>
            <a:r>
              <a:rPr lang="en-US" b="1" dirty="0"/>
              <a:t>I. Agenda</a:t>
            </a:r>
          </a:p>
        </p:txBody>
      </p:sp>
      <p:sp>
        <p:nvSpPr>
          <p:cNvPr id="3" name="Footer Placeholder 2">
            <a:extLst>
              <a:ext uri="{FF2B5EF4-FFF2-40B4-BE49-F238E27FC236}">
                <a16:creationId xmlns:a16="http://schemas.microsoft.com/office/drawing/2014/main" id="{B13F17C0-E3A0-4785-BD76-7CF490A02495}"/>
              </a:ext>
            </a:extLst>
          </p:cNvPr>
          <p:cNvSpPr>
            <a:spLocks noGrp="1"/>
          </p:cNvSpPr>
          <p:nvPr>
            <p:ph type="ftr" sz="quarter" idx="11"/>
          </p:nvPr>
        </p:nvSpPr>
        <p:spPr/>
        <p:txBody>
          <a:bodyPr/>
          <a:lstStyle/>
          <a:p>
            <a:r>
              <a:rPr lang="en-US" dirty="0"/>
              <a:t>aageorgia.org  |  gssa@aageorgia.org  | P.O. Box 7325 Macon, GA 31209 | Phone: 478-745-2588 | Gssa@2006</a:t>
            </a:r>
          </a:p>
        </p:txBody>
      </p:sp>
      <p:sp>
        <p:nvSpPr>
          <p:cNvPr id="4" name="Content Placeholder 3">
            <a:extLst>
              <a:ext uri="{FF2B5EF4-FFF2-40B4-BE49-F238E27FC236}">
                <a16:creationId xmlns:a16="http://schemas.microsoft.com/office/drawing/2014/main" id="{DE7AD524-35F4-4F38-B900-CCAE1652E19D}"/>
              </a:ext>
            </a:extLst>
          </p:cNvPr>
          <p:cNvSpPr>
            <a:spLocks noGrp="1"/>
          </p:cNvSpPr>
          <p:nvPr>
            <p:ph sz="quarter" idx="1"/>
          </p:nvPr>
        </p:nvSpPr>
        <p:spPr/>
        <p:txBody>
          <a:bodyPr>
            <a:normAutofit fontScale="92500" lnSpcReduction="10000"/>
          </a:bodyPr>
          <a:lstStyle/>
          <a:p>
            <a:pPr marL="0" indent="0">
              <a:buNone/>
            </a:pPr>
            <a:r>
              <a:rPr lang="en-US" sz="2800" dirty="0"/>
              <a:t>A. The 71</a:t>
            </a:r>
            <a:r>
              <a:rPr lang="en-US" sz="2800" baseline="30000" dirty="0"/>
              <a:t>st</a:t>
            </a:r>
            <a:r>
              <a:rPr lang="en-US" sz="2800" dirty="0"/>
              <a:t> General Service Conference Theme”</a:t>
            </a:r>
          </a:p>
          <a:p>
            <a:pPr lvl="1">
              <a:buFont typeface="Arial" panose="020B0604020202020204" pitchFamily="34" charset="0"/>
              <a:buChar char="•"/>
            </a:pPr>
            <a:r>
              <a:rPr lang="en-US" sz="2800" dirty="0"/>
              <a:t>2021-A.A. in a Time of Change</a:t>
            </a:r>
          </a:p>
          <a:p>
            <a:pPr>
              <a:buFont typeface="Arial" panose="020B0604020202020204" pitchFamily="34" charset="0"/>
              <a:buChar char="•"/>
            </a:pPr>
            <a:r>
              <a:rPr lang="en-US" sz="2800" dirty="0"/>
              <a:t>B. Presentations:</a:t>
            </a:r>
          </a:p>
          <a:p>
            <a:pPr lvl="1">
              <a:buFont typeface="Arial" panose="020B0604020202020204" pitchFamily="34" charset="0"/>
              <a:buChar char="•"/>
            </a:pPr>
            <a:r>
              <a:rPr lang="en-US" sz="2800" dirty="0"/>
              <a:t>Recovery in a Changing World</a:t>
            </a:r>
          </a:p>
          <a:p>
            <a:pPr lvl="1">
              <a:buFont typeface="Arial" panose="020B0604020202020204" pitchFamily="34" charset="0"/>
              <a:buChar char="•"/>
            </a:pPr>
            <a:r>
              <a:rPr lang="en-US" sz="2800" dirty="0"/>
              <a:t>Unity in a Changing World</a:t>
            </a:r>
          </a:p>
          <a:p>
            <a:pPr lvl="1">
              <a:buFont typeface="Arial" panose="020B0604020202020204" pitchFamily="34" charset="0"/>
              <a:buChar char="•"/>
            </a:pPr>
            <a:r>
              <a:rPr lang="en-US" sz="2800" dirty="0"/>
              <a:t>Service in a Changing World</a:t>
            </a:r>
          </a:p>
          <a:p>
            <a:pPr>
              <a:buFont typeface="Arial" panose="020B0604020202020204" pitchFamily="34" charset="0"/>
              <a:buChar char="•"/>
            </a:pPr>
            <a:r>
              <a:rPr lang="en-US" sz="2800" dirty="0"/>
              <a:t>C. Workshop topics:</a:t>
            </a:r>
            <a:r>
              <a:rPr lang="en-US" sz="3300" dirty="0"/>
              <a:t>	</a:t>
            </a:r>
          </a:p>
          <a:p>
            <a:pPr lvl="1">
              <a:buFont typeface="Arial" panose="020B0604020202020204" pitchFamily="34" charset="0"/>
              <a:buChar char="•"/>
            </a:pPr>
            <a:r>
              <a:rPr lang="en-US" sz="2800" dirty="0"/>
              <a:t>Inform- Communicate</a:t>
            </a:r>
          </a:p>
          <a:p>
            <a:pPr lvl="1">
              <a:buFont typeface="Arial" panose="020B0604020202020204" pitchFamily="34" charset="0"/>
              <a:buChar char="•"/>
            </a:pPr>
            <a:r>
              <a:rPr lang="en-US" sz="2800" dirty="0"/>
              <a:t>Involve -Act</a:t>
            </a:r>
          </a:p>
          <a:p>
            <a:pPr lvl="1">
              <a:buFont typeface="Arial" panose="020B0604020202020204" pitchFamily="34" charset="0"/>
              <a:buChar char="•"/>
            </a:pPr>
            <a:r>
              <a:rPr lang="en-US" sz="2800" dirty="0"/>
              <a:t>Inspire- Attract 	</a:t>
            </a:r>
            <a:r>
              <a:rPr lang="en-US" sz="2800" b="1" dirty="0">
                <a:solidFill>
                  <a:srgbClr val="FF0000"/>
                </a:solidFill>
              </a:rPr>
              <a:t>PASSED</a:t>
            </a:r>
          </a:p>
        </p:txBody>
      </p:sp>
      <p:pic>
        <p:nvPicPr>
          <p:cNvPr id="6" name="Picture 5" descr="A picture containing drawing&#10;&#10;Description automatically generated">
            <a:extLst>
              <a:ext uri="{FF2B5EF4-FFF2-40B4-BE49-F238E27FC236}">
                <a16:creationId xmlns:a16="http://schemas.microsoft.com/office/drawing/2014/main" id="{3C68ED7A-CD67-4598-87AD-DC98B84A76B1}"/>
              </a:ext>
            </a:extLst>
          </p:cNvPr>
          <p:cNvPicPr>
            <a:picLocks noChangeAspect="1"/>
          </p:cNvPicPr>
          <p:nvPr/>
        </p:nvPicPr>
        <p:blipFill>
          <a:blip r:embed="rId5" cstate="print">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5969391" y="2940050"/>
            <a:ext cx="2816352" cy="1327150"/>
          </a:xfrm>
          <a:prstGeom prst="rect">
            <a:avLst/>
          </a:prstGeom>
        </p:spPr>
      </p:pic>
      <p:pic>
        <p:nvPicPr>
          <p:cNvPr id="5" name="Audio 4">
            <a:hlinkClick r:id="" action="ppaction://media"/>
            <a:extLst>
              <a:ext uri="{FF2B5EF4-FFF2-40B4-BE49-F238E27FC236}">
                <a16:creationId xmlns:a16="http://schemas.microsoft.com/office/drawing/2014/main" id="{70B20670-B829-4616-B7D3-AACFFEA7064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750873429"/>
      </p:ext>
    </p:extLst>
  </p:cSld>
  <p:clrMapOvr>
    <a:masterClrMapping/>
  </p:clrMapOvr>
  <mc:AlternateContent xmlns:mc="http://schemas.openxmlformats.org/markup-compatibility/2006" xmlns:p14="http://schemas.microsoft.com/office/powerpoint/2010/main">
    <mc:Choice Requires="p14">
      <p:transition spd="slow" p14:dur="2000" advTm="25570"/>
    </mc:Choice>
    <mc:Fallback xmlns="">
      <p:transition spd="slow" advTm="255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EBA5EE-2BB1-4A85-9B67-D9AA17FFCDE5}"/>
              </a:ext>
            </a:extLst>
          </p:cNvPr>
          <p:cNvSpPr>
            <a:spLocks noGrp="1"/>
          </p:cNvSpPr>
          <p:nvPr>
            <p:ph type="title"/>
          </p:nvPr>
        </p:nvSpPr>
        <p:spPr/>
        <p:txBody>
          <a:bodyPr/>
          <a:lstStyle/>
          <a:p>
            <a:r>
              <a:rPr lang="en-US" b="1" dirty="0"/>
              <a:t>I. Agenda –Forwarded to 71</a:t>
            </a:r>
            <a:r>
              <a:rPr lang="en-US" b="1" baseline="30000" dirty="0"/>
              <a:t>St</a:t>
            </a:r>
            <a:r>
              <a:rPr lang="en-US" b="1" dirty="0"/>
              <a:t> GSC</a:t>
            </a:r>
          </a:p>
        </p:txBody>
      </p:sp>
      <p:sp>
        <p:nvSpPr>
          <p:cNvPr id="3" name="Footer Placeholder 2">
            <a:extLst>
              <a:ext uri="{FF2B5EF4-FFF2-40B4-BE49-F238E27FC236}">
                <a16:creationId xmlns:a16="http://schemas.microsoft.com/office/drawing/2014/main" id="{548BC3AD-4FE0-43AF-A675-423E7AFD00B7}"/>
              </a:ext>
            </a:extLst>
          </p:cNvPr>
          <p:cNvSpPr>
            <a:spLocks noGrp="1"/>
          </p:cNvSpPr>
          <p:nvPr>
            <p:ph type="ftr" sz="quarter" idx="11"/>
          </p:nvPr>
        </p:nvSpPr>
        <p:spPr/>
        <p:txBody>
          <a:bodyPr/>
          <a:lstStyle/>
          <a:p>
            <a:r>
              <a:rPr lang="en-US" dirty="0"/>
              <a:t>aageorgia.org  |  gssa@aageorgia.org  | P.O. Box 7325 Macon, GA 31209 | Phone: 478-745-2588 | Gssa@2006</a:t>
            </a:r>
          </a:p>
        </p:txBody>
      </p:sp>
      <p:sp>
        <p:nvSpPr>
          <p:cNvPr id="4" name="Content Placeholder 3">
            <a:extLst>
              <a:ext uri="{FF2B5EF4-FFF2-40B4-BE49-F238E27FC236}">
                <a16:creationId xmlns:a16="http://schemas.microsoft.com/office/drawing/2014/main" id="{B4C3DFD5-85E2-4318-BEC0-241F221601D0}"/>
              </a:ext>
            </a:extLst>
          </p:cNvPr>
          <p:cNvSpPr>
            <a:spLocks noGrp="1"/>
          </p:cNvSpPr>
          <p:nvPr>
            <p:ph sz="quarter" idx="1"/>
          </p:nvPr>
        </p:nvSpPr>
        <p:spPr/>
        <p:txBody>
          <a:bodyPr/>
          <a:lstStyle/>
          <a:p>
            <a:pPr>
              <a:buFont typeface="Arial" panose="020B0604020202020204" pitchFamily="34" charset="0"/>
              <a:buChar char="•"/>
            </a:pPr>
            <a:r>
              <a:rPr lang="en-US" dirty="0"/>
              <a:t>Review the GSC Evaluation Form, process, and 2019 Evaluation Summary.</a:t>
            </a:r>
          </a:p>
          <a:p>
            <a:pPr>
              <a:buFont typeface="Arial" panose="020B0604020202020204" pitchFamily="34" charset="0"/>
              <a:buChar char="•"/>
            </a:pPr>
            <a:r>
              <a:rPr lang="en-US" dirty="0"/>
              <a:t>Review the 2019 January Conference Call survey participant results.</a:t>
            </a:r>
          </a:p>
          <a:p>
            <a:pPr>
              <a:buFont typeface="Arial" panose="020B0604020202020204" pitchFamily="34" charset="0"/>
              <a:buChar char="•"/>
            </a:pPr>
            <a:r>
              <a:rPr lang="en-US" dirty="0"/>
              <a:t>Discuss report on the Conference Agenda Process from the Trustee’s Committee on the GSC.</a:t>
            </a:r>
          </a:p>
          <a:p>
            <a:pPr>
              <a:buFont typeface="Arial" panose="020B0604020202020204" pitchFamily="34" charset="0"/>
              <a:buChar char="•"/>
            </a:pPr>
            <a:r>
              <a:rPr lang="en-US" dirty="0"/>
              <a:t>Discuss the General Service Conference Schedule.                                                                        </a:t>
            </a:r>
          </a:p>
        </p:txBody>
      </p:sp>
      <p:sp>
        <p:nvSpPr>
          <p:cNvPr id="5" name="Arrow: Right 4">
            <a:extLst>
              <a:ext uri="{FF2B5EF4-FFF2-40B4-BE49-F238E27FC236}">
                <a16:creationId xmlns:a16="http://schemas.microsoft.com/office/drawing/2014/main" id="{E2F421F1-6BF1-43A8-8E22-D9BE0DA76E98}"/>
              </a:ext>
            </a:extLst>
          </p:cNvPr>
          <p:cNvSpPr/>
          <p:nvPr/>
        </p:nvSpPr>
        <p:spPr>
          <a:xfrm>
            <a:off x="3276600" y="4767893"/>
            <a:ext cx="2209800" cy="1399032"/>
          </a:xfrm>
          <a:prstGeom prst="rightArrow">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Audio 5">
            <a:hlinkClick r:id="" action="ppaction://media"/>
            <a:extLst>
              <a:ext uri="{FF2B5EF4-FFF2-40B4-BE49-F238E27FC236}">
                <a16:creationId xmlns:a16="http://schemas.microsoft.com/office/drawing/2014/main" id="{41B23385-5AB0-4906-8953-89634BCEE74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590590227"/>
      </p:ext>
    </p:extLst>
  </p:cSld>
  <p:clrMapOvr>
    <a:masterClrMapping/>
  </p:clrMapOvr>
  <mc:AlternateContent xmlns:mc="http://schemas.openxmlformats.org/markup-compatibility/2006" xmlns:p14="http://schemas.microsoft.com/office/powerpoint/2010/main">
    <mc:Choice Requires="p14">
      <p:transition spd="slow" p14:dur="2000" advTm="17915"/>
    </mc:Choice>
    <mc:Fallback xmlns="">
      <p:transition spd="slow" advTm="179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06.6"/>
</p:tagLst>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Civic">
  <a:themeElements>
    <a:clrScheme name="Civic">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Civic</Template>
  <TotalTime>2117</TotalTime>
  <Words>6663</Words>
  <Application>Microsoft Office PowerPoint</Application>
  <PresentationFormat>On-screen Show (4:3)</PresentationFormat>
  <Paragraphs>452</Paragraphs>
  <Slides>57</Slides>
  <Notes>37</Notes>
  <HiddenSlides>0</HiddenSlides>
  <MMClips>57</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57</vt:i4>
      </vt:variant>
    </vt:vector>
  </HeadingPairs>
  <TitlesOfParts>
    <vt:vector size="63" baseType="lpstr">
      <vt:lpstr>Arial</vt:lpstr>
      <vt:lpstr>Calibri</vt:lpstr>
      <vt:lpstr>Georgia</vt:lpstr>
      <vt:lpstr>Wingdings</vt:lpstr>
      <vt:lpstr>Wingdings 2</vt:lpstr>
      <vt:lpstr>Civic</vt:lpstr>
      <vt:lpstr>PowerPoint Presentation</vt:lpstr>
      <vt:lpstr>70th General Service Conference </vt:lpstr>
      <vt:lpstr>What I Saw, Heard, and Felt </vt:lpstr>
      <vt:lpstr>Starting the day…</vt:lpstr>
      <vt:lpstr>       Agenda Review Process</vt:lpstr>
      <vt:lpstr>Ch-Ch-Ch-Changes…</vt:lpstr>
      <vt:lpstr>Understanding the “Lingo”</vt:lpstr>
      <vt:lpstr>I. Agenda</vt:lpstr>
      <vt:lpstr>I. Agenda –Forwarded to 71St GSC</vt:lpstr>
      <vt:lpstr>II. Cooperation with Professional Community</vt:lpstr>
      <vt:lpstr>II. CPC: Forwarded to the 71st GSC</vt:lpstr>
      <vt:lpstr>III. Corrections</vt:lpstr>
      <vt:lpstr>IV. Finance</vt:lpstr>
      <vt:lpstr>IV. Finance </vt:lpstr>
      <vt:lpstr>IV. Finance: Floor Action</vt:lpstr>
      <vt:lpstr>IV. Finance: Floor Action</vt:lpstr>
      <vt:lpstr>        IV. Finance: Forwarded to the 71st GSC </vt:lpstr>
      <vt:lpstr>IV. Finance </vt:lpstr>
      <vt:lpstr>2019 Unaudited  Financials</vt:lpstr>
      <vt:lpstr>    Effects of Covid 19 Pandemic</vt:lpstr>
      <vt:lpstr>V. Grapevine</vt:lpstr>
      <vt:lpstr>V. Grapevine</vt:lpstr>
      <vt:lpstr>      V. Grapevine: Forwarded to the 71st GSC   </vt:lpstr>
      <vt:lpstr>Chest of Hope</vt:lpstr>
      <vt:lpstr>VI. Literature</vt:lpstr>
      <vt:lpstr> A.A.W.S. Policy on Keeping Literature Current</vt:lpstr>
      <vt:lpstr>VI. Literature</vt:lpstr>
      <vt:lpstr>VI. Literature</vt:lpstr>
      <vt:lpstr>VI. Literature </vt:lpstr>
      <vt:lpstr>VI. Literature: Forwarded to the 71st GSC</vt:lpstr>
      <vt:lpstr>VI. Literature: Forwarded to the 71st GSC</vt:lpstr>
      <vt:lpstr>VI. Literature: Floor Action</vt:lpstr>
      <vt:lpstr>VII. Policy and Admissions</vt:lpstr>
      <vt:lpstr>VII. Policy and Admissions</vt:lpstr>
      <vt:lpstr>VII. Policy and Admissions: Forwarded to 71st GSC</vt:lpstr>
      <vt:lpstr>VII. Policy and Admissions: Floor Actions</vt:lpstr>
      <vt:lpstr>VIII. Public Information</vt:lpstr>
      <vt:lpstr>VIII. Public Information</vt:lpstr>
      <vt:lpstr>         VIII. Public Information</vt:lpstr>
      <vt:lpstr>VIII. Public Information</vt:lpstr>
      <vt:lpstr>VIII. Public Information</vt:lpstr>
      <vt:lpstr>VIII. Public Information: Floor Actions</vt:lpstr>
      <vt:lpstr>IX. Report and Charter</vt:lpstr>
      <vt:lpstr>IX. Report and Charter</vt:lpstr>
      <vt:lpstr>IX. Report and Charter:  Forwarded to 71st GSC</vt:lpstr>
      <vt:lpstr>X.  Treatment and Accessibilities</vt:lpstr>
      <vt:lpstr>X. Treatment and Accessibilities</vt:lpstr>
      <vt:lpstr>XI.  Trustees</vt:lpstr>
      <vt:lpstr>XI. Trustees</vt:lpstr>
      <vt:lpstr>XI. Trustees</vt:lpstr>
      <vt:lpstr>XI. Trustees: Forwarded to 71st GSC</vt:lpstr>
      <vt:lpstr>XI. Trustees: Floor Action</vt:lpstr>
      <vt:lpstr>XII. Archives</vt:lpstr>
      <vt:lpstr> XIII. International Conventions/Regional Forums</vt:lpstr>
      <vt:lpstr>PowerPoint Presentation</vt:lpstr>
      <vt:lpstr>PowerPoint Presentation</vt:lpstr>
      <vt:lpstr>PowerPoint Presentation</vt:lpstr>
    </vt:vector>
  </TitlesOfParts>
  <Company>Hewlett-Packard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Shari</dc:creator>
  <cp:lastModifiedBy>Tamera</cp:lastModifiedBy>
  <cp:revision>132</cp:revision>
  <cp:lastPrinted>2020-06-03T18:03:38Z</cp:lastPrinted>
  <dcterms:created xsi:type="dcterms:W3CDTF">2015-09-30T14:34:06Z</dcterms:created>
  <dcterms:modified xsi:type="dcterms:W3CDTF">2020-06-08T16:38:06Z</dcterms:modified>
</cp:coreProperties>
</file>