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2"/>
  </p:notesMasterIdLst>
  <p:sldIdLst>
    <p:sldId id="256" r:id="rId3"/>
    <p:sldId id="1049" r:id="rId4"/>
    <p:sldId id="1047" r:id="rId5"/>
    <p:sldId id="1003" r:id="rId6"/>
    <p:sldId id="981" r:id="rId7"/>
    <p:sldId id="983" r:id="rId8"/>
    <p:sldId id="988" r:id="rId9"/>
    <p:sldId id="989" r:id="rId10"/>
    <p:sldId id="991" r:id="rId11"/>
    <p:sldId id="992" r:id="rId12"/>
    <p:sldId id="993" r:id="rId13"/>
    <p:sldId id="994" r:id="rId14"/>
    <p:sldId id="995" r:id="rId15"/>
    <p:sldId id="996" r:id="rId16"/>
    <p:sldId id="997" r:id="rId17"/>
    <p:sldId id="1008" r:id="rId18"/>
    <p:sldId id="998" r:id="rId19"/>
    <p:sldId id="999" r:id="rId20"/>
    <p:sldId id="1046" r:id="rId21"/>
    <p:sldId id="1001" r:id="rId22"/>
    <p:sldId id="1000" r:id="rId23"/>
    <p:sldId id="1004" r:id="rId24"/>
    <p:sldId id="1007" r:id="rId25"/>
    <p:sldId id="1006" r:id="rId26"/>
    <p:sldId id="1005" r:id="rId27"/>
    <p:sldId id="1009" r:id="rId28"/>
    <p:sldId id="1010" r:id="rId29"/>
    <p:sldId id="1012" r:id="rId30"/>
    <p:sldId id="1011" r:id="rId31"/>
    <p:sldId id="1013" r:id="rId32"/>
    <p:sldId id="1014" r:id="rId33"/>
    <p:sldId id="1015" r:id="rId34"/>
    <p:sldId id="1020" r:id="rId35"/>
    <p:sldId id="1016" r:id="rId36"/>
    <p:sldId id="1017" r:id="rId37"/>
    <p:sldId id="1018" r:id="rId38"/>
    <p:sldId id="1019" r:id="rId39"/>
    <p:sldId id="1021" r:id="rId40"/>
    <p:sldId id="1022" r:id="rId41"/>
    <p:sldId id="1023" r:id="rId42"/>
    <p:sldId id="1024" r:id="rId43"/>
    <p:sldId id="1025" r:id="rId44"/>
    <p:sldId id="1026" r:id="rId45"/>
    <p:sldId id="1027" r:id="rId46"/>
    <p:sldId id="1028" r:id="rId47"/>
    <p:sldId id="1029" r:id="rId48"/>
    <p:sldId id="1030" r:id="rId49"/>
    <p:sldId id="1031" r:id="rId50"/>
    <p:sldId id="1032" r:id="rId51"/>
    <p:sldId id="1033" r:id="rId52"/>
    <p:sldId id="1034" r:id="rId53"/>
    <p:sldId id="1036" r:id="rId54"/>
    <p:sldId id="1037" r:id="rId55"/>
    <p:sldId id="1035" r:id="rId56"/>
    <p:sldId id="1038" r:id="rId57"/>
    <p:sldId id="1039" r:id="rId58"/>
    <p:sldId id="1040" r:id="rId59"/>
    <p:sldId id="1041" r:id="rId60"/>
    <p:sldId id="1042" r:id="rId61"/>
    <p:sldId id="1083" r:id="rId62"/>
    <p:sldId id="257" r:id="rId63"/>
    <p:sldId id="258" r:id="rId64"/>
    <p:sldId id="260" r:id="rId65"/>
    <p:sldId id="495" r:id="rId66"/>
    <p:sldId id="468" r:id="rId67"/>
    <p:sldId id="469" r:id="rId68"/>
    <p:sldId id="742" r:id="rId69"/>
    <p:sldId id="470" r:id="rId70"/>
    <p:sldId id="471" r:id="rId71"/>
    <p:sldId id="472" r:id="rId72"/>
    <p:sldId id="473" r:id="rId73"/>
    <p:sldId id="474" r:id="rId74"/>
    <p:sldId id="263" r:id="rId75"/>
    <p:sldId id="262" r:id="rId76"/>
    <p:sldId id="265" r:id="rId77"/>
    <p:sldId id="267" r:id="rId78"/>
    <p:sldId id="266" r:id="rId79"/>
    <p:sldId id="268" r:id="rId80"/>
    <p:sldId id="264" r:id="rId81"/>
    <p:sldId id="269" r:id="rId82"/>
    <p:sldId id="270" r:id="rId83"/>
    <p:sldId id="271" r:id="rId84"/>
    <p:sldId id="272" r:id="rId85"/>
    <p:sldId id="273" r:id="rId86"/>
    <p:sldId id="259" r:id="rId87"/>
    <p:sldId id="275" r:id="rId88"/>
    <p:sldId id="1044" r:id="rId89"/>
    <p:sldId id="1045" r:id="rId90"/>
    <p:sldId id="1050" r:id="rId91"/>
    <p:sldId id="1051" r:id="rId92"/>
    <p:sldId id="1052" r:id="rId93"/>
    <p:sldId id="1055" r:id="rId94"/>
    <p:sldId id="1060" r:id="rId95"/>
    <p:sldId id="1075" r:id="rId96"/>
    <p:sldId id="1053" r:id="rId97"/>
    <p:sldId id="1084" r:id="rId98"/>
    <p:sldId id="1077" r:id="rId99"/>
    <p:sldId id="1085" r:id="rId100"/>
    <p:sldId id="1058" r:id="rId101"/>
    <p:sldId id="1071" r:id="rId102"/>
    <p:sldId id="1056" r:id="rId103"/>
    <p:sldId id="1086" r:id="rId104"/>
    <p:sldId id="1087" r:id="rId105"/>
    <p:sldId id="1068" r:id="rId106"/>
    <p:sldId id="1064" r:id="rId107"/>
    <p:sldId id="1066" r:id="rId108"/>
    <p:sldId id="1088" r:id="rId109"/>
    <p:sldId id="1065" r:id="rId110"/>
    <p:sldId id="1089" r:id="rId111"/>
    <p:sldId id="1057" r:id="rId112"/>
    <p:sldId id="1069" r:id="rId113"/>
    <p:sldId id="1072" r:id="rId114"/>
    <p:sldId id="1059" r:id="rId115"/>
    <p:sldId id="1062" r:id="rId116"/>
    <p:sldId id="1090" r:id="rId117"/>
    <p:sldId id="1091" r:id="rId118"/>
    <p:sldId id="1061" r:id="rId119"/>
    <p:sldId id="1070" r:id="rId120"/>
    <p:sldId id="1073" r:id="rId121"/>
    <p:sldId id="1074" r:id="rId122"/>
    <p:sldId id="1063" r:id="rId123"/>
    <p:sldId id="1092" r:id="rId124"/>
    <p:sldId id="1093" r:id="rId125"/>
    <p:sldId id="1094" r:id="rId126"/>
    <p:sldId id="1095" r:id="rId127"/>
    <p:sldId id="1096" r:id="rId128"/>
    <p:sldId id="1097" r:id="rId129"/>
    <p:sldId id="1100" r:id="rId130"/>
    <p:sldId id="1098" r:id="rId1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nie Murphy" initials="EM" lastIdx="1" clrIdx="0">
    <p:extLst>
      <p:ext uri="{19B8F6BF-5375-455C-9EA6-DF929625EA0E}">
        <p15:presenceInfo xmlns:p15="http://schemas.microsoft.com/office/powerpoint/2012/main" userId="6e09e4dd8c574355" providerId="Windows Live"/>
      </p:ext>
    </p:extLst>
  </p:cmAuthor>
  <p:cmAuthor id="2" name="Tracy Miller" initials="TM" lastIdx="2" clrIdx="1">
    <p:extLst>
      <p:ext uri="{19B8F6BF-5375-455C-9EA6-DF929625EA0E}">
        <p15:presenceInfo xmlns:p15="http://schemas.microsoft.com/office/powerpoint/2012/main" userId="4df30173da353010" providerId="Windows Live"/>
      </p:ext>
    </p:extLst>
  </p:cmAuthor>
  <p:cmAuthor id="3" name="Debi Keane" initials="DK" lastIdx="1" clrIdx="2">
    <p:extLst>
      <p:ext uri="{19B8F6BF-5375-455C-9EA6-DF929625EA0E}">
        <p15:presenceInfo xmlns:p15="http://schemas.microsoft.com/office/powerpoint/2012/main" userId="65f948afd9b6729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30CBD"/>
    <a:srgbClr val="27048A"/>
    <a:srgbClr val="005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3" autoAdjust="0"/>
    <p:restoredTop sz="82041" autoAdjust="0"/>
  </p:normalViewPr>
  <p:slideViewPr>
    <p:cSldViewPr>
      <p:cViewPr varScale="1">
        <p:scale>
          <a:sx n="56" d="100"/>
          <a:sy n="56" d="100"/>
        </p:scale>
        <p:origin x="1866" y="7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2067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presProps" Target="pres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notesMaster" Target="notesMasters/notesMaster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E1F08B-29CD-4DCB-BD42-D38C6835BE1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7704A1F-A4F8-4FDD-B4F0-E8BD6373F756}">
      <dgm:prSet/>
      <dgm:spPr/>
      <dgm:t>
        <a:bodyPr/>
        <a:lstStyle/>
        <a:p>
          <a:r>
            <a:rPr lang="en-US" dirty="0"/>
            <a:t>District/zone treasurer recommends allowing groups to contribute online</a:t>
          </a:r>
        </a:p>
      </dgm:t>
    </dgm:pt>
    <dgm:pt modelId="{794B0966-B9E7-474D-B17C-599140B7F9ED}" type="parTrans" cxnId="{5B9D78BD-4B1D-471F-8D09-FFD1BB5FA252}">
      <dgm:prSet/>
      <dgm:spPr/>
      <dgm:t>
        <a:bodyPr/>
        <a:lstStyle/>
        <a:p>
          <a:endParaRPr lang="en-US"/>
        </a:p>
      </dgm:t>
    </dgm:pt>
    <dgm:pt modelId="{F3FFE42E-76C6-4B8D-BA27-D39B24656DDC}" type="sibTrans" cxnId="{5B9D78BD-4B1D-471F-8D09-FFD1BB5FA252}">
      <dgm:prSet/>
      <dgm:spPr/>
      <dgm:t>
        <a:bodyPr/>
        <a:lstStyle/>
        <a:p>
          <a:endParaRPr lang="en-US"/>
        </a:p>
      </dgm:t>
    </dgm:pt>
    <dgm:pt modelId="{0F4C37CE-27E5-4309-B003-34B6B2AFA33F}">
      <dgm:prSet/>
      <dgm:spPr/>
      <dgm:t>
        <a:bodyPr/>
        <a:lstStyle/>
        <a:p>
          <a:pPr>
            <a:buFont typeface="+mj-lt"/>
            <a:buAutoNum type="alphaUcPeriod"/>
          </a:pPr>
          <a:r>
            <a:rPr lang="en-US" dirty="0"/>
            <a:t>Study committee</a:t>
          </a:r>
        </a:p>
      </dgm:t>
    </dgm:pt>
    <dgm:pt modelId="{5DDF1D38-C160-474B-9B18-B38E3E36258E}" type="parTrans" cxnId="{40B69258-1471-44B9-81CA-F7AE6E6D499D}">
      <dgm:prSet/>
      <dgm:spPr/>
      <dgm:t>
        <a:bodyPr/>
        <a:lstStyle/>
        <a:p>
          <a:endParaRPr lang="en-US"/>
        </a:p>
      </dgm:t>
    </dgm:pt>
    <dgm:pt modelId="{1D204FB7-8356-4129-82AB-483CEACF9A69}" type="sibTrans" cxnId="{40B69258-1471-44B9-81CA-F7AE6E6D499D}">
      <dgm:prSet/>
      <dgm:spPr/>
      <dgm:t>
        <a:bodyPr/>
        <a:lstStyle/>
        <a:p>
          <a:endParaRPr lang="en-US"/>
        </a:p>
      </dgm:t>
    </dgm:pt>
    <dgm:pt modelId="{67CCC164-B3EE-4350-B067-5D8FB948C140}">
      <dgm:prSet/>
      <dgm:spPr/>
      <dgm:t>
        <a:bodyPr/>
        <a:lstStyle/>
        <a:p>
          <a:pPr>
            <a:buFont typeface="+mj-lt"/>
            <a:buAutoNum type="alphaUcPeriod"/>
          </a:pPr>
          <a:r>
            <a:rPr lang="en-US" dirty="0"/>
            <a:t>Motion process</a:t>
          </a:r>
        </a:p>
      </dgm:t>
    </dgm:pt>
    <dgm:pt modelId="{51DE21DA-C25E-4816-A8E0-4E8CCF47C475}" type="parTrans" cxnId="{8BD2337C-77AE-43FC-8098-F9A745E2A9ED}">
      <dgm:prSet/>
      <dgm:spPr/>
      <dgm:t>
        <a:bodyPr/>
        <a:lstStyle/>
        <a:p>
          <a:endParaRPr lang="en-US"/>
        </a:p>
      </dgm:t>
    </dgm:pt>
    <dgm:pt modelId="{A862D239-1B63-4183-B73C-A5B5EFD27A28}" type="sibTrans" cxnId="{8BD2337C-77AE-43FC-8098-F9A745E2A9ED}">
      <dgm:prSet/>
      <dgm:spPr/>
      <dgm:t>
        <a:bodyPr/>
        <a:lstStyle/>
        <a:p>
          <a:endParaRPr lang="en-US"/>
        </a:p>
      </dgm:t>
    </dgm:pt>
    <dgm:pt modelId="{789463A6-66B7-41E7-9C28-2B8030E03C64}">
      <dgm:prSet/>
      <dgm:spPr/>
      <dgm:t>
        <a:bodyPr/>
        <a:lstStyle/>
        <a:p>
          <a:pPr>
            <a:buFont typeface="+mj-lt"/>
            <a:buAutoNum type="alphaUcPeriod"/>
          </a:pPr>
          <a:r>
            <a:rPr lang="en-US" dirty="0"/>
            <a:t>Show of hands in support of treasurer setting it up</a:t>
          </a:r>
        </a:p>
      </dgm:t>
    </dgm:pt>
    <dgm:pt modelId="{6015A31D-8FB2-444E-9D11-35AB3FA95E72}" type="parTrans" cxnId="{E628B398-0F74-4B90-BC0B-B52B19700A68}">
      <dgm:prSet/>
      <dgm:spPr/>
      <dgm:t>
        <a:bodyPr/>
        <a:lstStyle/>
        <a:p>
          <a:endParaRPr lang="en-US"/>
        </a:p>
      </dgm:t>
    </dgm:pt>
    <dgm:pt modelId="{04EEF80E-853D-4634-84CC-1493E90CD725}" type="sibTrans" cxnId="{E628B398-0F74-4B90-BC0B-B52B19700A68}">
      <dgm:prSet/>
      <dgm:spPr/>
      <dgm:t>
        <a:bodyPr/>
        <a:lstStyle/>
        <a:p>
          <a:endParaRPr lang="en-US"/>
        </a:p>
      </dgm:t>
    </dgm:pt>
    <dgm:pt modelId="{74C60D89-7D5B-4E7E-9707-6ED65BF3EF3E}">
      <dgm:prSet/>
      <dgm:spPr/>
      <dgm:t>
        <a:bodyPr/>
        <a:lstStyle/>
        <a:p>
          <a:pPr>
            <a:buFont typeface="+mj-lt"/>
            <a:buAutoNum type="alphaUcPeriod"/>
          </a:pPr>
          <a:r>
            <a:rPr lang="en-US" dirty="0"/>
            <a:t>Substantial unanimity – 2/3</a:t>
          </a:r>
          <a:r>
            <a:rPr lang="en-US" baseline="30000" dirty="0"/>
            <a:t>rd</a:t>
          </a:r>
          <a:r>
            <a:rPr lang="en-US" dirty="0"/>
            <a:t> majority</a:t>
          </a:r>
        </a:p>
      </dgm:t>
    </dgm:pt>
    <dgm:pt modelId="{54803B5A-888F-4E41-B7D5-43E595C3637F}" type="parTrans" cxnId="{3335B1C6-CE6E-4019-BA11-A8BD2A63D4C7}">
      <dgm:prSet/>
      <dgm:spPr/>
      <dgm:t>
        <a:bodyPr/>
        <a:lstStyle/>
        <a:p>
          <a:endParaRPr lang="en-US"/>
        </a:p>
      </dgm:t>
    </dgm:pt>
    <dgm:pt modelId="{6C2436F4-2676-4F6D-BD28-C7B49B7B2E64}" type="sibTrans" cxnId="{3335B1C6-CE6E-4019-BA11-A8BD2A63D4C7}">
      <dgm:prSet/>
      <dgm:spPr/>
      <dgm:t>
        <a:bodyPr/>
        <a:lstStyle/>
        <a:p>
          <a:endParaRPr lang="en-US"/>
        </a:p>
      </dgm:t>
    </dgm:pt>
    <dgm:pt modelId="{F5C29300-7662-40DB-A07C-DAF459BFB441}">
      <dgm:prSet/>
      <dgm:spPr/>
      <dgm:t>
        <a:bodyPr/>
        <a:lstStyle/>
        <a:p>
          <a:r>
            <a:rPr lang="en-US"/>
            <a:t>DCM wants to start the meeting with group updates instead of DCM report – this changes the format of the meeting</a:t>
          </a:r>
        </a:p>
      </dgm:t>
    </dgm:pt>
    <dgm:pt modelId="{91181621-6DFF-46B2-B104-931C105E5AA4}" type="parTrans" cxnId="{55A37063-3B59-49B4-9727-E21265195603}">
      <dgm:prSet/>
      <dgm:spPr/>
      <dgm:t>
        <a:bodyPr/>
        <a:lstStyle/>
        <a:p>
          <a:endParaRPr lang="en-US"/>
        </a:p>
      </dgm:t>
    </dgm:pt>
    <dgm:pt modelId="{EE859C0F-3D9D-498E-8FE4-DC539B16F22C}" type="sibTrans" cxnId="{55A37063-3B59-49B4-9727-E21265195603}">
      <dgm:prSet/>
      <dgm:spPr/>
      <dgm:t>
        <a:bodyPr/>
        <a:lstStyle/>
        <a:p>
          <a:endParaRPr lang="en-US"/>
        </a:p>
      </dgm:t>
    </dgm:pt>
    <dgm:pt modelId="{A12FAA4F-37CC-41AD-80C5-CE9CCE7ED050}">
      <dgm:prSet/>
      <dgm:spPr/>
      <dgm:t>
        <a:bodyPr/>
        <a:lstStyle/>
        <a:p>
          <a:pPr>
            <a:buFont typeface="+mj-lt"/>
            <a:buAutoNum type="alphaUcPeriod"/>
          </a:pPr>
          <a:r>
            <a:rPr lang="en-US" dirty="0"/>
            <a:t>Study committee</a:t>
          </a:r>
        </a:p>
      </dgm:t>
    </dgm:pt>
    <dgm:pt modelId="{DC00A430-3372-409D-88C3-77AE0702B165}" type="parTrans" cxnId="{04E6A14D-96BB-4C37-B098-BDE3245225DD}">
      <dgm:prSet/>
      <dgm:spPr/>
      <dgm:t>
        <a:bodyPr/>
        <a:lstStyle/>
        <a:p>
          <a:endParaRPr lang="en-US"/>
        </a:p>
      </dgm:t>
    </dgm:pt>
    <dgm:pt modelId="{5AC418A7-5D88-4E1D-8958-20D799AB0FD8}" type="sibTrans" cxnId="{04E6A14D-96BB-4C37-B098-BDE3245225DD}">
      <dgm:prSet/>
      <dgm:spPr/>
      <dgm:t>
        <a:bodyPr/>
        <a:lstStyle/>
        <a:p>
          <a:endParaRPr lang="en-US"/>
        </a:p>
      </dgm:t>
    </dgm:pt>
    <dgm:pt modelId="{7F3D7929-CB7B-4AE4-834A-21D14E3708A0}">
      <dgm:prSet/>
      <dgm:spPr/>
      <dgm:t>
        <a:bodyPr/>
        <a:lstStyle/>
        <a:p>
          <a:pPr>
            <a:buFont typeface="+mj-lt"/>
            <a:buAutoNum type="alphaUcPeriod"/>
          </a:pPr>
          <a:r>
            <a:rPr lang="en-US" dirty="0"/>
            <a:t>Motion process</a:t>
          </a:r>
        </a:p>
      </dgm:t>
    </dgm:pt>
    <dgm:pt modelId="{3CBCB65B-9E77-43BE-B40B-648907E8F576}" type="parTrans" cxnId="{32A4C077-C4A8-49BF-8966-AABDD90E1793}">
      <dgm:prSet/>
      <dgm:spPr/>
      <dgm:t>
        <a:bodyPr/>
        <a:lstStyle/>
        <a:p>
          <a:endParaRPr lang="en-US"/>
        </a:p>
      </dgm:t>
    </dgm:pt>
    <dgm:pt modelId="{BB185952-7A2E-45BF-8D6F-F84B221A6DB3}" type="sibTrans" cxnId="{32A4C077-C4A8-49BF-8966-AABDD90E1793}">
      <dgm:prSet/>
      <dgm:spPr/>
      <dgm:t>
        <a:bodyPr/>
        <a:lstStyle/>
        <a:p>
          <a:endParaRPr lang="en-US"/>
        </a:p>
      </dgm:t>
    </dgm:pt>
    <dgm:pt modelId="{2AD1CB35-DC80-4E9E-BEB1-A4565CA3F8BB}">
      <dgm:prSet/>
      <dgm:spPr/>
      <dgm:t>
        <a:bodyPr/>
        <a:lstStyle/>
        <a:p>
          <a:pPr>
            <a:buFont typeface="+mj-lt"/>
            <a:buAutoNum type="alphaUcPeriod"/>
          </a:pPr>
          <a:r>
            <a:rPr lang="en-US" dirty="0"/>
            <a:t>Show of hands in support of DCM changing the format</a:t>
          </a:r>
        </a:p>
      </dgm:t>
    </dgm:pt>
    <dgm:pt modelId="{C2DDF5B7-AD82-42AE-B230-13332AB98DFC}" type="parTrans" cxnId="{552E737F-76DC-450C-A00E-BE590845D252}">
      <dgm:prSet/>
      <dgm:spPr/>
      <dgm:t>
        <a:bodyPr/>
        <a:lstStyle/>
        <a:p>
          <a:endParaRPr lang="en-US"/>
        </a:p>
      </dgm:t>
    </dgm:pt>
    <dgm:pt modelId="{1F22A4B3-3A4F-4D7D-AA39-A116E3E7199A}" type="sibTrans" cxnId="{552E737F-76DC-450C-A00E-BE590845D252}">
      <dgm:prSet/>
      <dgm:spPr/>
      <dgm:t>
        <a:bodyPr/>
        <a:lstStyle/>
        <a:p>
          <a:endParaRPr lang="en-US"/>
        </a:p>
      </dgm:t>
    </dgm:pt>
    <dgm:pt modelId="{A999B4FC-5122-4E95-B0E5-716501ED5787}">
      <dgm:prSet/>
      <dgm:spPr/>
      <dgm:t>
        <a:bodyPr/>
        <a:lstStyle/>
        <a:p>
          <a:pPr>
            <a:buFont typeface="+mj-lt"/>
            <a:buAutoNum type="alphaUcPeriod"/>
          </a:pPr>
          <a:r>
            <a:rPr lang="en-US" dirty="0"/>
            <a:t>Substantial unanimity – 2/3</a:t>
          </a:r>
          <a:r>
            <a:rPr lang="en-US" baseline="30000" dirty="0"/>
            <a:t>rd</a:t>
          </a:r>
          <a:r>
            <a:rPr lang="en-US" dirty="0"/>
            <a:t> majority</a:t>
          </a:r>
        </a:p>
      </dgm:t>
    </dgm:pt>
    <dgm:pt modelId="{A0B2FB53-A043-4144-8F8F-C56EC81DE4BC}" type="parTrans" cxnId="{18D74F72-F3E1-4019-A6F0-368B48D248E9}">
      <dgm:prSet/>
      <dgm:spPr/>
      <dgm:t>
        <a:bodyPr/>
        <a:lstStyle/>
        <a:p>
          <a:endParaRPr lang="en-US"/>
        </a:p>
      </dgm:t>
    </dgm:pt>
    <dgm:pt modelId="{F8196967-96CC-4D8D-995E-8BB31556D177}" type="sibTrans" cxnId="{18D74F72-F3E1-4019-A6F0-368B48D248E9}">
      <dgm:prSet/>
      <dgm:spPr/>
      <dgm:t>
        <a:bodyPr/>
        <a:lstStyle/>
        <a:p>
          <a:endParaRPr lang="en-US"/>
        </a:p>
      </dgm:t>
    </dgm:pt>
    <dgm:pt modelId="{66A03D0C-695E-8A44-B370-01C6796E4E23}" type="pres">
      <dgm:prSet presAssocID="{60E1F08B-29CD-4DCB-BD42-D38C6835BE10}" presName="linear" presStyleCnt="0">
        <dgm:presLayoutVars>
          <dgm:animLvl val="lvl"/>
          <dgm:resizeHandles val="exact"/>
        </dgm:presLayoutVars>
      </dgm:prSet>
      <dgm:spPr/>
    </dgm:pt>
    <dgm:pt modelId="{71D71780-A71C-7E47-82FC-2D9E64CA6A6A}" type="pres">
      <dgm:prSet presAssocID="{47704A1F-A4F8-4FDD-B4F0-E8BD6373F756}" presName="parentText" presStyleLbl="node1" presStyleIdx="0" presStyleCnt="2">
        <dgm:presLayoutVars>
          <dgm:chMax val="0"/>
          <dgm:bulletEnabled val="1"/>
        </dgm:presLayoutVars>
      </dgm:prSet>
      <dgm:spPr/>
    </dgm:pt>
    <dgm:pt modelId="{2942AD07-1A1C-EA49-8E61-6289F0D7424C}" type="pres">
      <dgm:prSet presAssocID="{47704A1F-A4F8-4FDD-B4F0-E8BD6373F756}" presName="childText" presStyleLbl="revTx" presStyleIdx="0" presStyleCnt="2">
        <dgm:presLayoutVars>
          <dgm:bulletEnabled val="1"/>
        </dgm:presLayoutVars>
      </dgm:prSet>
      <dgm:spPr/>
    </dgm:pt>
    <dgm:pt modelId="{C2BD8A63-2238-2D49-8CC1-837054358E2A}" type="pres">
      <dgm:prSet presAssocID="{F5C29300-7662-40DB-A07C-DAF459BFB441}" presName="parentText" presStyleLbl="node1" presStyleIdx="1" presStyleCnt="2">
        <dgm:presLayoutVars>
          <dgm:chMax val="0"/>
          <dgm:bulletEnabled val="1"/>
        </dgm:presLayoutVars>
      </dgm:prSet>
      <dgm:spPr/>
    </dgm:pt>
    <dgm:pt modelId="{A3A608B3-68F1-8F4C-99DD-3EAFA379EF85}" type="pres">
      <dgm:prSet presAssocID="{F5C29300-7662-40DB-A07C-DAF459BFB441}" presName="childText" presStyleLbl="revTx" presStyleIdx="1" presStyleCnt="2">
        <dgm:presLayoutVars>
          <dgm:bulletEnabled val="1"/>
        </dgm:presLayoutVars>
      </dgm:prSet>
      <dgm:spPr/>
    </dgm:pt>
  </dgm:ptLst>
  <dgm:cxnLst>
    <dgm:cxn modelId="{E9EC8F02-30BD-4D4E-9BFD-35387A586DF7}" type="presOf" srcId="{789463A6-66B7-41E7-9C28-2B8030E03C64}" destId="{2942AD07-1A1C-EA49-8E61-6289F0D7424C}" srcOrd="0" destOrd="2" presId="urn:microsoft.com/office/officeart/2005/8/layout/vList2"/>
    <dgm:cxn modelId="{1F63A61E-C33E-2848-8DF4-14C15EAD5306}" type="presOf" srcId="{A12FAA4F-37CC-41AD-80C5-CE9CCE7ED050}" destId="{A3A608B3-68F1-8F4C-99DD-3EAFA379EF85}" srcOrd="0" destOrd="0" presId="urn:microsoft.com/office/officeart/2005/8/layout/vList2"/>
    <dgm:cxn modelId="{55A37063-3B59-49B4-9727-E21265195603}" srcId="{60E1F08B-29CD-4DCB-BD42-D38C6835BE10}" destId="{F5C29300-7662-40DB-A07C-DAF459BFB441}" srcOrd="1" destOrd="0" parTransId="{91181621-6DFF-46B2-B104-931C105E5AA4}" sibTransId="{EE859C0F-3D9D-498E-8FE4-DC539B16F22C}"/>
    <dgm:cxn modelId="{04E6A14D-96BB-4C37-B098-BDE3245225DD}" srcId="{F5C29300-7662-40DB-A07C-DAF459BFB441}" destId="{A12FAA4F-37CC-41AD-80C5-CE9CCE7ED050}" srcOrd="0" destOrd="0" parTransId="{DC00A430-3372-409D-88C3-77AE0702B165}" sibTransId="{5AC418A7-5D88-4E1D-8958-20D799AB0FD8}"/>
    <dgm:cxn modelId="{18D74F72-F3E1-4019-A6F0-368B48D248E9}" srcId="{F5C29300-7662-40DB-A07C-DAF459BFB441}" destId="{A999B4FC-5122-4E95-B0E5-716501ED5787}" srcOrd="3" destOrd="0" parTransId="{A0B2FB53-A043-4144-8F8F-C56EC81DE4BC}" sibTransId="{F8196967-96CC-4D8D-995E-8BB31556D177}"/>
    <dgm:cxn modelId="{C9FF5F76-31F7-9D4F-9617-BF6332B57944}" type="presOf" srcId="{A999B4FC-5122-4E95-B0E5-716501ED5787}" destId="{A3A608B3-68F1-8F4C-99DD-3EAFA379EF85}" srcOrd="0" destOrd="3" presId="urn:microsoft.com/office/officeart/2005/8/layout/vList2"/>
    <dgm:cxn modelId="{32A4C077-C4A8-49BF-8966-AABDD90E1793}" srcId="{F5C29300-7662-40DB-A07C-DAF459BFB441}" destId="{7F3D7929-CB7B-4AE4-834A-21D14E3708A0}" srcOrd="1" destOrd="0" parTransId="{3CBCB65B-9E77-43BE-B40B-648907E8F576}" sibTransId="{BB185952-7A2E-45BF-8D6F-F84B221A6DB3}"/>
    <dgm:cxn modelId="{40B69258-1471-44B9-81CA-F7AE6E6D499D}" srcId="{47704A1F-A4F8-4FDD-B4F0-E8BD6373F756}" destId="{0F4C37CE-27E5-4309-B003-34B6B2AFA33F}" srcOrd="0" destOrd="0" parTransId="{5DDF1D38-C160-474B-9B18-B38E3E36258E}" sibTransId="{1D204FB7-8356-4129-82AB-483CEACF9A69}"/>
    <dgm:cxn modelId="{8BD2337C-77AE-43FC-8098-F9A745E2A9ED}" srcId="{47704A1F-A4F8-4FDD-B4F0-E8BD6373F756}" destId="{67CCC164-B3EE-4350-B067-5D8FB948C140}" srcOrd="1" destOrd="0" parTransId="{51DE21DA-C25E-4816-A8E0-4E8CCF47C475}" sibTransId="{A862D239-1B63-4183-B73C-A5B5EFD27A28}"/>
    <dgm:cxn modelId="{552E737F-76DC-450C-A00E-BE590845D252}" srcId="{F5C29300-7662-40DB-A07C-DAF459BFB441}" destId="{2AD1CB35-DC80-4E9E-BEB1-A4565CA3F8BB}" srcOrd="2" destOrd="0" parTransId="{C2DDF5B7-AD82-42AE-B230-13332AB98DFC}" sibTransId="{1F22A4B3-3A4F-4D7D-AA39-A116E3E7199A}"/>
    <dgm:cxn modelId="{244EA98C-DD3A-7447-85FE-9D00FC6CEA7A}" type="presOf" srcId="{0F4C37CE-27E5-4309-B003-34B6B2AFA33F}" destId="{2942AD07-1A1C-EA49-8E61-6289F0D7424C}" srcOrd="0" destOrd="0" presId="urn:microsoft.com/office/officeart/2005/8/layout/vList2"/>
    <dgm:cxn modelId="{E628B398-0F74-4B90-BC0B-B52B19700A68}" srcId="{47704A1F-A4F8-4FDD-B4F0-E8BD6373F756}" destId="{789463A6-66B7-41E7-9C28-2B8030E03C64}" srcOrd="2" destOrd="0" parTransId="{6015A31D-8FB2-444E-9D11-35AB3FA95E72}" sibTransId="{04EEF80E-853D-4634-84CC-1493E90CD725}"/>
    <dgm:cxn modelId="{2829D19F-4F35-174F-98DC-21B8F6E36BD1}" type="presOf" srcId="{7F3D7929-CB7B-4AE4-834A-21D14E3708A0}" destId="{A3A608B3-68F1-8F4C-99DD-3EAFA379EF85}" srcOrd="0" destOrd="1" presId="urn:microsoft.com/office/officeart/2005/8/layout/vList2"/>
    <dgm:cxn modelId="{890C04AA-7648-5D41-B1B0-52C1C2878B91}" type="presOf" srcId="{2AD1CB35-DC80-4E9E-BEB1-A4565CA3F8BB}" destId="{A3A608B3-68F1-8F4C-99DD-3EAFA379EF85}" srcOrd="0" destOrd="2" presId="urn:microsoft.com/office/officeart/2005/8/layout/vList2"/>
    <dgm:cxn modelId="{9B3513B2-51FF-484F-B40D-464EFB8DD7B1}" type="presOf" srcId="{60E1F08B-29CD-4DCB-BD42-D38C6835BE10}" destId="{66A03D0C-695E-8A44-B370-01C6796E4E23}" srcOrd="0" destOrd="0" presId="urn:microsoft.com/office/officeart/2005/8/layout/vList2"/>
    <dgm:cxn modelId="{8588ECB7-FF8B-7545-B285-0D77473FF39D}" type="presOf" srcId="{67CCC164-B3EE-4350-B067-5D8FB948C140}" destId="{2942AD07-1A1C-EA49-8E61-6289F0D7424C}" srcOrd="0" destOrd="1" presId="urn:microsoft.com/office/officeart/2005/8/layout/vList2"/>
    <dgm:cxn modelId="{5B9D78BD-4B1D-471F-8D09-FFD1BB5FA252}" srcId="{60E1F08B-29CD-4DCB-BD42-D38C6835BE10}" destId="{47704A1F-A4F8-4FDD-B4F0-E8BD6373F756}" srcOrd="0" destOrd="0" parTransId="{794B0966-B9E7-474D-B17C-599140B7F9ED}" sibTransId="{F3FFE42E-76C6-4B8D-BA27-D39B24656DDC}"/>
    <dgm:cxn modelId="{BD16FFBF-E251-0641-A564-1075C4B89B55}" type="presOf" srcId="{F5C29300-7662-40DB-A07C-DAF459BFB441}" destId="{C2BD8A63-2238-2D49-8CC1-837054358E2A}" srcOrd="0" destOrd="0" presId="urn:microsoft.com/office/officeart/2005/8/layout/vList2"/>
    <dgm:cxn modelId="{3335B1C6-CE6E-4019-BA11-A8BD2A63D4C7}" srcId="{47704A1F-A4F8-4FDD-B4F0-E8BD6373F756}" destId="{74C60D89-7D5B-4E7E-9707-6ED65BF3EF3E}" srcOrd="3" destOrd="0" parTransId="{54803B5A-888F-4E41-B7D5-43E595C3637F}" sibTransId="{6C2436F4-2676-4F6D-BD28-C7B49B7B2E64}"/>
    <dgm:cxn modelId="{8C7EC0C7-076B-7441-A086-23BAB295E44C}" type="presOf" srcId="{47704A1F-A4F8-4FDD-B4F0-E8BD6373F756}" destId="{71D71780-A71C-7E47-82FC-2D9E64CA6A6A}" srcOrd="0" destOrd="0" presId="urn:microsoft.com/office/officeart/2005/8/layout/vList2"/>
    <dgm:cxn modelId="{1AE273E0-7995-AA42-B93B-B7CFA979039D}" type="presOf" srcId="{74C60D89-7D5B-4E7E-9707-6ED65BF3EF3E}" destId="{2942AD07-1A1C-EA49-8E61-6289F0D7424C}" srcOrd="0" destOrd="3" presId="urn:microsoft.com/office/officeart/2005/8/layout/vList2"/>
    <dgm:cxn modelId="{EC45FAFA-B3EB-F84B-9BB2-14382C9D56A2}" type="presParOf" srcId="{66A03D0C-695E-8A44-B370-01C6796E4E23}" destId="{71D71780-A71C-7E47-82FC-2D9E64CA6A6A}" srcOrd="0" destOrd="0" presId="urn:microsoft.com/office/officeart/2005/8/layout/vList2"/>
    <dgm:cxn modelId="{20272175-3374-FB4D-8434-3EBE7DFD9E66}" type="presParOf" srcId="{66A03D0C-695E-8A44-B370-01C6796E4E23}" destId="{2942AD07-1A1C-EA49-8E61-6289F0D7424C}" srcOrd="1" destOrd="0" presId="urn:microsoft.com/office/officeart/2005/8/layout/vList2"/>
    <dgm:cxn modelId="{CF80A861-BE01-6E4D-93D5-D11E039CA06D}" type="presParOf" srcId="{66A03D0C-695E-8A44-B370-01C6796E4E23}" destId="{C2BD8A63-2238-2D49-8CC1-837054358E2A}" srcOrd="2" destOrd="0" presId="urn:microsoft.com/office/officeart/2005/8/layout/vList2"/>
    <dgm:cxn modelId="{0CC9EB6B-2D11-124F-B7D2-09C1EDBE1199}" type="presParOf" srcId="{66A03D0C-695E-8A44-B370-01C6796E4E23}" destId="{A3A608B3-68F1-8F4C-99DD-3EAFA379EF8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E1F08B-29CD-4DCB-BD42-D38C6835BE1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7704A1F-A4F8-4FDD-B4F0-E8BD6373F756}">
      <dgm:prSet/>
      <dgm:spPr/>
      <dgm:t>
        <a:bodyPr/>
        <a:lstStyle/>
        <a:p>
          <a:r>
            <a:rPr lang="en-US" dirty="0"/>
            <a:t>Some members of the group would like to add a meeting night</a:t>
          </a:r>
        </a:p>
      </dgm:t>
    </dgm:pt>
    <dgm:pt modelId="{794B0966-B9E7-474D-B17C-599140B7F9ED}" type="parTrans" cxnId="{5B9D78BD-4B1D-471F-8D09-FFD1BB5FA252}">
      <dgm:prSet/>
      <dgm:spPr/>
      <dgm:t>
        <a:bodyPr/>
        <a:lstStyle/>
        <a:p>
          <a:endParaRPr lang="en-US"/>
        </a:p>
      </dgm:t>
    </dgm:pt>
    <dgm:pt modelId="{F3FFE42E-76C6-4B8D-BA27-D39B24656DDC}" type="sibTrans" cxnId="{5B9D78BD-4B1D-471F-8D09-FFD1BB5FA252}">
      <dgm:prSet/>
      <dgm:spPr/>
      <dgm:t>
        <a:bodyPr/>
        <a:lstStyle/>
        <a:p>
          <a:endParaRPr lang="en-US"/>
        </a:p>
      </dgm:t>
    </dgm:pt>
    <dgm:pt modelId="{0F4C37CE-27E5-4309-B003-34B6B2AFA33F}">
      <dgm:prSet/>
      <dgm:spPr/>
      <dgm:t>
        <a:bodyPr/>
        <a:lstStyle/>
        <a:p>
          <a:pPr>
            <a:buFont typeface="+mj-lt"/>
            <a:buAutoNum type="alphaUcPeriod"/>
          </a:pPr>
          <a:r>
            <a:rPr lang="en-US" dirty="0"/>
            <a:t>Study committee</a:t>
          </a:r>
        </a:p>
      </dgm:t>
    </dgm:pt>
    <dgm:pt modelId="{5DDF1D38-C160-474B-9B18-B38E3E36258E}" type="parTrans" cxnId="{40B69258-1471-44B9-81CA-F7AE6E6D499D}">
      <dgm:prSet/>
      <dgm:spPr/>
      <dgm:t>
        <a:bodyPr/>
        <a:lstStyle/>
        <a:p>
          <a:endParaRPr lang="en-US"/>
        </a:p>
      </dgm:t>
    </dgm:pt>
    <dgm:pt modelId="{1D204FB7-8356-4129-82AB-483CEACF9A69}" type="sibTrans" cxnId="{40B69258-1471-44B9-81CA-F7AE6E6D499D}">
      <dgm:prSet/>
      <dgm:spPr/>
      <dgm:t>
        <a:bodyPr/>
        <a:lstStyle/>
        <a:p>
          <a:endParaRPr lang="en-US"/>
        </a:p>
      </dgm:t>
    </dgm:pt>
    <dgm:pt modelId="{67CCC164-B3EE-4350-B067-5D8FB948C140}">
      <dgm:prSet/>
      <dgm:spPr/>
      <dgm:t>
        <a:bodyPr/>
        <a:lstStyle/>
        <a:p>
          <a:pPr>
            <a:buFont typeface="+mj-lt"/>
            <a:buAutoNum type="alphaUcPeriod"/>
          </a:pPr>
          <a:r>
            <a:rPr lang="en-US" dirty="0"/>
            <a:t>Motion process</a:t>
          </a:r>
        </a:p>
      </dgm:t>
    </dgm:pt>
    <dgm:pt modelId="{51DE21DA-C25E-4816-A8E0-4E8CCF47C475}" type="parTrans" cxnId="{8BD2337C-77AE-43FC-8098-F9A745E2A9ED}">
      <dgm:prSet/>
      <dgm:spPr/>
      <dgm:t>
        <a:bodyPr/>
        <a:lstStyle/>
        <a:p>
          <a:endParaRPr lang="en-US"/>
        </a:p>
      </dgm:t>
    </dgm:pt>
    <dgm:pt modelId="{A862D239-1B63-4183-B73C-A5B5EFD27A28}" type="sibTrans" cxnId="{8BD2337C-77AE-43FC-8098-F9A745E2A9ED}">
      <dgm:prSet/>
      <dgm:spPr/>
      <dgm:t>
        <a:bodyPr/>
        <a:lstStyle/>
        <a:p>
          <a:endParaRPr lang="en-US"/>
        </a:p>
      </dgm:t>
    </dgm:pt>
    <dgm:pt modelId="{789463A6-66B7-41E7-9C28-2B8030E03C64}">
      <dgm:prSet/>
      <dgm:spPr/>
      <dgm:t>
        <a:bodyPr/>
        <a:lstStyle/>
        <a:p>
          <a:pPr>
            <a:buFont typeface="+mj-lt"/>
            <a:buAutoNum type="alphaUcPeriod"/>
          </a:pPr>
          <a:r>
            <a:rPr lang="en-US" dirty="0"/>
            <a:t>Show of hands in support of adding another meeting </a:t>
          </a:r>
        </a:p>
      </dgm:t>
    </dgm:pt>
    <dgm:pt modelId="{6015A31D-8FB2-444E-9D11-35AB3FA95E72}" type="parTrans" cxnId="{E628B398-0F74-4B90-BC0B-B52B19700A68}">
      <dgm:prSet/>
      <dgm:spPr/>
      <dgm:t>
        <a:bodyPr/>
        <a:lstStyle/>
        <a:p>
          <a:endParaRPr lang="en-US"/>
        </a:p>
      </dgm:t>
    </dgm:pt>
    <dgm:pt modelId="{04EEF80E-853D-4634-84CC-1493E90CD725}" type="sibTrans" cxnId="{E628B398-0F74-4B90-BC0B-B52B19700A68}">
      <dgm:prSet/>
      <dgm:spPr/>
      <dgm:t>
        <a:bodyPr/>
        <a:lstStyle/>
        <a:p>
          <a:endParaRPr lang="en-US"/>
        </a:p>
      </dgm:t>
    </dgm:pt>
    <dgm:pt modelId="{74C60D89-7D5B-4E7E-9707-6ED65BF3EF3E}">
      <dgm:prSet/>
      <dgm:spPr/>
      <dgm:t>
        <a:bodyPr/>
        <a:lstStyle/>
        <a:p>
          <a:pPr>
            <a:buFont typeface="+mj-lt"/>
            <a:buAutoNum type="alphaUcPeriod"/>
          </a:pPr>
          <a:r>
            <a:rPr lang="en-US" dirty="0"/>
            <a:t>Substantial unanimity – 2/3</a:t>
          </a:r>
          <a:r>
            <a:rPr lang="en-US" baseline="30000" dirty="0"/>
            <a:t>rd</a:t>
          </a:r>
          <a:r>
            <a:rPr lang="en-US" dirty="0"/>
            <a:t> majority</a:t>
          </a:r>
        </a:p>
      </dgm:t>
    </dgm:pt>
    <dgm:pt modelId="{54803B5A-888F-4E41-B7D5-43E595C3637F}" type="parTrans" cxnId="{3335B1C6-CE6E-4019-BA11-A8BD2A63D4C7}">
      <dgm:prSet/>
      <dgm:spPr/>
      <dgm:t>
        <a:bodyPr/>
        <a:lstStyle/>
        <a:p>
          <a:endParaRPr lang="en-US"/>
        </a:p>
      </dgm:t>
    </dgm:pt>
    <dgm:pt modelId="{6C2436F4-2676-4F6D-BD28-C7B49B7B2E64}" type="sibTrans" cxnId="{3335B1C6-CE6E-4019-BA11-A8BD2A63D4C7}">
      <dgm:prSet/>
      <dgm:spPr/>
      <dgm:t>
        <a:bodyPr/>
        <a:lstStyle/>
        <a:p>
          <a:endParaRPr lang="en-US"/>
        </a:p>
      </dgm:t>
    </dgm:pt>
    <dgm:pt modelId="{F5C29300-7662-40DB-A07C-DAF459BFB441}">
      <dgm:prSet/>
      <dgm:spPr/>
      <dgm:t>
        <a:bodyPr/>
        <a:lstStyle/>
        <a:p>
          <a:r>
            <a:rPr lang="en-US" dirty="0"/>
            <a:t>The GSR would like to present a report in the business meeting</a:t>
          </a:r>
        </a:p>
      </dgm:t>
    </dgm:pt>
    <dgm:pt modelId="{91181621-6DFF-46B2-B104-931C105E5AA4}" type="parTrans" cxnId="{55A37063-3B59-49B4-9727-E21265195603}">
      <dgm:prSet/>
      <dgm:spPr/>
      <dgm:t>
        <a:bodyPr/>
        <a:lstStyle/>
        <a:p>
          <a:endParaRPr lang="en-US"/>
        </a:p>
      </dgm:t>
    </dgm:pt>
    <dgm:pt modelId="{EE859C0F-3D9D-498E-8FE4-DC539B16F22C}" type="sibTrans" cxnId="{55A37063-3B59-49B4-9727-E21265195603}">
      <dgm:prSet/>
      <dgm:spPr/>
      <dgm:t>
        <a:bodyPr/>
        <a:lstStyle/>
        <a:p>
          <a:endParaRPr lang="en-US"/>
        </a:p>
      </dgm:t>
    </dgm:pt>
    <dgm:pt modelId="{A12FAA4F-37CC-41AD-80C5-CE9CCE7ED050}">
      <dgm:prSet/>
      <dgm:spPr/>
      <dgm:t>
        <a:bodyPr/>
        <a:lstStyle/>
        <a:p>
          <a:pPr>
            <a:buFont typeface="+mj-lt"/>
            <a:buAutoNum type="alphaUcPeriod"/>
          </a:pPr>
          <a:r>
            <a:rPr lang="en-US" dirty="0"/>
            <a:t>Study committee</a:t>
          </a:r>
        </a:p>
      </dgm:t>
    </dgm:pt>
    <dgm:pt modelId="{DC00A430-3372-409D-88C3-77AE0702B165}" type="parTrans" cxnId="{04E6A14D-96BB-4C37-B098-BDE3245225DD}">
      <dgm:prSet/>
      <dgm:spPr/>
      <dgm:t>
        <a:bodyPr/>
        <a:lstStyle/>
        <a:p>
          <a:endParaRPr lang="en-US"/>
        </a:p>
      </dgm:t>
    </dgm:pt>
    <dgm:pt modelId="{5AC418A7-5D88-4E1D-8958-20D799AB0FD8}" type="sibTrans" cxnId="{04E6A14D-96BB-4C37-B098-BDE3245225DD}">
      <dgm:prSet/>
      <dgm:spPr/>
      <dgm:t>
        <a:bodyPr/>
        <a:lstStyle/>
        <a:p>
          <a:endParaRPr lang="en-US"/>
        </a:p>
      </dgm:t>
    </dgm:pt>
    <dgm:pt modelId="{7F3D7929-CB7B-4AE4-834A-21D14E3708A0}">
      <dgm:prSet/>
      <dgm:spPr/>
      <dgm:t>
        <a:bodyPr/>
        <a:lstStyle/>
        <a:p>
          <a:pPr>
            <a:buFont typeface="+mj-lt"/>
            <a:buAutoNum type="alphaUcPeriod"/>
          </a:pPr>
          <a:r>
            <a:rPr lang="en-US" dirty="0"/>
            <a:t>Motion process</a:t>
          </a:r>
        </a:p>
      </dgm:t>
    </dgm:pt>
    <dgm:pt modelId="{3CBCB65B-9E77-43BE-B40B-648907E8F576}" type="parTrans" cxnId="{32A4C077-C4A8-49BF-8966-AABDD90E1793}">
      <dgm:prSet/>
      <dgm:spPr/>
      <dgm:t>
        <a:bodyPr/>
        <a:lstStyle/>
        <a:p>
          <a:endParaRPr lang="en-US"/>
        </a:p>
      </dgm:t>
    </dgm:pt>
    <dgm:pt modelId="{BB185952-7A2E-45BF-8D6F-F84B221A6DB3}" type="sibTrans" cxnId="{32A4C077-C4A8-49BF-8966-AABDD90E1793}">
      <dgm:prSet/>
      <dgm:spPr/>
      <dgm:t>
        <a:bodyPr/>
        <a:lstStyle/>
        <a:p>
          <a:endParaRPr lang="en-US"/>
        </a:p>
      </dgm:t>
    </dgm:pt>
    <dgm:pt modelId="{2AD1CB35-DC80-4E9E-BEB1-A4565CA3F8BB}">
      <dgm:prSet/>
      <dgm:spPr/>
      <dgm:t>
        <a:bodyPr/>
        <a:lstStyle/>
        <a:p>
          <a:pPr>
            <a:buFont typeface="+mj-lt"/>
            <a:buAutoNum type="alphaUcPeriod"/>
          </a:pPr>
          <a:r>
            <a:rPr lang="en-US" dirty="0"/>
            <a:t>Show of hands in support of GSR making a report</a:t>
          </a:r>
        </a:p>
      </dgm:t>
    </dgm:pt>
    <dgm:pt modelId="{C2DDF5B7-AD82-42AE-B230-13332AB98DFC}" type="parTrans" cxnId="{552E737F-76DC-450C-A00E-BE590845D252}">
      <dgm:prSet/>
      <dgm:spPr/>
      <dgm:t>
        <a:bodyPr/>
        <a:lstStyle/>
        <a:p>
          <a:endParaRPr lang="en-US"/>
        </a:p>
      </dgm:t>
    </dgm:pt>
    <dgm:pt modelId="{1F22A4B3-3A4F-4D7D-AA39-A116E3E7199A}" type="sibTrans" cxnId="{552E737F-76DC-450C-A00E-BE590845D252}">
      <dgm:prSet/>
      <dgm:spPr/>
      <dgm:t>
        <a:bodyPr/>
        <a:lstStyle/>
        <a:p>
          <a:endParaRPr lang="en-US"/>
        </a:p>
      </dgm:t>
    </dgm:pt>
    <dgm:pt modelId="{A999B4FC-5122-4E95-B0E5-716501ED5787}">
      <dgm:prSet/>
      <dgm:spPr/>
      <dgm:t>
        <a:bodyPr/>
        <a:lstStyle/>
        <a:p>
          <a:pPr>
            <a:buFont typeface="+mj-lt"/>
            <a:buAutoNum type="alphaUcPeriod"/>
          </a:pPr>
          <a:r>
            <a:rPr lang="en-US" dirty="0"/>
            <a:t>Substantial unanimity – 2/3</a:t>
          </a:r>
          <a:r>
            <a:rPr lang="en-US" baseline="30000" dirty="0"/>
            <a:t>rd</a:t>
          </a:r>
          <a:r>
            <a:rPr lang="en-US" dirty="0"/>
            <a:t> majority</a:t>
          </a:r>
        </a:p>
      </dgm:t>
    </dgm:pt>
    <dgm:pt modelId="{A0B2FB53-A043-4144-8F8F-C56EC81DE4BC}" type="parTrans" cxnId="{18D74F72-F3E1-4019-A6F0-368B48D248E9}">
      <dgm:prSet/>
      <dgm:spPr/>
      <dgm:t>
        <a:bodyPr/>
        <a:lstStyle/>
        <a:p>
          <a:endParaRPr lang="en-US"/>
        </a:p>
      </dgm:t>
    </dgm:pt>
    <dgm:pt modelId="{F8196967-96CC-4D8D-995E-8BB31556D177}" type="sibTrans" cxnId="{18D74F72-F3E1-4019-A6F0-368B48D248E9}">
      <dgm:prSet/>
      <dgm:spPr/>
      <dgm:t>
        <a:bodyPr/>
        <a:lstStyle/>
        <a:p>
          <a:endParaRPr lang="en-US"/>
        </a:p>
      </dgm:t>
    </dgm:pt>
    <dgm:pt modelId="{66A03D0C-695E-8A44-B370-01C6796E4E23}" type="pres">
      <dgm:prSet presAssocID="{60E1F08B-29CD-4DCB-BD42-D38C6835BE10}" presName="linear" presStyleCnt="0">
        <dgm:presLayoutVars>
          <dgm:animLvl val="lvl"/>
          <dgm:resizeHandles val="exact"/>
        </dgm:presLayoutVars>
      </dgm:prSet>
      <dgm:spPr/>
    </dgm:pt>
    <dgm:pt modelId="{71D71780-A71C-7E47-82FC-2D9E64CA6A6A}" type="pres">
      <dgm:prSet presAssocID="{47704A1F-A4F8-4FDD-B4F0-E8BD6373F756}" presName="parentText" presStyleLbl="node1" presStyleIdx="0" presStyleCnt="2">
        <dgm:presLayoutVars>
          <dgm:chMax val="0"/>
          <dgm:bulletEnabled val="1"/>
        </dgm:presLayoutVars>
      </dgm:prSet>
      <dgm:spPr/>
    </dgm:pt>
    <dgm:pt modelId="{2942AD07-1A1C-EA49-8E61-6289F0D7424C}" type="pres">
      <dgm:prSet presAssocID="{47704A1F-A4F8-4FDD-B4F0-E8BD6373F756}" presName="childText" presStyleLbl="revTx" presStyleIdx="0" presStyleCnt="2">
        <dgm:presLayoutVars>
          <dgm:bulletEnabled val="1"/>
        </dgm:presLayoutVars>
      </dgm:prSet>
      <dgm:spPr/>
    </dgm:pt>
    <dgm:pt modelId="{C2BD8A63-2238-2D49-8CC1-837054358E2A}" type="pres">
      <dgm:prSet presAssocID="{F5C29300-7662-40DB-A07C-DAF459BFB441}" presName="parentText" presStyleLbl="node1" presStyleIdx="1" presStyleCnt="2">
        <dgm:presLayoutVars>
          <dgm:chMax val="0"/>
          <dgm:bulletEnabled val="1"/>
        </dgm:presLayoutVars>
      </dgm:prSet>
      <dgm:spPr/>
    </dgm:pt>
    <dgm:pt modelId="{A3A608B3-68F1-8F4C-99DD-3EAFA379EF85}" type="pres">
      <dgm:prSet presAssocID="{F5C29300-7662-40DB-A07C-DAF459BFB441}" presName="childText" presStyleLbl="revTx" presStyleIdx="1" presStyleCnt="2">
        <dgm:presLayoutVars>
          <dgm:bulletEnabled val="1"/>
        </dgm:presLayoutVars>
      </dgm:prSet>
      <dgm:spPr/>
    </dgm:pt>
  </dgm:ptLst>
  <dgm:cxnLst>
    <dgm:cxn modelId="{E9EC8F02-30BD-4D4E-9BFD-35387A586DF7}" type="presOf" srcId="{789463A6-66B7-41E7-9C28-2B8030E03C64}" destId="{2942AD07-1A1C-EA49-8E61-6289F0D7424C}" srcOrd="0" destOrd="2" presId="urn:microsoft.com/office/officeart/2005/8/layout/vList2"/>
    <dgm:cxn modelId="{1F63A61E-C33E-2848-8DF4-14C15EAD5306}" type="presOf" srcId="{A12FAA4F-37CC-41AD-80C5-CE9CCE7ED050}" destId="{A3A608B3-68F1-8F4C-99DD-3EAFA379EF85}" srcOrd="0" destOrd="0" presId="urn:microsoft.com/office/officeart/2005/8/layout/vList2"/>
    <dgm:cxn modelId="{55A37063-3B59-49B4-9727-E21265195603}" srcId="{60E1F08B-29CD-4DCB-BD42-D38C6835BE10}" destId="{F5C29300-7662-40DB-A07C-DAF459BFB441}" srcOrd="1" destOrd="0" parTransId="{91181621-6DFF-46B2-B104-931C105E5AA4}" sibTransId="{EE859C0F-3D9D-498E-8FE4-DC539B16F22C}"/>
    <dgm:cxn modelId="{04E6A14D-96BB-4C37-B098-BDE3245225DD}" srcId="{F5C29300-7662-40DB-A07C-DAF459BFB441}" destId="{A12FAA4F-37CC-41AD-80C5-CE9CCE7ED050}" srcOrd="0" destOrd="0" parTransId="{DC00A430-3372-409D-88C3-77AE0702B165}" sibTransId="{5AC418A7-5D88-4E1D-8958-20D799AB0FD8}"/>
    <dgm:cxn modelId="{18D74F72-F3E1-4019-A6F0-368B48D248E9}" srcId="{F5C29300-7662-40DB-A07C-DAF459BFB441}" destId="{A999B4FC-5122-4E95-B0E5-716501ED5787}" srcOrd="3" destOrd="0" parTransId="{A0B2FB53-A043-4144-8F8F-C56EC81DE4BC}" sibTransId="{F8196967-96CC-4D8D-995E-8BB31556D177}"/>
    <dgm:cxn modelId="{C9FF5F76-31F7-9D4F-9617-BF6332B57944}" type="presOf" srcId="{A999B4FC-5122-4E95-B0E5-716501ED5787}" destId="{A3A608B3-68F1-8F4C-99DD-3EAFA379EF85}" srcOrd="0" destOrd="3" presId="urn:microsoft.com/office/officeart/2005/8/layout/vList2"/>
    <dgm:cxn modelId="{32A4C077-C4A8-49BF-8966-AABDD90E1793}" srcId="{F5C29300-7662-40DB-A07C-DAF459BFB441}" destId="{7F3D7929-CB7B-4AE4-834A-21D14E3708A0}" srcOrd="1" destOrd="0" parTransId="{3CBCB65B-9E77-43BE-B40B-648907E8F576}" sibTransId="{BB185952-7A2E-45BF-8D6F-F84B221A6DB3}"/>
    <dgm:cxn modelId="{40B69258-1471-44B9-81CA-F7AE6E6D499D}" srcId="{47704A1F-A4F8-4FDD-B4F0-E8BD6373F756}" destId="{0F4C37CE-27E5-4309-B003-34B6B2AFA33F}" srcOrd="0" destOrd="0" parTransId="{5DDF1D38-C160-474B-9B18-B38E3E36258E}" sibTransId="{1D204FB7-8356-4129-82AB-483CEACF9A69}"/>
    <dgm:cxn modelId="{8BD2337C-77AE-43FC-8098-F9A745E2A9ED}" srcId="{47704A1F-A4F8-4FDD-B4F0-E8BD6373F756}" destId="{67CCC164-B3EE-4350-B067-5D8FB948C140}" srcOrd="1" destOrd="0" parTransId="{51DE21DA-C25E-4816-A8E0-4E8CCF47C475}" sibTransId="{A862D239-1B63-4183-B73C-A5B5EFD27A28}"/>
    <dgm:cxn modelId="{552E737F-76DC-450C-A00E-BE590845D252}" srcId="{F5C29300-7662-40DB-A07C-DAF459BFB441}" destId="{2AD1CB35-DC80-4E9E-BEB1-A4565CA3F8BB}" srcOrd="2" destOrd="0" parTransId="{C2DDF5B7-AD82-42AE-B230-13332AB98DFC}" sibTransId="{1F22A4B3-3A4F-4D7D-AA39-A116E3E7199A}"/>
    <dgm:cxn modelId="{244EA98C-DD3A-7447-85FE-9D00FC6CEA7A}" type="presOf" srcId="{0F4C37CE-27E5-4309-B003-34B6B2AFA33F}" destId="{2942AD07-1A1C-EA49-8E61-6289F0D7424C}" srcOrd="0" destOrd="0" presId="urn:microsoft.com/office/officeart/2005/8/layout/vList2"/>
    <dgm:cxn modelId="{E628B398-0F74-4B90-BC0B-B52B19700A68}" srcId="{47704A1F-A4F8-4FDD-B4F0-E8BD6373F756}" destId="{789463A6-66B7-41E7-9C28-2B8030E03C64}" srcOrd="2" destOrd="0" parTransId="{6015A31D-8FB2-444E-9D11-35AB3FA95E72}" sibTransId="{04EEF80E-853D-4634-84CC-1493E90CD725}"/>
    <dgm:cxn modelId="{2829D19F-4F35-174F-98DC-21B8F6E36BD1}" type="presOf" srcId="{7F3D7929-CB7B-4AE4-834A-21D14E3708A0}" destId="{A3A608B3-68F1-8F4C-99DD-3EAFA379EF85}" srcOrd="0" destOrd="1" presId="urn:microsoft.com/office/officeart/2005/8/layout/vList2"/>
    <dgm:cxn modelId="{890C04AA-7648-5D41-B1B0-52C1C2878B91}" type="presOf" srcId="{2AD1CB35-DC80-4E9E-BEB1-A4565CA3F8BB}" destId="{A3A608B3-68F1-8F4C-99DD-3EAFA379EF85}" srcOrd="0" destOrd="2" presId="urn:microsoft.com/office/officeart/2005/8/layout/vList2"/>
    <dgm:cxn modelId="{9B3513B2-51FF-484F-B40D-464EFB8DD7B1}" type="presOf" srcId="{60E1F08B-29CD-4DCB-BD42-D38C6835BE10}" destId="{66A03D0C-695E-8A44-B370-01C6796E4E23}" srcOrd="0" destOrd="0" presId="urn:microsoft.com/office/officeart/2005/8/layout/vList2"/>
    <dgm:cxn modelId="{8588ECB7-FF8B-7545-B285-0D77473FF39D}" type="presOf" srcId="{67CCC164-B3EE-4350-B067-5D8FB948C140}" destId="{2942AD07-1A1C-EA49-8E61-6289F0D7424C}" srcOrd="0" destOrd="1" presId="urn:microsoft.com/office/officeart/2005/8/layout/vList2"/>
    <dgm:cxn modelId="{5B9D78BD-4B1D-471F-8D09-FFD1BB5FA252}" srcId="{60E1F08B-29CD-4DCB-BD42-D38C6835BE10}" destId="{47704A1F-A4F8-4FDD-B4F0-E8BD6373F756}" srcOrd="0" destOrd="0" parTransId="{794B0966-B9E7-474D-B17C-599140B7F9ED}" sibTransId="{F3FFE42E-76C6-4B8D-BA27-D39B24656DDC}"/>
    <dgm:cxn modelId="{BD16FFBF-E251-0641-A564-1075C4B89B55}" type="presOf" srcId="{F5C29300-7662-40DB-A07C-DAF459BFB441}" destId="{C2BD8A63-2238-2D49-8CC1-837054358E2A}" srcOrd="0" destOrd="0" presId="urn:microsoft.com/office/officeart/2005/8/layout/vList2"/>
    <dgm:cxn modelId="{3335B1C6-CE6E-4019-BA11-A8BD2A63D4C7}" srcId="{47704A1F-A4F8-4FDD-B4F0-E8BD6373F756}" destId="{74C60D89-7D5B-4E7E-9707-6ED65BF3EF3E}" srcOrd="3" destOrd="0" parTransId="{54803B5A-888F-4E41-B7D5-43E595C3637F}" sibTransId="{6C2436F4-2676-4F6D-BD28-C7B49B7B2E64}"/>
    <dgm:cxn modelId="{8C7EC0C7-076B-7441-A086-23BAB295E44C}" type="presOf" srcId="{47704A1F-A4F8-4FDD-B4F0-E8BD6373F756}" destId="{71D71780-A71C-7E47-82FC-2D9E64CA6A6A}" srcOrd="0" destOrd="0" presId="urn:microsoft.com/office/officeart/2005/8/layout/vList2"/>
    <dgm:cxn modelId="{1AE273E0-7995-AA42-B93B-B7CFA979039D}" type="presOf" srcId="{74C60D89-7D5B-4E7E-9707-6ED65BF3EF3E}" destId="{2942AD07-1A1C-EA49-8E61-6289F0D7424C}" srcOrd="0" destOrd="3" presId="urn:microsoft.com/office/officeart/2005/8/layout/vList2"/>
    <dgm:cxn modelId="{EC45FAFA-B3EB-F84B-9BB2-14382C9D56A2}" type="presParOf" srcId="{66A03D0C-695E-8A44-B370-01C6796E4E23}" destId="{71D71780-A71C-7E47-82FC-2D9E64CA6A6A}" srcOrd="0" destOrd="0" presId="urn:microsoft.com/office/officeart/2005/8/layout/vList2"/>
    <dgm:cxn modelId="{20272175-3374-FB4D-8434-3EBE7DFD9E66}" type="presParOf" srcId="{66A03D0C-695E-8A44-B370-01C6796E4E23}" destId="{2942AD07-1A1C-EA49-8E61-6289F0D7424C}" srcOrd="1" destOrd="0" presId="urn:microsoft.com/office/officeart/2005/8/layout/vList2"/>
    <dgm:cxn modelId="{CF80A861-BE01-6E4D-93D5-D11E039CA06D}" type="presParOf" srcId="{66A03D0C-695E-8A44-B370-01C6796E4E23}" destId="{C2BD8A63-2238-2D49-8CC1-837054358E2A}" srcOrd="2" destOrd="0" presId="urn:microsoft.com/office/officeart/2005/8/layout/vList2"/>
    <dgm:cxn modelId="{0CC9EB6B-2D11-124F-B7D2-09C1EDBE1199}" type="presParOf" srcId="{66A03D0C-695E-8A44-B370-01C6796E4E23}" destId="{A3A608B3-68F1-8F4C-99DD-3EAFA379EF8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71780-A71C-7E47-82FC-2D9E64CA6A6A}">
      <dsp:nvSpPr>
        <dsp:cNvPr id="0" name=""/>
        <dsp:cNvSpPr/>
      </dsp:nvSpPr>
      <dsp:spPr>
        <a:xfrm>
          <a:off x="0" y="133439"/>
          <a:ext cx="4898232" cy="1533870"/>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District/zone treasurer recommends allowing groups to contribute online</a:t>
          </a:r>
        </a:p>
      </dsp:txBody>
      <dsp:txXfrm>
        <a:off x="74877" y="208316"/>
        <a:ext cx="4748478" cy="1384116"/>
      </dsp:txXfrm>
    </dsp:sp>
    <dsp:sp modelId="{2942AD07-1A1C-EA49-8E61-6289F0D7424C}">
      <dsp:nvSpPr>
        <dsp:cNvPr id="0" name=""/>
        <dsp:cNvSpPr/>
      </dsp:nvSpPr>
      <dsp:spPr>
        <a:xfrm>
          <a:off x="0" y="1667310"/>
          <a:ext cx="4898232" cy="1380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519" tIns="29210" rIns="163576" bIns="29210" numCol="1" spcCol="1270" anchor="t" anchorCtr="0">
          <a:noAutofit/>
        </a:bodyPr>
        <a:lstStyle/>
        <a:p>
          <a:pPr marL="171450" lvl="1" indent="-171450" algn="l" defTabSz="800100">
            <a:lnSpc>
              <a:spcPct val="90000"/>
            </a:lnSpc>
            <a:spcBef>
              <a:spcPct val="0"/>
            </a:spcBef>
            <a:spcAft>
              <a:spcPct val="20000"/>
            </a:spcAft>
            <a:buFont typeface="+mj-lt"/>
            <a:buAutoNum type="alphaUcPeriod"/>
          </a:pPr>
          <a:r>
            <a:rPr lang="en-US" sz="1800" kern="1200" dirty="0"/>
            <a:t>Study committee</a:t>
          </a:r>
        </a:p>
        <a:p>
          <a:pPr marL="171450" lvl="1" indent="-171450" algn="l" defTabSz="800100">
            <a:lnSpc>
              <a:spcPct val="90000"/>
            </a:lnSpc>
            <a:spcBef>
              <a:spcPct val="0"/>
            </a:spcBef>
            <a:spcAft>
              <a:spcPct val="20000"/>
            </a:spcAft>
            <a:buFont typeface="+mj-lt"/>
            <a:buAutoNum type="alphaUcPeriod"/>
          </a:pPr>
          <a:r>
            <a:rPr lang="en-US" sz="1800" kern="1200" dirty="0"/>
            <a:t>Motion process</a:t>
          </a:r>
        </a:p>
        <a:p>
          <a:pPr marL="171450" lvl="1" indent="-171450" algn="l" defTabSz="800100">
            <a:lnSpc>
              <a:spcPct val="90000"/>
            </a:lnSpc>
            <a:spcBef>
              <a:spcPct val="0"/>
            </a:spcBef>
            <a:spcAft>
              <a:spcPct val="20000"/>
            </a:spcAft>
            <a:buFont typeface="+mj-lt"/>
            <a:buAutoNum type="alphaUcPeriod"/>
          </a:pPr>
          <a:r>
            <a:rPr lang="en-US" sz="1800" kern="1200" dirty="0"/>
            <a:t>Show of hands in support of treasurer setting it up</a:t>
          </a:r>
        </a:p>
        <a:p>
          <a:pPr marL="171450" lvl="1" indent="-171450" algn="l" defTabSz="800100">
            <a:lnSpc>
              <a:spcPct val="90000"/>
            </a:lnSpc>
            <a:spcBef>
              <a:spcPct val="0"/>
            </a:spcBef>
            <a:spcAft>
              <a:spcPct val="20000"/>
            </a:spcAft>
            <a:buFont typeface="+mj-lt"/>
            <a:buAutoNum type="alphaUcPeriod"/>
          </a:pPr>
          <a:r>
            <a:rPr lang="en-US" sz="1800" kern="1200" dirty="0"/>
            <a:t>Substantial unanimity – 2/3</a:t>
          </a:r>
          <a:r>
            <a:rPr lang="en-US" sz="1800" kern="1200" baseline="30000" dirty="0"/>
            <a:t>rd</a:t>
          </a:r>
          <a:r>
            <a:rPr lang="en-US" sz="1800" kern="1200" dirty="0"/>
            <a:t> majority</a:t>
          </a:r>
        </a:p>
      </dsp:txBody>
      <dsp:txXfrm>
        <a:off x="0" y="1667310"/>
        <a:ext cx="4898232" cy="1380690"/>
      </dsp:txXfrm>
    </dsp:sp>
    <dsp:sp modelId="{C2BD8A63-2238-2D49-8CC1-837054358E2A}">
      <dsp:nvSpPr>
        <dsp:cNvPr id="0" name=""/>
        <dsp:cNvSpPr/>
      </dsp:nvSpPr>
      <dsp:spPr>
        <a:xfrm>
          <a:off x="0" y="3048000"/>
          <a:ext cx="4898232" cy="1533870"/>
        </a:xfrm>
        <a:prstGeom prst="roundRect">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DCM wants to start the meeting with group updates instead of DCM report – this changes the format of the meeting</a:t>
          </a:r>
        </a:p>
      </dsp:txBody>
      <dsp:txXfrm>
        <a:off x="74877" y="3122877"/>
        <a:ext cx="4748478" cy="1384116"/>
      </dsp:txXfrm>
    </dsp:sp>
    <dsp:sp modelId="{A3A608B3-68F1-8F4C-99DD-3EAFA379EF85}">
      <dsp:nvSpPr>
        <dsp:cNvPr id="0" name=""/>
        <dsp:cNvSpPr/>
      </dsp:nvSpPr>
      <dsp:spPr>
        <a:xfrm>
          <a:off x="0" y="4581870"/>
          <a:ext cx="4898232" cy="1380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519" tIns="29210" rIns="163576" bIns="29210" numCol="1" spcCol="1270" anchor="t" anchorCtr="0">
          <a:noAutofit/>
        </a:bodyPr>
        <a:lstStyle/>
        <a:p>
          <a:pPr marL="171450" lvl="1" indent="-171450" algn="l" defTabSz="800100">
            <a:lnSpc>
              <a:spcPct val="90000"/>
            </a:lnSpc>
            <a:spcBef>
              <a:spcPct val="0"/>
            </a:spcBef>
            <a:spcAft>
              <a:spcPct val="20000"/>
            </a:spcAft>
            <a:buFont typeface="+mj-lt"/>
            <a:buAutoNum type="alphaUcPeriod"/>
          </a:pPr>
          <a:r>
            <a:rPr lang="en-US" sz="1800" kern="1200" dirty="0"/>
            <a:t>Study committee</a:t>
          </a:r>
        </a:p>
        <a:p>
          <a:pPr marL="171450" lvl="1" indent="-171450" algn="l" defTabSz="800100">
            <a:lnSpc>
              <a:spcPct val="90000"/>
            </a:lnSpc>
            <a:spcBef>
              <a:spcPct val="0"/>
            </a:spcBef>
            <a:spcAft>
              <a:spcPct val="20000"/>
            </a:spcAft>
            <a:buFont typeface="+mj-lt"/>
            <a:buAutoNum type="alphaUcPeriod"/>
          </a:pPr>
          <a:r>
            <a:rPr lang="en-US" sz="1800" kern="1200" dirty="0"/>
            <a:t>Motion process</a:t>
          </a:r>
        </a:p>
        <a:p>
          <a:pPr marL="171450" lvl="1" indent="-171450" algn="l" defTabSz="800100">
            <a:lnSpc>
              <a:spcPct val="90000"/>
            </a:lnSpc>
            <a:spcBef>
              <a:spcPct val="0"/>
            </a:spcBef>
            <a:spcAft>
              <a:spcPct val="20000"/>
            </a:spcAft>
            <a:buFont typeface="+mj-lt"/>
            <a:buAutoNum type="alphaUcPeriod"/>
          </a:pPr>
          <a:r>
            <a:rPr lang="en-US" sz="1800" kern="1200" dirty="0"/>
            <a:t>Show of hands in support of DCM changing the format</a:t>
          </a:r>
        </a:p>
        <a:p>
          <a:pPr marL="171450" lvl="1" indent="-171450" algn="l" defTabSz="800100">
            <a:lnSpc>
              <a:spcPct val="90000"/>
            </a:lnSpc>
            <a:spcBef>
              <a:spcPct val="0"/>
            </a:spcBef>
            <a:spcAft>
              <a:spcPct val="20000"/>
            </a:spcAft>
            <a:buFont typeface="+mj-lt"/>
            <a:buAutoNum type="alphaUcPeriod"/>
          </a:pPr>
          <a:r>
            <a:rPr lang="en-US" sz="1800" kern="1200" dirty="0"/>
            <a:t>Substantial unanimity – 2/3</a:t>
          </a:r>
          <a:r>
            <a:rPr lang="en-US" sz="1800" kern="1200" baseline="30000" dirty="0"/>
            <a:t>rd</a:t>
          </a:r>
          <a:r>
            <a:rPr lang="en-US" sz="1800" kern="1200" dirty="0"/>
            <a:t> majority</a:t>
          </a:r>
        </a:p>
      </dsp:txBody>
      <dsp:txXfrm>
        <a:off x="0" y="4581870"/>
        <a:ext cx="4898232" cy="13806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71780-A71C-7E47-82FC-2D9E64CA6A6A}">
      <dsp:nvSpPr>
        <dsp:cNvPr id="0" name=""/>
        <dsp:cNvSpPr/>
      </dsp:nvSpPr>
      <dsp:spPr>
        <a:xfrm>
          <a:off x="0" y="81840"/>
          <a:ext cx="4879728" cy="1421550"/>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Some members of the group would like to add a meeting night</a:t>
          </a:r>
        </a:p>
      </dsp:txBody>
      <dsp:txXfrm>
        <a:off x="69394" y="151234"/>
        <a:ext cx="4740940" cy="1282762"/>
      </dsp:txXfrm>
    </dsp:sp>
    <dsp:sp modelId="{2942AD07-1A1C-EA49-8E61-6289F0D7424C}">
      <dsp:nvSpPr>
        <dsp:cNvPr id="0" name=""/>
        <dsp:cNvSpPr/>
      </dsp:nvSpPr>
      <dsp:spPr>
        <a:xfrm>
          <a:off x="0" y="1503390"/>
          <a:ext cx="4879728" cy="162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931" tIns="34290" rIns="192024" bIns="34290" numCol="1" spcCol="1270" anchor="t" anchorCtr="0">
          <a:noAutofit/>
        </a:bodyPr>
        <a:lstStyle/>
        <a:p>
          <a:pPr marL="228600" lvl="1" indent="-228600" algn="l" defTabSz="933450">
            <a:lnSpc>
              <a:spcPct val="90000"/>
            </a:lnSpc>
            <a:spcBef>
              <a:spcPct val="0"/>
            </a:spcBef>
            <a:spcAft>
              <a:spcPct val="20000"/>
            </a:spcAft>
            <a:buFont typeface="+mj-lt"/>
            <a:buAutoNum type="alphaUcPeriod"/>
          </a:pPr>
          <a:r>
            <a:rPr lang="en-US" sz="2100" kern="1200" dirty="0"/>
            <a:t>Study committee</a:t>
          </a:r>
        </a:p>
        <a:p>
          <a:pPr marL="228600" lvl="1" indent="-228600" algn="l" defTabSz="933450">
            <a:lnSpc>
              <a:spcPct val="90000"/>
            </a:lnSpc>
            <a:spcBef>
              <a:spcPct val="0"/>
            </a:spcBef>
            <a:spcAft>
              <a:spcPct val="20000"/>
            </a:spcAft>
            <a:buFont typeface="+mj-lt"/>
            <a:buAutoNum type="alphaUcPeriod"/>
          </a:pPr>
          <a:r>
            <a:rPr lang="en-US" sz="2100" kern="1200" dirty="0"/>
            <a:t>Motion process</a:t>
          </a:r>
        </a:p>
        <a:p>
          <a:pPr marL="228600" lvl="1" indent="-228600" algn="l" defTabSz="933450">
            <a:lnSpc>
              <a:spcPct val="90000"/>
            </a:lnSpc>
            <a:spcBef>
              <a:spcPct val="0"/>
            </a:spcBef>
            <a:spcAft>
              <a:spcPct val="20000"/>
            </a:spcAft>
            <a:buFont typeface="+mj-lt"/>
            <a:buAutoNum type="alphaUcPeriod"/>
          </a:pPr>
          <a:r>
            <a:rPr lang="en-US" sz="2100" kern="1200" dirty="0"/>
            <a:t>Show of hands in support of adding another meeting </a:t>
          </a:r>
        </a:p>
        <a:p>
          <a:pPr marL="228600" lvl="1" indent="-228600" algn="l" defTabSz="933450">
            <a:lnSpc>
              <a:spcPct val="90000"/>
            </a:lnSpc>
            <a:spcBef>
              <a:spcPct val="0"/>
            </a:spcBef>
            <a:spcAft>
              <a:spcPct val="20000"/>
            </a:spcAft>
            <a:buFont typeface="+mj-lt"/>
            <a:buAutoNum type="alphaUcPeriod"/>
          </a:pPr>
          <a:r>
            <a:rPr lang="en-US" sz="2100" kern="1200" dirty="0"/>
            <a:t>Substantial unanimity – 2/3</a:t>
          </a:r>
          <a:r>
            <a:rPr lang="en-US" sz="2100" kern="1200" baseline="30000" dirty="0"/>
            <a:t>rd</a:t>
          </a:r>
          <a:r>
            <a:rPr lang="en-US" sz="2100" kern="1200" dirty="0"/>
            <a:t> majority</a:t>
          </a:r>
        </a:p>
      </dsp:txBody>
      <dsp:txXfrm>
        <a:off x="0" y="1503390"/>
        <a:ext cx="4879728" cy="1620809"/>
      </dsp:txXfrm>
    </dsp:sp>
    <dsp:sp modelId="{C2BD8A63-2238-2D49-8CC1-837054358E2A}">
      <dsp:nvSpPr>
        <dsp:cNvPr id="0" name=""/>
        <dsp:cNvSpPr/>
      </dsp:nvSpPr>
      <dsp:spPr>
        <a:xfrm>
          <a:off x="0" y="3124200"/>
          <a:ext cx="4879728" cy="1421550"/>
        </a:xfrm>
        <a:prstGeom prst="roundRect">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The GSR would like to present a report in the business meeting</a:t>
          </a:r>
        </a:p>
      </dsp:txBody>
      <dsp:txXfrm>
        <a:off x="69394" y="3193594"/>
        <a:ext cx="4740940" cy="1282762"/>
      </dsp:txXfrm>
    </dsp:sp>
    <dsp:sp modelId="{A3A608B3-68F1-8F4C-99DD-3EAFA379EF85}">
      <dsp:nvSpPr>
        <dsp:cNvPr id="0" name=""/>
        <dsp:cNvSpPr/>
      </dsp:nvSpPr>
      <dsp:spPr>
        <a:xfrm>
          <a:off x="0" y="4545750"/>
          <a:ext cx="4879728" cy="162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931" tIns="34290" rIns="192024" bIns="34290" numCol="1" spcCol="1270" anchor="t" anchorCtr="0">
          <a:noAutofit/>
        </a:bodyPr>
        <a:lstStyle/>
        <a:p>
          <a:pPr marL="228600" lvl="1" indent="-228600" algn="l" defTabSz="933450">
            <a:lnSpc>
              <a:spcPct val="90000"/>
            </a:lnSpc>
            <a:spcBef>
              <a:spcPct val="0"/>
            </a:spcBef>
            <a:spcAft>
              <a:spcPct val="20000"/>
            </a:spcAft>
            <a:buFont typeface="+mj-lt"/>
            <a:buAutoNum type="alphaUcPeriod"/>
          </a:pPr>
          <a:r>
            <a:rPr lang="en-US" sz="2100" kern="1200" dirty="0"/>
            <a:t>Study committee</a:t>
          </a:r>
        </a:p>
        <a:p>
          <a:pPr marL="228600" lvl="1" indent="-228600" algn="l" defTabSz="933450">
            <a:lnSpc>
              <a:spcPct val="90000"/>
            </a:lnSpc>
            <a:spcBef>
              <a:spcPct val="0"/>
            </a:spcBef>
            <a:spcAft>
              <a:spcPct val="20000"/>
            </a:spcAft>
            <a:buFont typeface="+mj-lt"/>
            <a:buAutoNum type="alphaUcPeriod"/>
          </a:pPr>
          <a:r>
            <a:rPr lang="en-US" sz="2100" kern="1200" dirty="0"/>
            <a:t>Motion process</a:t>
          </a:r>
        </a:p>
        <a:p>
          <a:pPr marL="228600" lvl="1" indent="-228600" algn="l" defTabSz="933450">
            <a:lnSpc>
              <a:spcPct val="90000"/>
            </a:lnSpc>
            <a:spcBef>
              <a:spcPct val="0"/>
            </a:spcBef>
            <a:spcAft>
              <a:spcPct val="20000"/>
            </a:spcAft>
            <a:buFont typeface="+mj-lt"/>
            <a:buAutoNum type="alphaUcPeriod"/>
          </a:pPr>
          <a:r>
            <a:rPr lang="en-US" sz="2100" kern="1200" dirty="0"/>
            <a:t>Show of hands in support of GSR making a report</a:t>
          </a:r>
        </a:p>
        <a:p>
          <a:pPr marL="228600" lvl="1" indent="-228600" algn="l" defTabSz="933450">
            <a:lnSpc>
              <a:spcPct val="90000"/>
            </a:lnSpc>
            <a:spcBef>
              <a:spcPct val="0"/>
            </a:spcBef>
            <a:spcAft>
              <a:spcPct val="20000"/>
            </a:spcAft>
            <a:buFont typeface="+mj-lt"/>
            <a:buAutoNum type="alphaUcPeriod"/>
          </a:pPr>
          <a:r>
            <a:rPr lang="en-US" sz="2100" kern="1200" dirty="0"/>
            <a:t>Substantial unanimity – 2/3</a:t>
          </a:r>
          <a:r>
            <a:rPr lang="en-US" sz="2100" kern="1200" baseline="30000" dirty="0"/>
            <a:t>rd</a:t>
          </a:r>
          <a:r>
            <a:rPr lang="en-US" sz="2100" kern="1200" dirty="0"/>
            <a:t> majority</a:t>
          </a:r>
        </a:p>
      </dsp:txBody>
      <dsp:txXfrm>
        <a:off x="0" y="4545750"/>
        <a:ext cx="4879728" cy="16208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09699D-F4A1-4C39-9550-FE1885A8C36B}" type="datetimeFigureOut">
              <a:rPr lang="en-US" smtClean="0"/>
              <a:t>9/11/2023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54B48A-90C8-42B3-AE3E-14344820B548}" type="slidenum">
              <a:rPr lang="en-US" smtClean="0"/>
              <a:t>‹#›</a:t>
            </a:fld>
            <a:endParaRPr lang="en-US" dirty="0"/>
          </a:p>
        </p:txBody>
      </p:sp>
    </p:spTree>
    <p:extLst>
      <p:ext uri="{BB962C8B-B14F-4D97-AF65-F5344CB8AC3E}">
        <p14:creationId xmlns:p14="http://schemas.microsoft.com/office/powerpoint/2010/main" val="61170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54B48A-90C8-42B3-AE3E-14344820B548}" type="slidenum">
              <a:rPr lang="en-US" smtClean="0"/>
              <a:t>1</a:t>
            </a:fld>
            <a:endParaRPr lang="en-US" dirty="0"/>
          </a:p>
        </p:txBody>
      </p:sp>
    </p:spTree>
    <p:extLst>
      <p:ext uri="{BB962C8B-B14F-4D97-AF65-F5344CB8AC3E}">
        <p14:creationId xmlns:p14="http://schemas.microsoft.com/office/powerpoint/2010/main" val="490113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Where’s that come from??  Concept 1. </a:t>
            </a:r>
            <a:r>
              <a:rPr lang="en-US" sz="1200" kern="1200" dirty="0">
                <a:solidFill>
                  <a:schemeClr val="tx1"/>
                </a:solidFill>
                <a:effectLst/>
                <a:latin typeface="+mn-lt"/>
                <a:ea typeface="+mn-ea"/>
                <a:cs typeface="+mn-cs"/>
              </a:rPr>
              <a:t>“the ultimate responsibility and final authority for World Services resides with the groups— rather than with the trustees, the General Service Board or the General Service Office in New York”.</a:t>
            </a:r>
          </a:p>
          <a:p>
            <a:r>
              <a:rPr lang="en-US" dirty="0"/>
              <a:t>I like:  </a:t>
            </a:r>
            <a:r>
              <a:rPr lang="en-US" sz="1200" kern="1200" dirty="0">
                <a:solidFill>
                  <a:schemeClr val="tx1"/>
                </a:solidFill>
                <a:effectLst/>
                <a:latin typeface="+mn-lt"/>
                <a:ea typeface="+mn-ea"/>
                <a:cs typeface="+mn-cs"/>
              </a:rPr>
              <a:t>If you want better trustees, we need better delegates. If we want better delegates, we need better committee members. If we want better DCMs, we need better GSRs. Better service suggests better unity. Better unity suggests better recovery.</a:t>
            </a:r>
            <a:r>
              <a:rPr lang="en-US" dirty="0">
                <a:effectLst/>
              </a:rPr>
              <a:t> </a:t>
            </a:r>
          </a:p>
          <a:p>
            <a:r>
              <a:rPr lang="en-US" sz="1200" kern="1200" dirty="0">
                <a:solidFill>
                  <a:schemeClr val="tx1"/>
                </a:solidFill>
                <a:effectLst/>
                <a:latin typeface="+mn-lt"/>
                <a:ea typeface="+mn-ea"/>
                <a:cs typeface="+mn-cs"/>
              </a:rPr>
              <a:t>The entire structure of A.A. depends upon the participation and conscience of the individual groups, and how each of these groups conducts its affairs has a ripple effect on A.A. everywhere.</a:t>
            </a:r>
            <a:r>
              <a:rPr lang="en-US" dirty="0">
                <a:effectLst/>
              </a:rPr>
              <a:t>   You help with this!!</a:t>
            </a:r>
            <a:endParaRPr lang="en-US" dirty="0"/>
          </a:p>
        </p:txBody>
      </p:sp>
      <p:sp>
        <p:nvSpPr>
          <p:cNvPr id="4" name="Slide Number Placeholder 3"/>
          <p:cNvSpPr>
            <a:spLocks noGrp="1"/>
          </p:cNvSpPr>
          <p:nvPr>
            <p:ph type="sldNum" sz="quarter" idx="5"/>
          </p:nvPr>
        </p:nvSpPr>
        <p:spPr/>
        <p:txBody>
          <a:bodyPr/>
          <a:lstStyle/>
          <a:p>
            <a:fld id="{D254B48A-90C8-42B3-AE3E-14344820B548}" type="slidenum">
              <a:rPr lang="en-US" smtClean="0"/>
              <a:t>12</a:t>
            </a:fld>
            <a:endParaRPr lang="en-US" dirty="0"/>
          </a:p>
        </p:txBody>
      </p:sp>
    </p:spTree>
    <p:extLst>
      <p:ext uri="{BB962C8B-B14F-4D97-AF65-F5344CB8AC3E}">
        <p14:creationId xmlns:p14="http://schemas.microsoft.com/office/powerpoint/2010/main" val="2647970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where your guidance comes in……………….</a:t>
            </a:r>
          </a:p>
        </p:txBody>
      </p:sp>
      <p:sp>
        <p:nvSpPr>
          <p:cNvPr id="4" name="Slide Number Placeholder 3"/>
          <p:cNvSpPr>
            <a:spLocks noGrp="1"/>
          </p:cNvSpPr>
          <p:nvPr>
            <p:ph type="sldNum" sz="quarter" idx="5"/>
          </p:nvPr>
        </p:nvSpPr>
        <p:spPr/>
        <p:txBody>
          <a:bodyPr/>
          <a:lstStyle/>
          <a:p>
            <a:fld id="{D254B48A-90C8-42B3-AE3E-14344820B548}" type="slidenum">
              <a:rPr lang="en-US" smtClean="0"/>
              <a:t>13</a:t>
            </a:fld>
            <a:endParaRPr lang="en-US" dirty="0"/>
          </a:p>
        </p:txBody>
      </p:sp>
    </p:spTree>
    <p:extLst>
      <p:ext uri="{BB962C8B-B14F-4D97-AF65-F5344CB8AC3E}">
        <p14:creationId xmlns:p14="http://schemas.microsoft.com/office/powerpoint/2010/main" val="2863535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it mean??</a:t>
            </a:r>
          </a:p>
        </p:txBody>
      </p:sp>
      <p:sp>
        <p:nvSpPr>
          <p:cNvPr id="4" name="Slide Number Placeholder 3"/>
          <p:cNvSpPr>
            <a:spLocks noGrp="1"/>
          </p:cNvSpPr>
          <p:nvPr>
            <p:ph type="sldNum" sz="quarter" idx="5"/>
          </p:nvPr>
        </p:nvSpPr>
        <p:spPr/>
        <p:txBody>
          <a:bodyPr/>
          <a:lstStyle/>
          <a:p>
            <a:fld id="{D254B48A-90C8-42B3-AE3E-14344820B548}" type="slidenum">
              <a:rPr lang="en-US" smtClean="0"/>
              <a:t>14</a:t>
            </a:fld>
            <a:endParaRPr lang="en-US" dirty="0"/>
          </a:p>
        </p:txBody>
      </p:sp>
    </p:spTree>
    <p:extLst>
      <p:ext uri="{BB962C8B-B14F-4D97-AF65-F5344CB8AC3E}">
        <p14:creationId xmlns:p14="http://schemas.microsoft.com/office/powerpoint/2010/main" val="385741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to all we do in service; no “quick decisions”.  Rises above the individual</a:t>
            </a:r>
          </a:p>
          <a:p>
            <a:endParaRPr lang="en-US" dirty="0"/>
          </a:p>
        </p:txBody>
      </p:sp>
      <p:sp>
        <p:nvSpPr>
          <p:cNvPr id="4" name="Slide Number Placeholder 3"/>
          <p:cNvSpPr>
            <a:spLocks noGrp="1"/>
          </p:cNvSpPr>
          <p:nvPr>
            <p:ph type="sldNum" sz="quarter" idx="5"/>
          </p:nvPr>
        </p:nvSpPr>
        <p:spPr/>
        <p:txBody>
          <a:bodyPr/>
          <a:lstStyle/>
          <a:p>
            <a:fld id="{D254B48A-90C8-42B3-AE3E-14344820B548}" type="slidenum">
              <a:rPr lang="en-US" smtClean="0"/>
              <a:t>15</a:t>
            </a:fld>
            <a:endParaRPr lang="en-US" dirty="0"/>
          </a:p>
        </p:txBody>
      </p:sp>
    </p:spTree>
    <p:extLst>
      <p:ext uri="{BB962C8B-B14F-4D97-AF65-F5344CB8AC3E}">
        <p14:creationId xmlns:p14="http://schemas.microsoft.com/office/powerpoint/2010/main" val="2806628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like the guy with the saw’s face!  Any body know this character???</a:t>
            </a:r>
          </a:p>
        </p:txBody>
      </p:sp>
      <p:sp>
        <p:nvSpPr>
          <p:cNvPr id="4" name="Slide Number Placeholder 3"/>
          <p:cNvSpPr>
            <a:spLocks noGrp="1"/>
          </p:cNvSpPr>
          <p:nvPr>
            <p:ph type="sldNum" sz="quarter" idx="5"/>
          </p:nvPr>
        </p:nvSpPr>
        <p:spPr/>
        <p:txBody>
          <a:bodyPr/>
          <a:lstStyle/>
          <a:p>
            <a:fld id="{D254B48A-90C8-42B3-AE3E-14344820B548}" type="slidenum">
              <a:rPr lang="en-US" smtClean="0"/>
              <a:t>16</a:t>
            </a:fld>
            <a:endParaRPr lang="en-US" dirty="0"/>
          </a:p>
        </p:txBody>
      </p:sp>
    </p:spTree>
    <p:extLst>
      <p:ext uri="{BB962C8B-B14F-4D97-AF65-F5344CB8AC3E}">
        <p14:creationId xmlns:p14="http://schemas.microsoft.com/office/powerpoint/2010/main" val="3393638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talk a lot about this very important resource; it is perhaps one of the most important pamphlets for and </a:t>
            </a:r>
            <a:r>
              <a:rPr lang="en-US"/>
              <a:t>referenced by Groups.</a:t>
            </a:r>
            <a:endParaRPr lang="en-US" dirty="0"/>
          </a:p>
        </p:txBody>
      </p:sp>
      <p:sp>
        <p:nvSpPr>
          <p:cNvPr id="4" name="Slide Number Placeholder 3"/>
          <p:cNvSpPr>
            <a:spLocks noGrp="1"/>
          </p:cNvSpPr>
          <p:nvPr>
            <p:ph type="sldNum" sz="quarter" idx="5"/>
          </p:nvPr>
        </p:nvSpPr>
        <p:spPr/>
        <p:txBody>
          <a:bodyPr/>
          <a:lstStyle/>
          <a:p>
            <a:fld id="{D254B48A-90C8-42B3-AE3E-14344820B548}" type="slidenum">
              <a:rPr lang="en-US" smtClean="0"/>
              <a:t>17</a:t>
            </a:fld>
            <a:endParaRPr lang="en-US" dirty="0"/>
          </a:p>
        </p:txBody>
      </p:sp>
    </p:spTree>
    <p:extLst>
      <p:ext uri="{BB962C8B-B14F-4D97-AF65-F5344CB8AC3E}">
        <p14:creationId xmlns:p14="http://schemas.microsoft.com/office/powerpoint/2010/main" val="1520093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had 42 groups at one point at the end of my term as DCM; this sounds like a DCM job description also…….</a:t>
            </a:r>
          </a:p>
        </p:txBody>
      </p:sp>
      <p:sp>
        <p:nvSpPr>
          <p:cNvPr id="4" name="Slide Number Placeholder 3"/>
          <p:cNvSpPr>
            <a:spLocks noGrp="1"/>
          </p:cNvSpPr>
          <p:nvPr>
            <p:ph type="sldNum" sz="quarter" idx="5"/>
          </p:nvPr>
        </p:nvSpPr>
        <p:spPr/>
        <p:txBody>
          <a:bodyPr/>
          <a:lstStyle/>
          <a:p>
            <a:fld id="{D254B48A-90C8-42B3-AE3E-14344820B548}" type="slidenum">
              <a:rPr lang="en-US" smtClean="0"/>
              <a:t>23</a:t>
            </a:fld>
            <a:endParaRPr lang="en-US" dirty="0"/>
          </a:p>
        </p:txBody>
      </p:sp>
    </p:spTree>
    <p:extLst>
      <p:ext uri="{BB962C8B-B14F-4D97-AF65-F5344CB8AC3E}">
        <p14:creationId xmlns:p14="http://schemas.microsoft.com/office/powerpoint/2010/main" val="1637991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Anybody add anything???</a:t>
            </a:r>
          </a:p>
        </p:txBody>
      </p:sp>
      <p:sp>
        <p:nvSpPr>
          <p:cNvPr id="4" name="Slide Number Placeholder 3"/>
          <p:cNvSpPr>
            <a:spLocks noGrp="1"/>
          </p:cNvSpPr>
          <p:nvPr>
            <p:ph type="sldNum" sz="quarter" idx="5"/>
          </p:nvPr>
        </p:nvSpPr>
        <p:spPr/>
        <p:txBody>
          <a:bodyPr/>
          <a:lstStyle/>
          <a:p>
            <a:fld id="{D254B48A-90C8-42B3-AE3E-14344820B548}" type="slidenum">
              <a:rPr lang="en-US" smtClean="0"/>
              <a:t>25</a:t>
            </a:fld>
            <a:endParaRPr lang="en-US" dirty="0"/>
          </a:p>
        </p:txBody>
      </p:sp>
    </p:spTree>
    <p:extLst>
      <p:ext uri="{BB962C8B-B14F-4D97-AF65-F5344CB8AC3E}">
        <p14:creationId xmlns:p14="http://schemas.microsoft.com/office/powerpoint/2010/main" val="847147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your Area 16 Qualifications</a:t>
            </a:r>
          </a:p>
        </p:txBody>
      </p:sp>
      <p:sp>
        <p:nvSpPr>
          <p:cNvPr id="4" name="Slide Number Placeholder 3"/>
          <p:cNvSpPr>
            <a:spLocks noGrp="1"/>
          </p:cNvSpPr>
          <p:nvPr>
            <p:ph type="sldNum" sz="quarter" idx="5"/>
          </p:nvPr>
        </p:nvSpPr>
        <p:spPr/>
        <p:txBody>
          <a:bodyPr/>
          <a:lstStyle/>
          <a:p>
            <a:fld id="{D254B48A-90C8-42B3-AE3E-14344820B548}" type="slidenum">
              <a:rPr lang="en-US" smtClean="0"/>
              <a:t>26</a:t>
            </a:fld>
            <a:endParaRPr lang="en-US" dirty="0"/>
          </a:p>
        </p:txBody>
      </p:sp>
    </p:spTree>
    <p:extLst>
      <p:ext uri="{BB962C8B-B14F-4D97-AF65-F5344CB8AC3E}">
        <p14:creationId xmlns:p14="http://schemas.microsoft.com/office/powerpoint/2010/main" val="433151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what you’d receive most times from the Delegate or Office Committee via Email</a:t>
            </a:r>
          </a:p>
        </p:txBody>
      </p:sp>
      <p:sp>
        <p:nvSpPr>
          <p:cNvPr id="4" name="Slide Number Placeholder 3"/>
          <p:cNvSpPr>
            <a:spLocks noGrp="1"/>
          </p:cNvSpPr>
          <p:nvPr>
            <p:ph type="sldNum" sz="quarter" idx="5"/>
          </p:nvPr>
        </p:nvSpPr>
        <p:spPr/>
        <p:txBody>
          <a:bodyPr/>
          <a:lstStyle/>
          <a:p>
            <a:fld id="{D254B48A-90C8-42B3-AE3E-14344820B548}" type="slidenum">
              <a:rPr lang="en-US" smtClean="0"/>
              <a:t>28</a:t>
            </a:fld>
            <a:endParaRPr lang="en-US" dirty="0"/>
          </a:p>
        </p:txBody>
      </p:sp>
    </p:spTree>
    <p:extLst>
      <p:ext uri="{BB962C8B-B14F-4D97-AF65-F5344CB8AC3E}">
        <p14:creationId xmlns:p14="http://schemas.microsoft.com/office/powerpoint/2010/main" val="1979196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54B48A-90C8-42B3-AE3E-14344820B548}" type="slidenum">
              <a:rPr lang="en-US" smtClean="0"/>
              <a:t>3</a:t>
            </a:fld>
            <a:endParaRPr lang="en-US" dirty="0"/>
          </a:p>
        </p:txBody>
      </p:sp>
    </p:spTree>
    <p:extLst>
      <p:ext uri="{BB962C8B-B14F-4D97-AF65-F5344CB8AC3E}">
        <p14:creationId xmlns:p14="http://schemas.microsoft.com/office/powerpoint/2010/main" val="1956582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 this!!</a:t>
            </a:r>
          </a:p>
        </p:txBody>
      </p:sp>
      <p:sp>
        <p:nvSpPr>
          <p:cNvPr id="4" name="Slide Number Placeholder 3"/>
          <p:cNvSpPr>
            <a:spLocks noGrp="1"/>
          </p:cNvSpPr>
          <p:nvPr>
            <p:ph type="sldNum" sz="quarter" idx="5"/>
          </p:nvPr>
        </p:nvSpPr>
        <p:spPr/>
        <p:txBody>
          <a:bodyPr/>
          <a:lstStyle/>
          <a:p>
            <a:fld id="{D254B48A-90C8-42B3-AE3E-14344820B548}" type="slidenum">
              <a:rPr lang="en-US" smtClean="0"/>
              <a:t>31</a:t>
            </a:fld>
            <a:endParaRPr lang="en-US" dirty="0"/>
          </a:p>
        </p:txBody>
      </p:sp>
    </p:spTree>
    <p:extLst>
      <p:ext uri="{BB962C8B-B14F-4D97-AF65-F5344CB8AC3E}">
        <p14:creationId xmlns:p14="http://schemas.microsoft.com/office/powerpoint/2010/main" val="325796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ideas???  Examples from my experience.</a:t>
            </a:r>
          </a:p>
        </p:txBody>
      </p:sp>
      <p:sp>
        <p:nvSpPr>
          <p:cNvPr id="4" name="Slide Number Placeholder 3"/>
          <p:cNvSpPr>
            <a:spLocks noGrp="1"/>
          </p:cNvSpPr>
          <p:nvPr>
            <p:ph type="sldNum" sz="quarter" idx="5"/>
          </p:nvPr>
        </p:nvSpPr>
        <p:spPr/>
        <p:txBody>
          <a:bodyPr/>
          <a:lstStyle/>
          <a:p>
            <a:fld id="{D254B48A-90C8-42B3-AE3E-14344820B548}" type="slidenum">
              <a:rPr lang="en-US" smtClean="0"/>
              <a:t>32</a:t>
            </a:fld>
            <a:endParaRPr lang="en-US" dirty="0"/>
          </a:p>
        </p:txBody>
      </p:sp>
    </p:spTree>
    <p:extLst>
      <p:ext uri="{BB962C8B-B14F-4D97-AF65-F5344CB8AC3E}">
        <p14:creationId xmlns:p14="http://schemas.microsoft.com/office/powerpoint/2010/main" val="4289526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4B48A-90C8-42B3-AE3E-14344820B548}" type="slidenum">
              <a:rPr lang="en-US" smtClean="0"/>
              <a:t>36</a:t>
            </a:fld>
            <a:endParaRPr lang="en-US" dirty="0"/>
          </a:p>
        </p:txBody>
      </p:sp>
    </p:spTree>
    <p:extLst>
      <p:ext uri="{BB962C8B-B14F-4D97-AF65-F5344CB8AC3E}">
        <p14:creationId xmlns:p14="http://schemas.microsoft.com/office/powerpoint/2010/main" val="2785890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your alternate “Real Work” to perform!  Don’t take it on yourself.  Let them run a meeting.</a:t>
            </a:r>
          </a:p>
        </p:txBody>
      </p:sp>
      <p:sp>
        <p:nvSpPr>
          <p:cNvPr id="4" name="Slide Number Placeholder 3"/>
          <p:cNvSpPr>
            <a:spLocks noGrp="1"/>
          </p:cNvSpPr>
          <p:nvPr>
            <p:ph type="sldNum" sz="quarter" idx="5"/>
          </p:nvPr>
        </p:nvSpPr>
        <p:spPr/>
        <p:txBody>
          <a:bodyPr/>
          <a:lstStyle/>
          <a:p>
            <a:fld id="{D254B48A-90C8-42B3-AE3E-14344820B548}" type="slidenum">
              <a:rPr lang="en-US" smtClean="0"/>
              <a:t>39</a:t>
            </a:fld>
            <a:endParaRPr lang="en-US" dirty="0"/>
          </a:p>
        </p:txBody>
      </p:sp>
    </p:spTree>
    <p:extLst>
      <p:ext uri="{BB962C8B-B14F-4D97-AF65-F5344CB8AC3E}">
        <p14:creationId xmlns:p14="http://schemas.microsoft.com/office/powerpoint/2010/main" val="2962250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have this on your smartphone??</a:t>
            </a:r>
          </a:p>
        </p:txBody>
      </p:sp>
      <p:sp>
        <p:nvSpPr>
          <p:cNvPr id="4" name="Slide Number Placeholder 3"/>
          <p:cNvSpPr>
            <a:spLocks noGrp="1"/>
          </p:cNvSpPr>
          <p:nvPr>
            <p:ph type="sldNum" sz="quarter" idx="5"/>
          </p:nvPr>
        </p:nvSpPr>
        <p:spPr/>
        <p:txBody>
          <a:bodyPr/>
          <a:lstStyle/>
          <a:p>
            <a:fld id="{D254B48A-90C8-42B3-AE3E-14344820B548}" type="slidenum">
              <a:rPr lang="en-US" smtClean="0"/>
              <a:t>40</a:t>
            </a:fld>
            <a:endParaRPr lang="en-US" dirty="0"/>
          </a:p>
        </p:txBody>
      </p:sp>
    </p:spTree>
    <p:extLst>
      <p:ext uri="{BB962C8B-B14F-4D97-AF65-F5344CB8AC3E}">
        <p14:creationId xmlns:p14="http://schemas.microsoft.com/office/powerpoint/2010/main" val="899181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New Design is underway soon……..</a:t>
            </a:r>
          </a:p>
        </p:txBody>
      </p:sp>
      <p:sp>
        <p:nvSpPr>
          <p:cNvPr id="4" name="Slide Number Placeholder 3"/>
          <p:cNvSpPr>
            <a:spLocks noGrp="1"/>
          </p:cNvSpPr>
          <p:nvPr>
            <p:ph type="sldNum" sz="quarter" idx="5"/>
          </p:nvPr>
        </p:nvSpPr>
        <p:spPr/>
        <p:txBody>
          <a:bodyPr/>
          <a:lstStyle/>
          <a:p>
            <a:fld id="{D254B48A-90C8-42B3-AE3E-14344820B548}" type="slidenum">
              <a:rPr lang="en-US" smtClean="0"/>
              <a:t>41</a:t>
            </a:fld>
            <a:endParaRPr lang="en-US" dirty="0"/>
          </a:p>
        </p:txBody>
      </p:sp>
    </p:spTree>
    <p:extLst>
      <p:ext uri="{BB962C8B-B14F-4D97-AF65-F5344CB8AC3E}">
        <p14:creationId xmlns:p14="http://schemas.microsoft.com/office/powerpoint/2010/main" val="2980881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The GSSA Office for Information</a:t>
            </a:r>
          </a:p>
        </p:txBody>
      </p:sp>
      <p:sp>
        <p:nvSpPr>
          <p:cNvPr id="4" name="Slide Number Placeholder 3"/>
          <p:cNvSpPr>
            <a:spLocks noGrp="1"/>
          </p:cNvSpPr>
          <p:nvPr>
            <p:ph type="sldNum" sz="quarter" idx="5"/>
          </p:nvPr>
        </p:nvSpPr>
        <p:spPr/>
        <p:txBody>
          <a:bodyPr/>
          <a:lstStyle/>
          <a:p>
            <a:fld id="{D254B48A-90C8-42B3-AE3E-14344820B548}" type="slidenum">
              <a:rPr lang="en-US" smtClean="0"/>
              <a:t>42</a:t>
            </a:fld>
            <a:endParaRPr lang="en-US" dirty="0"/>
          </a:p>
        </p:txBody>
      </p:sp>
    </p:spTree>
    <p:extLst>
      <p:ext uri="{BB962C8B-B14F-4D97-AF65-F5344CB8AC3E}">
        <p14:creationId xmlns:p14="http://schemas.microsoft.com/office/powerpoint/2010/main" val="36528135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caught Mis-information in these also and have called the DCM to inform them.</a:t>
            </a:r>
          </a:p>
        </p:txBody>
      </p:sp>
      <p:sp>
        <p:nvSpPr>
          <p:cNvPr id="4" name="Slide Number Placeholder 3"/>
          <p:cNvSpPr>
            <a:spLocks noGrp="1"/>
          </p:cNvSpPr>
          <p:nvPr>
            <p:ph type="sldNum" sz="quarter" idx="5"/>
          </p:nvPr>
        </p:nvSpPr>
        <p:spPr/>
        <p:txBody>
          <a:bodyPr/>
          <a:lstStyle/>
          <a:p>
            <a:fld id="{D254B48A-90C8-42B3-AE3E-14344820B548}" type="slidenum">
              <a:rPr lang="en-US" smtClean="0"/>
              <a:t>45</a:t>
            </a:fld>
            <a:endParaRPr lang="en-US" dirty="0"/>
          </a:p>
        </p:txBody>
      </p:sp>
    </p:spTree>
    <p:extLst>
      <p:ext uri="{BB962C8B-B14F-4D97-AF65-F5344CB8AC3E}">
        <p14:creationId xmlns:p14="http://schemas.microsoft.com/office/powerpoint/2010/main" val="3041069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Listed now in </a:t>
            </a:r>
            <a:r>
              <a:rPr lang="en-US" dirty="0" err="1"/>
              <a:t>Alpabetical</a:t>
            </a:r>
            <a:r>
              <a:rPr lang="en-US" dirty="0"/>
              <a:t> order by committee then, officers</a:t>
            </a:r>
          </a:p>
        </p:txBody>
      </p:sp>
      <p:sp>
        <p:nvSpPr>
          <p:cNvPr id="4" name="Slide Number Placeholder 3"/>
          <p:cNvSpPr>
            <a:spLocks noGrp="1"/>
          </p:cNvSpPr>
          <p:nvPr>
            <p:ph type="sldNum" sz="quarter" idx="5"/>
          </p:nvPr>
        </p:nvSpPr>
        <p:spPr/>
        <p:txBody>
          <a:bodyPr/>
          <a:lstStyle/>
          <a:p>
            <a:fld id="{D254B48A-90C8-42B3-AE3E-14344820B548}" type="slidenum">
              <a:rPr lang="en-US" smtClean="0"/>
              <a:t>51</a:t>
            </a:fld>
            <a:endParaRPr lang="en-US" dirty="0"/>
          </a:p>
        </p:txBody>
      </p:sp>
    </p:spTree>
    <p:extLst>
      <p:ext uri="{BB962C8B-B14F-4D97-AF65-F5344CB8AC3E}">
        <p14:creationId xmlns:p14="http://schemas.microsoft.com/office/powerpoint/2010/main" val="2696128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4B48A-90C8-42B3-AE3E-14344820B548}" type="slidenum">
              <a:rPr lang="en-US" smtClean="0"/>
              <a:t>59</a:t>
            </a:fld>
            <a:endParaRPr lang="en-US" dirty="0"/>
          </a:p>
        </p:txBody>
      </p:sp>
    </p:spTree>
    <p:extLst>
      <p:ext uri="{BB962C8B-B14F-4D97-AF65-F5344CB8AC3E}">
        <p14:creationId xmlns:p14="http://schemas.microsoft.com/office/powerpoint/2010/main" val="1155522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Let’s introduce ourselves</a:t>
            </a:r>
          </a:p>
        </p:txBody>
      </p:sp>
      <p:sp>
        <p:nvSpPr>
          <p:cNvPr id="4" name="Slide Number Placeholder 3"/>
          <p:cNvSpPr>
            <a:spLocks noGrp="1"/>
          </p:cNvSpPr>
          <p:nvPr>
            <p:ph type="sldNum" sz="quarter" idx="10"/>
          </p:nvPr>
        </p:nvSpPr>
        <p:spPr/>
        <p:txBody>
          <a:bodyPr/>
          <a:lstStyle/>
          <a:p>
            <a:fld id="{D254B48A-90C8-42B3-AE3E-14344820B548}" type="slidenum">
              <a:rPr lang="en-US" smtClean="0"/>
              <a:t>5</a:t>
            </a:fld>
            <a:endParaRPr lang="en-US" dirty="0"/>
          </a:p>
        </p:txBody>
      </p:sp>
    </p:spTree>
    <p:extLst>
      <p:ext uri="{BB962C8B-B14F-4D97-AF65-F5344CB8AC3E}">
        <p14:creationId xmlns:p14="http://schemas.microsoft.com/office/powerpoint/2010/main" val="4166060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54B48A-90C8-42B3-AE3E-14344820B5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6381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54B48A-90C8-42B3-AE3E-14344820B5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0705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54B48A-90C8-42B3-AE3E-14344820B548}" type="slidenum">
              <a:rPr lang="en-US" smtClean="0"/>
              <a:t>67</a:t>
            </a:fld>
            <a:endParaRPr lang="en-US" dirty="0"/>
          </a:p>
        </p:txBody>
      </p:sp>
    </p:spTree>
    <p:extLst>
      <p:ext uri="{BB962C8B-B14F-4D97-AF65-F5344CB8AC3E}">
        <p14:creationId xmlns:p14="http://schemas.microsoft.com/office/powerpoint/2010/main" val="24324074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54B48A-90C8-42B3-AE3E-14344820B5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5062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54B48A-90C8-42B3-AE3E-14344820B5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0693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54B48A-90C8-42B3-AE3E-14344820B5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56928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54B48A-90C8-42B3-AE3E-14344820B5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65837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54B48A-90C8-42B3-AE3E-14344820B5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2188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4B48A-90C8-42B3-AE3E-14344820B548}" type="slidenum">
              <a:rPr lang="en-US" smtClean="0"/>
              <a:t>127</a:t>
            </a:fld>
            <a:endParaRPr lang="en-US" dirty="0"/>
          </a:p>
        </p:txBody>
      </p:sp>
    </p:spTree>
    <p:extLst>
      <p:ext uri="{BB962C8B-B14F-4D97-AF65-F5344CB8AC3E}">
        <p14:creationId xmlns:p14="http://schemas.microsoft.com/office/powerpoint/2010/main" val="3935706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most important Job – The Communication to/from the groups</a:t>
            </a:r>
          </a:p>
        </p:txBody>
      </p:sp>
      <p:sp>
        <p:nvSpPr>
          <p:cNvPr id="4" name="Slide Number Placeholder 3"/>
          <p:cNvSpPr>
            <a:spLocks noGrp="1"/>
          </p:cNvSpPr>
          <p:nvPr>
            <p:ph type="sldNum" sz="quarter" idx="10"/>
          </p:nvPr>
        </p:nvSpPr>
        <p:spPr/>
        <p:txBody>
          <a:bodyPr/>
          <a:lstStyle/>
          <a:p>
            <a:fld id="{D254B48A-90C8-42B3-AE3E-14344820B548}" type="slidenum">
              <a:rPr lang="en-US" smtClean="0"/>
              <a:t>6</a:t>
            </a:fld>
            <a:endParaRPr lang="en-US" dirty="0"/>
          </a:p>
        </p:txBody>
      </p:sp>
    </p:spTree>
    <p:extLst>
      <p:ext uri="{BB962C8B-B14F-4D97-AF65-F5344CB8AC3E}">
        <p14:creationId xmlns:p14="http://schemas.microsoft.com/office/powerpoint/2010/main" val="2963185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Bill’s - From Concept IX</a:t>
            </a:r>
          </a:p>
          <a:p>
            <a:r>
              <a:rPr lang="en-US" dirty="0"/>
              <a:t>Just a few leadership qualities/skills</a:t>
            </a:r>
          </a:p>
        </p:txBody>
      </p:sp>
      <p:sp>
        <p:nvSpPr>
          <p:cNvPr id="4" name="Slide Number Placeholder 3"/>
          <p:cNvSpPr>
            <a:spLocks noGrp="1"/>
          </p:cNvSpPr>
          <p:nvPr>
            <p:ph type="sldNum" sz="quarter" idx="5"/>
          </p:nvPr>
        </p:nvSpPr>
        <p:spPr/>
        <p:txBody>
          <a:bodyPr/>
          <a:lstStyle/>
          <a:p>
            <a:fld id="{D254B48A-90C8-42B3-AE3E-14344820B548}" type="slidenum">
              <a:rPr lang="en-US" smtClean="0"/>
              <a:t>7</a:t>
            </a:fld>
            <a:endParaRPr lang="en-US" dirty="0"/>
          </a:p>
        </p:txBody>
      </p:sp>
    </p:spTree>
    <p:extLst>
      <p:ext uri="{BB962C8B-B14F-4D97-AF65-F5344CB8AC3E}">
        <p14:creationId xmlns:p14="http://schemas.microsoft.com/office/powerpoint/2010/main" val="1676182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line of “Leadership” Article</a:t>
            </a:r>
          </a:p>
          <a:p>
            <a:endParaRPr lang="en-US" dirty="0"/>
          </a:p>
          <a:p>
            <a:r>
              <a:rPr lang="en-US" dirty="0"/>
              <a:t>Doesn’t matter what/where in A.A. Service – Homegroup to General Service Conference/GSO/</a:t>
            </a:r>
            <a:r>
              <a:rPr lang="en-US" dirty="0" err="1"/>
              <a:t>Trusteee</a:t>
            </a:r>
            <a:r>
              <a:rPr lang="en-US" dirty="0"/>
              <a:t> levels.</a:t>
            </a:r>
          </a:p>
        </p:txBody>
      </p:sp>
      <p:sp>
        <p:nvSpPr>
          <p:cNvPr id="4" name="Slide Number Placeholder 3"/>
          <p:cNvSpPr>
            <a:spLocks noGrp="1"/>
          </p:cNvSpPr>
          <p:nvPr>
            <p:ph type="sldNum" sz="quarter" idx="5"/>
          </p:nvPr>
        </p:nvSpPr>
        <p:spPr/>
        <p:txBody>
          <a:bodyPr/>
          <a:lstStyle/>
          <a:p>
            <a:fld id="{D254B48A-90C8-42B3-AE3E-14344820B548}" type="slidenum">
              <a:rPr lang="en-US" smtClean="0"/>
              <a:t>8</a:t>
            </a:fld>
            <a:endParaRPr lang="en-US" dirty="0"/>
          </a:p>
        </p:txBody>
      </p:sp>
    </p:spTree>
    <p:extLst>
      <p:ext uri="{BB962C8B-B14F-4D97-AF65-F5344CB8AC3E}">
        <p14:creationId xmlns:p14="http://schemas.microsoft.com/office/powerpoint/2010/main" val="3681964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 5 – In the heat of meetings, we can sometimes forget “why we’re doing all this service work”.  We need to constantly remind ourselves.  This picture is a painting from the scene of Jim T. talking to a newcomer inmate.  He is about to step on the stage at the International Convention and tell his story for the first time ever in front of over 55,000 A.A.s – No pressure!  Still, one alcoholic sharing with another and carrying the message……………</a:t>
            </a:r>
          </a:p>
          <a:p>
            <a:r>
              <a:rPr lang="en-US" dirty="0"/>
              <a:t>You can ask Jim about the event!</a:t>
            </a:r>
          </a:p>
        </p:txBody>
      </p:sp>
      <p:sp>
        <p:nvSpPr>
          <p:cNvPr id="4" name="Slide Number Placeholder 3"/>
          <p:cNvSpPr>
            <a:spLocks noGrp="1"/>
          </p:cNvSpPr>
          <p:nvPr>
            <p:ph type="sldNum" sz="quarter" idx="5"/>
          </p:nvPr>
        </p:nvSpPr>
        <p:spPr/>
        <p:txBody>
          <a:bodyPr/>
          <a:lstStyle/>
          <a:p>
            <a:fld id="{D254B48A-90C8-42B3-AE3E-14344820B548}" type="slidenum">
              <a:rPr lang="en-US" smtClean="0"/>
              <a:t>9</a:t>
            </a:fld>
            <a:endParaRPr lang="en-US" dirty="0"/>
          </a:p>
        </p:txBody>
      </p:sp>
    </p:spTree>
    <p:extLst>
      <p:ext uri="{BB962C8B-B14F-4D97-AF65-F5344CB8AC3E}">
        <p14:creationId xmlns:p14="http://schemas.microsoft.com/office/powerpoint/2010/main" val="3695427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can’t be all things to everybody – stick to what we do best………</a:t>
            </a:r>
          </a:p>
        </p:txBody>
      </p:sp>
      <p:sp>
        <p:nvSpPr>
          <p:cNvPr id="4" name="Slide Number Placeholder 3"/>
          <p:cNvSpPr>
            <a:spLocks noGrp="1"/>
          </p:cNvSpPr>
          <p:nvPr>
            <p:ph type="sldNum" sz="quarter" idx="5"/>
          </p:nvPr>
        </p:nvSpPr>
        <p:spPr/>
        <p:txBody>
          <a:bodyPr/>
          <a:lstStyle/>
          <a:p>
            <a:fld id="{D254B48A-90C8-42B3-AE3E-14344820B548}" type="slidenum">
              <a:rPr lang="en-US" smtClean="0"/>
              <a:t>10</a:t>
            </a:fld>
            <a:endParaRPr lang="en-US" dirty="0"/>
          </a:p>
        </p:txBody>
      </p:sp>
    </p:spTree>
    <p:extLst>
      <p:ext uri="{BB962C8B-B14F-4D97-AF65-F5344CB8AC3E}">
        <p14:creationId xmlns:p14="http://schemas.microsoft.com/office/powerpoint/2010/main" val="265197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A.A. Comes of Age – Finally incorporated into our Traditions</a:t>
            </a:r>
          </a:p>
        </p:txBody>
      </p:sp>
      <p:sp>
        <p:nvSpPr>
          <p:cNvPr id="4" name="Slide Number Placeholder 3"/>
          <p:cNvSpPr>
            <a:spLocks noGrp="1"/>
          </p:cNvSpPr>
          <p:nvPr>
            <p:ph type="sldNum" sz="quarter" idx="5"/>
          </p:nvPr>
        </p:nvSpPr>
        <p:spPr/>
        <p:txBody>
          <a:bodyPr/>
          <a:lstStyle/>
          <a:p>
            <a:fld id="{D254B48A-90C8-42B3-AE3E-14344820B548}" type="slidenum">
              <a:rPr lang="en-US" smtClean="0"/>
              <a:t>11</a:t>
            </a:fld>
            <a:endParaRPr lang="en-US" dirty="0"/>
          </a:p>
        </p:txBody>
      </p:sp>
    </p:spTree>
    <p:extLst>
      <p:ext uri="{BB962C8B-B14F-4D97-AF65-F5344CB8AC3E}">
        <p14:creationId xmlns:p14="http://schemas.microsoft.com/office/powerpoint/2010/main" val="2000718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8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FD557953-DD30-403C-BECC-16F818AABA3F}" type="datetime1">
              <a:rPr lang="en-US" smtClean="0"/>
              <a:t>9/11/2023</a:t>
            </a:fld>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82"/>
            <a:ext cx="457200" cy="441325"/>
          </a:xfrm>
        </p:spPr>
        <p:txBody>
          <a:bodyPr/>
          <a:lstStyle>
            <a:lvl1pPr>
              <a:defRPr>
                <a:solidFill>
                  <a:schemeClr val="accent3">
                    <a:shade val="75000"/>
                  </a:schemeClr>
                </a:solidFill>
              </a:defRPr>
            </a:lvl1pPr>
          </a:lstStyle>
          <a:p>
            <a:fld id="{DC55B680-9D29-449D-AE2F-56FE42334584}" type="slidenum">
              <a:rPr lang="en-US" smtClean="0"/>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F64D5A8-1F56-4D7A-840F-DFCDB2AC8D82}" type="datetime1">
              <a:rPr lang="en-US" smtClean="0"/>
              <a:t>9/11/2023</a:t>
            </a:fld>
            <a:endParaRPr lang="en-US" dirty="0"/>
          </a:p>
        </p:txBody>
      </p:sp>
      <p:sp>
        <p:nvSpPr>
          <p:cNvPr id="6" name="Slide Number Placeholder 5"/>
          <p:cNvSpPr>
            <a:spLocks noGrp="1"/>
          </p:cNvSpPr>
          <p:nvPr>
            <p:ph type="sldNum" sz="quarter" idx="12"/>
          </p:nvPr>
        </p:nvSpPr>
        <p:spPr/>
        <p:txBody>
          <a:bodyPr/>
          <a:lstStyle/>
          <a:p>
            <a:fld id="{DC55B680-9D29-449D-AE2F-56FE42334584}"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8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33"/>
            <a:ext cx="457200" cy="441325"/>
          </a:xfrm>
        </p:spPr>
        <p:txBody>
          <a:bodyPr/>
          <a:lstStyle/>
          <a:p>
            <a:fld id="{DC55B680-9D29-449D-AE2F-56FE42334584}"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9CFE1CF-ADA8-49C8-93AF-142C7904D487}" type="datetime1">
              <a:rPr lang="en-US" smtClean="0"/>
              <a:t>9/11/2023</a:t>
            </a:fld>
            <a:endParaRPr lang="en-US" dirty="0"/>
          </a:p>
        </p:txBody>
      </p:sp>
      <p:sp>
        <p:nvSpPr>
          <p:cNvPr id="2" name="Vertical Title 1"/>
          <p:cNvSpPr>
            <a:spLocks noGrp="1"/>
          </p:cNvSpPr>
          <p:nvPr>
            <p:ph type="title" orient="vert"/>
          </p:nvPr>
        </p:nvSpPr>
        <p:spPr>
          <a:xfrm>
            <a:off x="7391400" y="304833"/>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54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87DE6118-2437-4B30-8E3C-4D2BE6020583}" type="datetimeFigureOut">
              <a:rPr lang="en-US" dirty="0"/>
              <a:pPr/>
              <a:t>9/11/2023</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564644" y="744470"/>
            <a:ext cx="8005588"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90988358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521642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54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87DE6118-2437-4B30-8E3C-4D2BE6020583}" type="datetimeFigureOut">
              <a:rPr lang="en-US" dirty="0"/>
              <a:pPr/>
              <a:t>9/11/2023</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24853565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4172124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864"/>
            <a:ext cx="3332988"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1" y="2340864"/>
            <a:ext cx="3332988"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1" y="3305208"/>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9/11/2023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3071150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9/11/2023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416825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48928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7DE6118-2437-4B30-8E3C-4D2BE6020583}" type="datetimeFigureOut">
              <a:rPr lang="en-US" dirty="0"/>
              <a:pPr/>
              <a:t>9/11/2023</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23948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0AC0D2B9-2D04-45C6-A5C3-5535B1B2B025}" type="datetime1">
              <a:rPr lang="en-US" smtClean="0"/>
              <a:t>9/11/2023</a:t>
            </a:fld>
            <a:endParaRPr lang="en-US" dirty="0"/>
          </a:p>
        </p:txBody>
      </p:sp>
      <p:sp>
        <p:nvSpPr>
          <p:cNvPr id="6" name="Slide Number Placeholder 5"/>
          <p:cNvSpPr>
            <a:spLocks noGrp="1"/>
          </p:cNvSpPr>
          <p:nvPr>
            <p:ph type="sldNum" sz="quarter" idx="12"/>
          </p:nvPr>
        </p:nvSpPr>
        <p:spPr>
          <a:xfrm>
            <a:off x="4361688" y="1026404"/>
            <a:ext cx="457200" cy="441325"/>
          </a:xfrm>
        </p:spPr>
        <p:txBody>
          <a:bodyPr/>
          <a:lstStyle/>
          <a:p>
            <a:fld id="{DC55B680-9D29-449D-AE2F-56FE42334584}" type="slidenum">
              <a:rPr lang="en-US" smtClean="0"/>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36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7DE6118-2437-4B30-8E3C-4D2BE6020583}" type="datetimeFigureOut">
              <a:rPr lang="en-US" dirty="0"/>
              <a:pPr/>
              <a:t>9/11/2023</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42603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337896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624156"/>
            <a:ext cx="1174325"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613473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85771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4" name="Date Placeholder 3"/>
          <p:cNvSpPr>
            <a:spLocks noGrp="1"/>
          </p:cNvSpPr>
          <p:nvPr>
            <p:ph type="dt" sz="half" idx="10"/>
          </p:nvPr>
        </p:nvSpPr>
        <p:spPr/>
        <p:txBody>
          <a:bodyPr/>
          <a:lstStyle/>
          <a:p>
            <a:fld id="{B07351B9-9A54-45FC-BA8D-F6A236669CA4}" type="datetime1">
              <a:rPr lang="en-US" smtClean="0"/>
              <a:t>9/11/2023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82"/>
            <a:ext cx="457200" cy="441325"/>
          </a:xfrm>
        </p:spPr>
        <p:txBody>
          <a:bodyPr/>
          <a:lstStyle>
            <a:lvl1pPr>
              <a:defRPr>
                <a:solidFill>
                  <a:schemeClr val="accent3">
                    <a:shade val="75000"/>
                  </a:schemeClr>
                </a:solidFill>
              </a:defRPr>
            </a:lvl1pPr>
          </a:lstStyle>
          <a:p>
            <a:fld id="{DC55B680-9D29-449D-AE2F-56FE42334584}" type="slidenum">
              <a:rPr lang="en-US" smtClean="0"/>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8CB92C3E-8720-4D36-92D8-89A843380AEE}" type="datetime1">
              <a:rPr lang="en-US" smtClean="0"/>
              <a:t>9/11/2023</a:t>
            </a:fld>
            <a:endParaRPr lang="en-US" dirty="0"/>
          </a:p>
        </p:txBody>
      </p:sp>
      <p:sp>
        <p:nvSpPr>
          <p:cNvPr id="7" name="Slide Number Placeholder 6"/>
          <p:cNvSpPr>
            <a:spLocks noGrp="1"/>
          </p:cNvSpPr>
          <p:nvPr>
            <p:ph type="sldNum" sz="quarter" idx="12"/>
          </p:nvPr>
        </p:nvSpPr>
        <p:spPr/>
        <p:txBody>
          <a:bodyPr/>
          <a:lstStyle/>
          <a:p>
            <a:fld id="{DC55B680-9D29-449D-AE2F-56FE42334584}" type="slidenum">
              <a:rPr lang="en-US" smtClean="0"/>
              <a:t>‹#›</a:t>
            </a:fld>
            <a:endParaRPr lang="en-US" dirty="0"/>
          </a:p>
        </p:txBody>
      </p:sp>
      <p:sp>
        <p:nvSpPr>
          <p:cNvPr id="8" name="Straight Connector 7"/>
          <p:cNvSpPr>
            <a:spLocks noChangeShapeType="1"/>
          </p:cNvSpPr>
          <p:nvPr/>
        </p:nvSpPr>
        <p:spPr bwMode="auto">
          <a:xfrm flipV="1">
            <a:off x="4563096" y="1575654"/>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46"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9398275-8059-45C5-B3FF-0570C384BA49}" type="datetime1">
              <a:rPr lang="en-US" smtClean="0"/>
              <a:t>9/11/2023</a:t>
            </a:fld>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48"/>
            <a:ext cx="457200" cy="441325"/>
          </a:xfrm>
        </p:spPr>
        <p:txBody>
          <a:bodyPr/>
          <a:lstStyle>
            <a:lvl1pPr algn="ctr">
              <a:defRPr/>
            </a:lvl1pPr>
          </a:lstStyle>
          <a:p>
            <a:fld id="{DC55B680-9D29-449D-AE2F-56FE42334584}"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12A744C-B620-4EF6-8849-596C16B57985}" type="datetime1">
              <a:rPr lang="en-US" smtClean="0"/>
              <a:t>9/11/2023</a:t>
            </a:fld>
            <a:endParaRPr lang="en-US" dirty="0"/>
          </a:p>
        </p:txBody>
      </p:sp>
      <p:sp>
        <p:nvSpPr>
          <p:cNvPr id="5" name="Slide Number Placeholder 4"/>
          <p:cNvSpPr>
            <a:spLocks noGrp="1"/>
          </p:cNvSpPr>
          <p:nvPr>
            <p:ph type="sldNum" sz="quarter" idx="12"/>
          </p:nvPr>
        </p:nvSpPr>
        <p:spPr>
          <a:xfrm>
            <a:off x="4343400" y="1036052"/>
            <a:ext cx="457200" cy="441325"/>
          </a:xfrm>
        </p:spPr>
        <p:txBody>
          <a:bodyPr/>
          <a:lstStyle/>
          <a:p>
            <a:fld id="{DC55B680-9D29-449D-AE2F-56FE4233458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8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855EB28-D466-4382-A46B-BA3BEE3D695B}" type="datetime1">
              <a:rPr lang="en-US" smtClean="0"/>
              <a:t>9/11/2023</a:t>
            </a:fld>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C55B680-9D29-449D-AE2F-56FE4233458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7"/>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70"/>
            <a:ext cx="457200" cy="441325"/>
          </a:xfrm>
        </p:spPr>
        <p:txBody>
          <a:bodyPr/>
          <a:lstStyle>
            <a:lvl1pPr>
              <a:defRPr>
                <a:solidFill>
                  <a:schemeClr val="accent3">
                    <a:shade val="75000"/>
                  </a:schemeClr>
                </a:solidFill>
              </a:defRPr>
            </a:lvl1pPr>
          </a:lstStyle>
          <a:p>
            <a:fld id="{DC55B680-9D29-449D-AE2F-56FE42334584}" type="slidenum">
              <a:rPr lang="en-US" smtClean="0"/>
              <a:t>‹#›</a:t>
            </a:fld>
            <a:endParaRPr lang="en-US" dirty="0"/>
          </a:p>
        </p:txBody>
      </p:sp>
      <p:sp>
        <p:nvSpPr>
          <p:cNvPr id="21" name="Rectangle 20"/>
          <p:cNvSpPr>
            <a:spLocks noChangeArrowheads="1"/>
          </p:cNvSpPr>
          <p:nvPr/>
        </p:nvSpPr>
        <p:spPr bwMode="auto">
          <a:xfrm>
            <a:off x="149352" y="638841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BD0BE04A-9810-401B-A316-763DB13F9FD9}" type="datetime1">
              <a:rPr lang="en-US" smtClean="0"/>
              <a:t>9/11/2023</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70"/>
            <a:ext cx="457200" cy="441325"/>
          </a:xfrm>
        </p:spPr>
        <p:txBody>
          <a:bodyPr/>
          <a:lstStyle/>
          <a:p>
            <a:fld id="{DC55B680-9D29-449D-AE2F-56FE42334584}" type="slidenum">
              <a:rPr lang="en-US" smtClean="0"/>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5788152" y="6404984"/>
            <a:ext cx="3044952" cy="365760"/>
          </a:xfrm>
        </p:spPr>
        <p:txBody>
          <a:bodyPr/>
          <a:lstStyle/>
          <a:p>
            <a:fld id="{651D4380-16B9-4653-B03B-EF58074572CC}" type="datetime1">
              <a:rPr lang="en-US" smtClean="0"/>
              <a:t>9/11/2023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3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41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095B070-A853-4D89-9627-2B3DC9FF917A}" type="datetime1">
              <a:rPr lang="en-US" smtClean="0"/>
              <a:t>9/11/2023</a:t>
            </a:fld>
            <a:endParaRPr lang="en-US" dirty="0"/>
          </a:p>
        </p:txBody>
      </p:sp>
      <p:sp>
        <p:nvSpPr>
          <p:cNvPr id="3" name="Footer Placeholder 2"/>
          <p:cNvSpPr>
            <a:spLocks noGrp="1"/>
          </p:cNvSpPr>
          <p:nvPr>
            <p:ph type="ftr" sz="quarter" idx="3"/>
          </p:nvPr>
        </p:nvSpPr>
        <p:spPr>
          <a:xfrm>
            <a:off x="533400" y="6410848"/>
            <a:ext cx="8153400" cy="294752"/>
          </a:xfrm>
          <a:prstGeom prst="rect">
            <a:avLst/>
          </a:prstGeom>
        </p:spPr>
        <p:txBody>
          <a:bodyPr vert="horz"/>
          <a:lstStyle>
            <a:lvl1pPr algn="l" eaLnBrk="1" latinLnBrk="0" hangingPunct="1">
              <a:defRPr kumimoji="0" sz="1200">
                <a:solidFill>
                  <a:schemeClr val="tx1"/>
                </a:solidFill>
              </a:defRPr>
            </a:lvl1pPr>
          </a:lstStyle>
          <a:p>
            <a:r>
              <a:rPr lang="en-US" dirty="0"/>
              <a:t>aageorgia.org  |  gssa@aageorgia.org  | P.O. Box 7325 Macon, GA 31209 | Phone: 478-745-2588 | Gssa@2006</a:t>
            </a: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206"/>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C55B680-9D29-449D-AE2F-56FE42334584}"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900" baseline="0">
                <a:solidFill>
                  <a:schemeClr val="tx2"/>
                </a:solidFill>
              </a:defRPr>
            </a:lvl1pPr>
          </a:lstStyle>
          <a:p>
            <a:fld id="{87DE6118-2437-4B30-8E3C-4D2BE6020583}" type="datetimeFigureOut">
              <a:rPr lang="en-US" dirty="0"/>
              <a:pPr/>
              <a:t>9/11/2023</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9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9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819347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s://flatworldknowledge.lardbucket.org/books/sociological-inquiry-principles-qualitative-and-quantitative-methods/s15-01-focus-groups.html"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28.xml.rels><?xml version="1.0" encoding="UTF-8" standalone="yes"?>
<Relationships xmlns="http://schemas.openxmlformats.org/package/2006/relationships"><Relationship Id="rId3" Type="http://schemas.openxmlformats.org/officeDocument/2006/relationships/hyperlink" Target="https://owl.excelsior.edu/writing-process/prewriting-strategies/prewriting-strategies-asking-defining-questions/" TargetMode="External"/><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s://pixabay.com/en/drop-the-mic-hand-side-2945055/" TargetMode="External"/><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applewebdata://D1950132-D6FA-4B0F-9CA9-450EAA2B5CFA/#_Toc55573143" TargetMode="External"/><Relationship Id="rId3" Type="http://schemas.openxmlformats.org/officeDocument/2006/relationships/hyperlink" Target="applewebdata://D1950132-D6FA-4B0F-9CA9-450EAA2B5CFA/#_Toc55573138" TargetMode="External"/><Relationship Id="rId7" Type="http://schemas.openxmlformats.org/officeDocument/2006/relationships/hyperlink" Target="applewebdata://D1950132-D6FA-4B0F-9CA9-450EAA2B5CFA/#_Toc55573142" TargetMode="External"/><Relationship Id="rId2" Type="http://schemas.openxmlformats.org/officeDocument/2006/relationships/hyperlink" Target="applewebdata://D1950132-D6FA-4B0F-9CA9-450EAA2B5CFA/#_Toc55573137" TargetMode="External"/><Relationship Id="rId1" Type="http://schemas.openxmlformats.org/officeDocument/2006/relationships/slideLayout" Target="../slideLayouts/slideLayout2.xml"/><Relationship Id="rId6" Type="http://schemas.openxmlformats.org/officeDocument/2006/relationships/hyperlink" Target="applewebdata://D1950132-D6FA-4B0F-9CA9-450EAA2B5CFA/#_Toc55573141" TargetMode="External"/><Relationship Id="rId5" Type="http://schemas.openxmlformats.org/officeDocument/2006/relationships/hyperlink" Target="applewebdata://D1950132-D6FA-4B0F-9CA9-450EAA2B5CFA/#_Toc55573140" TargetMode="External"/><Relationship Id="rId4" Type="http://schemas.openxmlformats.org/officeDocument/2006/relationships/hyperlink" Target="applewebdata://D1950132-D6FA-4B0F-9CA9-450EAA2B5CFA/#_Toc5557313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applewebdata://D1950132-D6FA-4B0F-9CA9-450EAA2B5CFA/#_Toc55573143" TargetMode="External"/><Relationship Id="rId3" Type="http://schemas.openxmlformats.org/officeDocument/2006/relationships/hyperlink" Target="applewebdata://D1950132-D6FA-4B0F-9CA9-450EAA2B5CFA/#_Toc55573138" TargetMode="External"/><Relationship Id="rId7" Type="http://schemas.openxmlformats.org/officeDocument/2006/relationships/hyperlink" Target="applewebdata://D1950132-D6FA-4B0F-9CA9-450EAA2B5CFA/#_Toc55573142" TargetMode="External"/><Relationship Id="rId2" Type="http://schemas.openxmlformats.org/officeDocument/2006/relationships/hyperlink" Target="applewebdata://D1950132-D6FA-4B0F-9CA9-450EAA2B5CFA/#_Toc55573137" TargetMode="External"/><Relationship Id="rId1" Type="http://schemas.openxmlformats.org/officeDocument/2006/relationships/slideLayout" Target="../slideLayouts/slideLayout2.xml"/><Relationship Id="rId6" Type="http://schemas.openxmlformats.org/officeDocument/2006/relationships/hyperlink" Target="applewebdata://D1950132-D6FA-4B0F-9CA9-450EAA2B5CFA/#_Toc55573141" TargetMode="External"/><Relationship Id="rId5" Type="http://schemas.openxmlformats.org/officeDocument/2006/relationships/hyperlink" Target="applewebdata://D1950132-D6FA-4B0F-9CA9-450EAA2B5CFA/#_Toc55573140" TargetMode="External"/><Relationship Id="rId4" Type="http://schemas.openxmlformats.org/officeDocument/2006/relationships/hyperlink" Target="applewebdata://D1950132-D6FA-4B0F-9CA9-450EAA2B5CFA/#_Toc55573139"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aageorgia.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aageorgia.or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hyperlink" Target="https://www.oamr.org/Resources/Documents/Resources/ABC-ParlProc.pdf" TargetMode="External"/><Relationship Id="rId2" Type="http://schemas.openxmlformats.org/officeDocument/2006/relationships/hyperlink" Target="http://www.ppg-calgary-aa.org/sites/default/files/uploads/formats/documentation/robertsrulesforAA.pdf" TargetMode="External"/><Relationship Id="rId1" Type="http://schemas.openxmlformats.org/officeDocument/2006/relationships/slideLayout" Target="../slideLayouts/slideLayout13.xml"/><Relationship Id="rId4" Type="http://schemas.openxmlformats.org/officeDocument/2006/relationships/hyperlink" Target="https://www.aageorgia.org/uploads/7/0/0/0/7000565/201702_assembly_rules_of_order_draft.pdf"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FA0F090-98EC-4FFB-A1F3-63C4D2E898B2}"/>
              </a:ext>
            </a:extLst>
          </p:cNvPr>
          <p:cNvSpPr txBox="1"/>
          <p:nvPr/>
        </p:nvSpPr>
        <p:spPr>
          <a:xfrm>
            <a:off x="6421532" y="1981200"/>
            <a:ext cx="381000" cy="369332"/>
          </a:xfrm>
          <a:prstGeom prst="rect">
            <a:avLst/>
          </a:prstGeom>
          <a:solidFill>
            <a:schemeClr val="bg1"/>
          </a:solidFill>
        </p:spPr>
        <p:txBody>
          <a:bodyPr wrap="square" rtlCol="0">
            <a:spAutoFit/>
          </a:bodyPr>
          <a:lstStyle/>
          <a:p>
            <a:endParaRPr lang="en-US" dirty="0"/>
          </a:p>
        </p:txBody>
      </p:sp>
      <p:sp>
        <p:nvSpPr>
          <p:cNvPr id="3" name="Rectangle 2">
            <a:extLst>
              <a:ext uri="{FF2B5EF4-FFF2-40B4-BE49-F238E27FC236}">
                <a16:creationId xmlns:a16="http://schemas.microsoft.com/office/drawing/2014/main" id="{EC15E6F2-2E0D-0A43-BA7B-6E8DC9D81474}"/>
              </a:ext>
            </a:extLst>
          </p:cNvPr>
          <p:cNvSpPr/>
          <p:nvPr/>
        </p:nvSpPr>
        <p:spPr>
          <a:xfrm>
            <a:off x="381000" y="3117069"/>
            <a:ext cx="8382000" cy="1200329"/>
          </a:xfrm>
          <a:prstGeom prst="rect">
            <a:avLst/>
          </a:prstGeom>
          <a:solidFill>
            <a:schemeClr val="bg2"/>
          </a:solidFill>
        </p:spPr>
        <p:txBody>
          <a:bodyPr wrap="square" lIns="91440" tIns="45720" rIns="91440" bIns="45720">
            <a:spAutoFit/>
          </a:bodyPr>
          <a:lstStyle/>
          <a:p>
            <a:pPr algn="ctr"/>
            <a:r>
              <a:rPr lang="en-US" sz="7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DCM 101</a:t>
            </a:r>
          </a:p>
        </p:txBody>
      </p:sp>
      <p:sp>
        <p:nvSpPr>
          <p:cNvPr id="7" name="TextBox 6">
            <a:extLst>
              <a:ext uri="{FF2B5EF4-FFF2-40B4-BE49-F238E27FC236}">
                <a16:creationId xmlns:a16="http://schemas.microsoft.com/office/drawing/2014/main" id="{0B20E687-1281-9841-8C05-DCE75C77E304}"/>
              </a:ext>
            </a:extLst>
          </p:cNvPr>
          <p:cNvSpPr txBox="1"/>
          <p:nvPr/>
        </p:nvSpPr>
        <p:spPr>
          <a:xfrm>
            <a:off x="2286000" y="319206"/>
            <a:ext cx="5486400" cy="1200329"/>
          </a:xfrm>
          <a:prstGeom prst="rect">
            <a:avLst/>
          </a:prstGeom>
          <a:noFill/>
        </p:spPr>
        <p:txBody>
          <a:bodyPr wrap="square" rtlCol="0">
            <a:spAutoFit/>
          </a:bodyPr>
          <a:lstStyle/>
          <a:p>
            <a:r>
              <a:rPr lang="en-US" sz="7200" dirty="0"/>
              <a:t>Welcome!</a:t>
            </a:r>
          </a:p>
        </p:txBody>
      </p:sp>
      <p:sp>
        <p:nvSpPr>
          <p:cNvPr id="6" name="TextBox 5">
            <a:extLst>
              <a:ext uri="{FF2B5EF4-FFF2-40B4-BE49-F238E27FC236}">
                <a16:creationId xmlns:a16="http://schemas.microsoft.com/office/drawing/2014/main" id="{04664B90-CFCA-3C40-9A10-DB0966E5E8B8}"/>
              </a:ext>
            </a:extLst>
          </p:cNvPr>
          <p:cNvSpPr txBox="1"/>
          <p:nvPr/>
        </p:nvSpPr>
        <p:spPr>
          <a:xfrm>
            <a:off x="1513566" y="5637934"/>
            <a:ext cx="6324600" cy="369332"/>
          </a:xfrm>
          <a:prstGeom prst="rect">
            <a:avLst/>
          </a:prstGeom>
          <a:noFill/>
        </p:spPr>
        <p:txBody>
          <a:bodyPr wrap="square" rtlCol="0">
            <a:spAutoFit/>
          </a:bodyPr>
          <a:lstStyle/>
          <a:p>
            <a:pPr algn="ctr"/>
            <a:r>
              <a:rPr lang="en-US" dirty="0"/>
              <a:t>Debi K., Area 16 Chairperson</a:t>
            </a:r>
          </a:p>
        </p:txBody>
      </p:sp>
    </p:spTree>
    <p:extLst>
      <p:ext uri="{BB962C8B-B14F-4D97-AF65-F5344CB8AC3E}">
        <p14:creationId xmlns:p14="http://schemas.microsoft.com/office/powerpoint/2010/main" val="3766526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CEC29-F7C1-454D-831E-A5E09AA789DD}"/>
              </a:ext>
            </a:extLst>
          </p:cNvPr>
          <p:cNvSpPr>
            <a:spLocks noGrp="1"/>
          </p:cNvSpPr>
          <p:nvPr>
            <p:ph type="title"/>
          </p:nvPr>
        </p:nvSpPr>
        <p:spPr/>
        <p:txBody>
          <a:bodyPr/>
          <a:lstStyle/>
          <a:p>
            <a:r>
              <a:rPr lang="en-US" b="1" dirty="0">
                <a:solidFill>
                  <a:schemeClr val="tx1"/>
                </a:solidFill>
              </a:rPr>
              <a:t>A.A.’s Single Purpose</a:t>
            </a:r>
          </a:p>
        </p:txBody>
      </p:sp>
      <p:sp>
        <p:nvSpPr>
          <p:cNvPr id="8" name="Content Placeholder 7">
            <a:extLst>
              <a:ext uri="{FF2B5EF4-FFF2-40B4-BE49-F238E27FC236}">
                <a16:creationId xmlns:a16="http://schemas.microsoft.com/office/drawing/2014/main" id="{842597FC-C696-0045-8250-64240271060B}"/>
              </a:ext>
            </a:extLst>
          </p:cNvPr>
          <p:cNvSpPr>
            <a:spLocks noGrp="1"/>
          </p:cNvSpPr>
          <p:nvPr>
            <p:ph sz="quarter" idx="1"/>
          </p:nvPr>
        </p:nvSpPr>
        <p:spPr/>
        <p:txBody>
          <a:bodyPr>
            <a:normAutofit/>
          </a:bodyPr>
          <a:lstStyle/>
          <a:p>
            <a:pPr marL="0" indent="0">
              <a:buNone/>
            </a:pPr>
            <a:r>
              <a:rPr lang="en-US" i="1" dirty="0"/>
              <a:t>“Let us resist the proud assumption that since God has enabled us to do well in one area we are destined to be a channel of saving grace for everybody.”  </a:t>
            </a:r>
          </a:p>
          <a:p>
            <a:pPr marL="0" indent="0">
              <a:buNone/>
            </a:pPr>
            <a:endParaRPr lang="en-US" dirty="0"/>
          </a:p>
          <a:p>
            <a:pPr marL="0" indent="0" algn="ctr">
              <a:buNone/>
            </a:pPr>
            <a:r>
              <a:rPr lang="en-US" dirty="0"/>
              <a:t>A.A. Co-founder </a:t>
            </a:r>
            <a:r>
              <a:rPr lang="en-US" i="1" dirty="0"/>
              <a:t>Bill W. </a:t>
            </a:r>
            <a:r>
              <a:rPr lang="en-US" dirty="0"/>
              <a:t>1955</a:t>
            </a:r>
          </a:p>
          <a:p>
            <a:pPr marL="0" indent="0">
              <a:buNone/>
            </a:pPr>
            <a:endParaRPr lang="en-US" sz="1800" dirty="0"/>
          </a:p>
        </p:txBody>
      </p:sp>
    </p:spTree>
    <p:extLst>
      <p:ext uri="{BB962C8B-B14F-4D97-AF65-F5344CB8AC3E}">
        <p14:creationId xmlns:p14="http://schemas.microsoft.com/office/powerpoint/2010/main" val="31792195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20F176-6254-B83E-40D5-3AD8BEBF2CA1}"/>
              </a:ext>
            </a:extLst>
          </p:cNvPr>
          <p:cNvPicPr>
            <a:picLocks noChangeAspect="1"/>
          </p:cNvPicPr>
          <p:nvPr/>
        </p:nvPicPr>
        <p:blipFill>
          <a:blip r:embed="rId2"/>
          <a:stretch>
            <a:fillRect/>
          </a:stretch>
        </p:blipFill>
        <p:spPr>
          <a:xfrm>
            <a:off x="457200" y="304800"/>
            <a:ext cx="8305800" cy="6096000"/>
          </a:xfrm>
          <a:prstGeom prst="rect">
            <a:avLst/>
          </a:prstGeom>
        </p:spPr>
      </p:pic>
    </p:spTree>
    <p:extLst>
      <p:ext uri="{BB962C8B-B14F-4D97-AF65-F5344CB8AC3E}">
        <p14:creationId xmlns:p14="http://schemas.microsoft.com/office/powerpoint/2010/main" val="13285350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9A0016-3964-F1BE-B21E-553C576E61CA}"/>
              </a:ext>
            </a:extLst>
          </p:cNvPr>
          <p:cNvPicPr>
            <a:picLocks noChangeAspect="1"/>
          </p:cNvPicPr>
          <p:nvPr/>
        </p:nvPicPr>
        <p:blipFill>
          <a:blip r:embed="rId2"/>
          <a:stretch>
            <a:fillRect/>
          </a:stretch>
        </p:blipFill>
        <p:spPr>
          <a:xfrm>
            <a:off x="417720" y="228600"/>
            <a:ext cx="8573879" cy="5829300"/>
          </a:xfrm>
          <a:prstGeom prst="rect">
            <a:avLst/>
          </a:prstGeom>
        </p:spPr>
      </p:pic>
      <p:sp>
        <p:nvSpPr>
          <p:cNvPr id="4" name="TextBox 3">
            <a:extLst>
              <a:ext uri="{FF2B5EF4-FFF2-40B4-BE49-F238E27FC236}">
                <a16:creationId xmlns:a16="http://schemas.microsoft.com/office/drawing/2014/main" id="{1EFD6DE1-041F-74CF-E101-2F5DB4847757}"/>
              </a:ext>
            </a:extLst>
          </p:cNvPr>
          <p:cNvSpPr txBox="1"/>
          <p:nvPr/>
        </p:nvSpPr>
        <p:spPr>
          <a:xfrm>
            <a:off x="417720" y="4038600"/>
            <a:ext cx="2935080" cy="646331"/>
          </a:xfrm>
          <a:prstGeom prst="rect">
            <a:avLst/>
          </a:prstGeom>
          <a:solidFill>
            <a:schemeClr val="tx2"/>
          </a:solidFill>
        </p:spPr>
        <p:txBody>
          <a:bodyPr wrap="square" rtlCol="0">
            <a:spAutoFit/>
          </a:bodyPr>
          <a:lstStyle/>
          <a:p>
            <a:r>
              <a:rPr lang="en-US" dirty="0"/>
              <a:t>Tracy served on Treatment/Accessibilities</a:t>
            </a:r>
          </a:p>
        </p:txBody>
      </p:sp>
    </p:spTree>
    <p:extLst>
      <p:ext uri="{BB962C8B-B14F-4D97-AF65-F5344CB8AC3E}">
        <p14:creationId xmlns:p14="http://schemas.microsoft.com/office/powerpoint/2010/main" val="32878283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601F3-E078-601A-A156-3232B3207AA1}"/>
              </a:ext>
            </a:extLst>
          </p:cNvPr>
          <p:cNvSpPr>
            <a:spLocks noGrp="1"/>
          </p:cNvSpPr>
          <p:nvPr>
            <p:ph type="title"/>
          </p:nvPr>
        </p:nvSpPr>
        <p:spPr/>
        <p:txBody>
          <a:bodyPr/>
          <a:lstStyle/>
          <a:p>
            <a:r>
              <a:rPr lang="en-US" dirty="0"/>
              <a:t>General Service Office</a:t>
            </a:r>
          </a:p>
        </p:txBody>
      </p:sp>
      <p:sp>
        <p:nvSpPr>
          <p:cNvPr id="3" name="Content Placeholder 2">
            <a:extLst>
              <a:ext uri="{FF2B5EF4-FFF2-40B4-BE49-F238E27FC236}">
                <a16:creationId xmlns:a16="http://schemas.microsoft.com/office/drawing/2014/main" id="{DB352116-FE3C-8C21-7375-4A000856C29B}"/>
              </a:ext>
            </a:extLst>
          </p:cNvPr>
          <p:cNvSpPr>
            <a:spLocks noGrp="1"/>
          </p:cNvSpPr>
          <p:nvPr>
            <p:ph sz="quarter" idx="1"/>
          </p:nvPr>
        </p:nvSpPr>
        <p:spPr/>
        <p:txBody>
          <a:bodyPr>
            <a:normAutofit fontScale="85000" lnSpcReduction="10000"/>
          </a:bodyPr>
          <a:lstStyle/>
          <a:p>
            <a:r>
              <a:rPr lang="en-US" dirty="0"/>
              <a:t>G.S.O. serves all A.A. groups in the United States and Canada, </a:t>
            </a:r>
          </a:p>
          <a:p>
            <a:r>
              <a:rPr lang="en-US" dirty="0"/>
              <a:t>offers services to A.A. overseas, especially in countries where there is no service structure. </a:t>
            </a:r>
          </a:p>
          <a:p>
            <a:r>
              <a:rPr lang="en-US" dirty="0"/>
              <a:t>as the “senior” office, it performs many functions that groups, districts, areas and intergroup/central offices cannot easily handle, serving as a clearinghouse and exchange point for the wealth of A.A. experience accumulated over the years, </a:t>
            </a:r>
          </a:p>
          <a:p>
            <a:r>
              <a:rPr lang="en-US" dirty="0"/>
              <a:t>coordinating a wide array of activities and services, </a:t>
            </a:r>
          </a:p>
          <a:p>
            <a:r>
              <a:rPr lang="en-US" dirty="0"/>
              <a:t>overseeing the publication, translation and distribution of A.A. Conference-approved literature and service materials. </a:t>
            </a:r>
          </a:p>
          <a:p>
            <a:r>
              <a:rPr lang="en-US" dirty="0"/>
              <a:t>G.S.O. also includes AA Grapevine and the many services and products it provides to the Fellowship</a:t>
            </a:r>
          </a:p>
        </p:txBody>
      </p:sp>
    </p:spTree>
    <p:extLst>
      <p:ext uri="{BB962C8B-B14F-4D97-AF65-F5344CB8AC3E}">
        <p14:creationId xmlns:p14="http://schemas.microsoft.com/office/powerpoint/2010/main" val="39107509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601F3-E078-601A-A156-3232B3207AA1}"/>
              </a:ext>
            </a:extLst>
          </p:cNvPr>
          <p:cNvSpPr>
            <a:spLocks noGrp="1"/>
          </p:cNvSpPr>
          <p:nvPr>
            <p:ph type="title"/>
          </p:nvPr>
        </p:nvSpPr>
        <p:spPr/>
        <p:txBody>
          <a:bodyPr/>
          <a:lstStyle/>
          <a:p>
            <a:r>
              <a:rPr lang="en-US" dirty="0"/>
              <a:t>General Service Office</a:t>
            </a:r>
          </a:p>
        </p:txBody>
      </p:sp>
      <p:sp>
        <p:nvSpPr>
          <p:cNvPr id="3" name="Content Placeholder 2">
            <a:extLst>
              <a:ext uri="{FF2B5EF4-FFF2-40B4-BE49-F238E27FC236}">
                <a16:creationId xmlns:a16="http://schemas.microsoft.com/office/drawing/2014/main" id="{DB352116-FE3C-8C21-7375-4A000856C29B}"/>
              </a:ext>
            </a:extLst>
          </p:cNvPr>
          <p:cNvSpPr>
            <a:spLocks noGrp="1"/>
          </p:cNvSpPr>
          <p:nvPr>
            <p:ph sz="quarter" idx="1"/>
          </p:nvPr>
        </p:nvSpPr>
        <p:spPr/>
        <p:txBody>
          <a:bodyPr>
            <a:normAutofit fontScale="85000" lnSpcReduction="10000"/>
          </a:bodyPr>
          <a:lstStyle/>
          <a:p>
            <a:r>
              <a:rPr lang="en-US" dirty="0"/>
              <a:t>G.S.O. serves all A.A. groups in the United States and Canada, </a:t>
            </a:r>
          </a:p>
          <a:p>
            <a:r>
              <a:rPr lang="en-US" dirty="0"/>
              <a:t>offers services to A.A. overseas, especially in countries where there is no service structure. </a:t>
            </a:r>
          </a:p>
          <a:p>
            <a:r>
              <a:rPr lang="en-US" dirty="0"/>
              <a:t>as the “senior” office, it performs many functions that groups, districts, areas and intergroup/central offices cannot easily handle, serving as a clearinghouse and exchange point for the wealth of A.A. experience accumulated over the years, </a:t>
            </a:r>
          </a:p>
          <a:p>
            <a:r>
              <a:rPr lang="en-US" dirty="0"/>
              <a:t>coordinating a wide array of activities and services, </a:t>
            </a:r>
          </a:p>
          <a:p>
            <a:r>
              <a:rPr lang="en-US" dirty="0"/>
              <a:t>overseeing the publication, translation and distribution of A.A. Conference-approved literature and service materials. </a:t>
            </a:r>
          </a:p>
          <a:p>
            <a:r>
              <a:rPr lang="en-US" dirty="0"/>
              <a:t>G.S.O. also includes AA Grapevine and the many services and products it provides to the Fellowship</a:t>
            </a:r>
          </a:p>
        </p:txBody>
      </p:sp>
    </p:spTree>
    <p:extLst>
      <p:ext uri="{BB962C8B-B14F-4D97-AF65-F5344CB8AC3E}">
        <p14:creationId xmlns:p14="http://schemas.microsoft.com/office/powerpoint/2010/main" val="19500432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8D07C-9425-7DE5-937F-755443111490}"/>
              </a:ext>
            </a:extLst>
          </p:cNvPr>
          <p:cNvSpPr>
            <a:spLocks noGrp="1"/>
          </p:cNvSpPr>
          <p:nvPr>
            <p:ph type="title"/>
          </p:nvPr>
        </p:nvSpPr>
        <p:spPr/>
        <p:txBody>
          <a:bodyPr/>
          <a:lstStyle/>
          <a:p>
            <a:r>
              <a:rPr lang="en-US" dirty="0"/>
              <a:t>GSO Employees </a:t>
            </a:r>
          </a:p>
        </p:txBody>
      </p:sp>
      <p:sp>
        <p:nvSpPr>
          <p:cNvPr id="3" name="Content Placeholder 2">
            <a:extLst>
              <a:ext uri="{FF2B5EF4-FFF2-40B4-BE49-F238E27FC236}">
                <a16:creationId xmlns:a16="http://schemas.microsoft.com/office/drawing/2014/main" id="{2DF9C0B6-11D5-7DAF-CB72-5AC3F5728CC0}"/>
              </a:ext>
            </a:extLst>
          </p:cNvPr>
          <p:cNvSpPr>
            <a:spLocks noGrp="1"/>
          </p:cNvSpPr>
          <p:nvPr>
            <p:ph sz="quarter" idx="1"/>
          </p:nvPr>
        </p:nvSpPr>
        <p:spPr/>
        <p:txBody>
          <a:bodyPr/>
          <a:lstStyle/>
          <a:p>
            <a:r>
              <a:rPr lang="en-US" dirty="0"/>
              <a:t>The General Service Office is currently comprised of 100 employees (88 A.A.W.S./12 Grapevine) who provide a wide range of services to the Fellowship. While a number of G.S.O. employees are A.A. members, as required by the specific nature of their jobs, many of the professional services handled in the office are provided by nonalcoholic employees who are quite familiar with A.A. principles and practices.</a:t>
            </a:r>
          </a:p>
        </p:txBody>
      </p:sp>
    </p:spTree>
    <p:extLst>
      <p:ext uri="{BB962C8B-B14F-4D97-AF65-F5344CB8AC3E}">
        <p14:creationId xmlns:p14="http://schemas.microsoft.com/office/powerpoint/2010/main" val="34052166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5124F-3DCE-7E75-5C8A-578FA13E2ED4}"/>
              </a:ext>
            </a:extLst>
          </p:cNvPr>
          <p:cNvSpPr>
            <a:spLocks noGrp="1"/>
          </p:cNvSpPr>
          <p:nvPr>
            <p:ph type="title"/>
          </p:nvPr>
        </p:nvSpPr>
        <p:spPr/>
        <p:txBody>
          <a:bodyPr/>
          <a:lstStyle/>
          <a:p>
            <a:r>
              <a:rPr lang="en-US" dirty="0"/>
              <a:t>Trustees </a:t>
            </a:r>
          </a:p>
        </p:txBody>
      </p:sp>
      <p:pic>
        <p:nvPicPr>
          <p:cNvPr id="5" name="Content Placeholder 4">
            <a:extLst>
              <a:ext uri="{FF2B5EF4-FFF2-40B4-BE49-F238E27FC236}">
                <a16:creationId xmlns:a16="http://schemas.microsoft.com/office/drawing/2014/main" id="{EF9087F6-79F7-CD22-09AB-A71220AA243D}"/>
              </a:ext>
            </a:extLst>
          </p:cNvPr>
          <p:cNvPicPr>
            <a:picLocks noGrp="1" noChangeAspect="1"/>
          </p:cNvPicPr>
          <p:nvPr>
            <p:ph sz="quarter" idx="1"/>
          </p:nvPr>
        </p:nvPicPr>
        <p:blipFill>
          <a:blip r:embed="rId2"/>
          <a:stretch>
            <a:fillRect/>
          </a:stretch>
        </p:blipFill>
        <p:spPr>
          <a:xfrm>
            <a:off x="762000" y="1907856"/>
            <a:ext cx="7408128" cy="3810000"/>
          </a:xfrm>
          <a:ln w="38100">
            <a:solidFill>
              <a:srgbClr val="002060"/>
            </a:solidFill>
          </a:ln>
        </p:spPr>
      </p:pic>
      <p:sp>
        <p:nvSpPr>
          <p:cNvPr id="6" name="Arrow: Right 5">
            <a:extLst>
              <a:ext uri="{FF2B5EF4-FFF2-40B4-BE49-F238E27FC236}">
                <a16:creationId xmlns:a16="http://schemas.microsoft.com/office/drawing/2014/main" id="{1BB2B89F-A894-A1E0-CAF2-28D613B606D8}"/>
              </a:ext>
            </a:extLst>
          </p:cNvPr>
          <p:cNvSpPr/>
          <p:nvPr/>
        </p:nvSpPr>
        <p:spPr>
          <a:xfrm rot="1994282">
            <a:off x="202774" y="1595236"/>
            <a:ext cx="1875255" cy="7193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Amateurs</a:t>
            </a:r>
          </a:p>
        </p:txBody>
      </p:sp>
      <p:sp>
        <p:nvSpPr>
          <p:cNvPr id="7" name="Arrow: Left 6">
            <a:extLst>
              <a:ext uri="{FF2B5EF4-FFF2-40B4-BE49-F238E27FC236}">
                <a16:creationId xmlns:a16="http://schemas.microsoft.com/office/drawing/2014/main" id="{1BAB08B5-04F7-0F1C-DB78-C9F0E97895F3}"/>
              </a:ext>
            </a:extLst>
          </p:cNvPr>
          <p:cNvSpPr/>
          <p:nvPr/>
        </p:nvSpPr>
        <p:spPr>
          <a:xfrm rot="2525583">
            <a:off x="7422771" y="5087792"/>
            <a:ext cx="1867872" cy="1190623"/>
          </a:xfrm>
          <a:prstGeom prst="leftArrow">
            <a:avLst>
              <a:gd name="adj1" fmla="val 3547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Boozers</a:t>
            </a:r>
          </a:p>
        </p:txBody>
      </p:sp>
    </p:spTree>
    <p:extLst>
      <p:ext uri="{BB962C8B-B14F-4D97-AF65-F5344CB8AC3E}">
        <p14:creationId xmlns:p14="http://schemas.microsoft.com/office/powerpoint/2010/main" val="134322791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2B2A5-9791-4836-DB1A-EB2AAFFAE70A}"/>
              </a:ext>
            </a:extLst>
          </p:cNvPr>
          <p:cNvSpPr>
            <a:spLocks noGrp="1"/>
          </p:cNvSpPr>
          <p:nvPr>
            <p:ph type="title"/>
          </p:nvPr>
        </p:nvSpPr>
        <p:spPr/>
        <p:txBody>
          <a:bodyPr/>
          <a:lstStyle/>
          <a:p>
            <a:r>
              <a:rPr lang="en-US" dirty="0"/>
              <a:t>Class A Trustees</a:t>
            </a:r>
          </a:p>
        </p:txBody>
      </p:sp>
      <p:sp>
        <p:nvSpPr>
          <p:cNvPr id="3" name="Content Placeholder 2">
            <a:extLst>
              <a:ext uri="{FF2B5EF4-FFF2-40B4-BE49-F238E27FC236}">
                <a16:creationId xmlns:a16="http://schemas.microsoft.com/office/drawing/2014/main" id="{AD858240-58FD-B81B-24B7-E2C0B3B310B0}"/>
              </a:ext>
            </a:extLst>
          </p:cNvPr>
          <p:cNvSpPr>
            <a:spLocks noGrp="1"/>
          </p:cNvSpPr>
          <p:nvPr>
            <p:ph sz="quarter" idx="1"/>
          </p:nvPr>
        </p:nvSpPr>
        <p:spPr/>
        <p:txBody>
          <a:bodyPr/>
          <a:lstStyle/>
          <a:p>
            <a:r>
              <a:rPr lang="en-US" dirty="0"/>
              <a:t>NONALCOHOLIC (CLASS A) TRUSTEES There are seven (7) Class A trustees. They are nonalcoholic “friends of A.A.” — selected primarily for their professional experience, expertise and familiarity with A.A. and its program of recovery. They are a rich source of wisdom and perspective, and since they need not maintain anonymity, they are available to appear in public on behalf of A.A</a:t>
            </a:r>
          </a:p>
        </p:txBody>
      </p:sp>
    </p:spTree>
    <p:extLst>
      <p:ext uri="{BB962C8B-B14F-4D97-AF65-F5344CB8AC3E}">
        <p14:creationId xmlns:p14="http://schemas.microsoft.com/office/powerpoint/2010/main" val="38755285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2B2A5-9791-4836-DB1A-EB2AAFFAE70A}"/>
              </a:ext>
            </a:extLst>
          </p:cNvPr>
          <p:cNvSpPr>
            <a:spLocks noGrp="1"/>
          </p:cNvSpPr>
          <p:nvPr>
            <p:ph type="title"/>
          </p:nvPr>
        </p:nvSpPr>
        <p:spPr/>
        <p:txBody>
          <a:bodyPr/>
          <a:lstStyle/>
          <a:p>
            <a:r>
              <a:rPr lang="en-US" dirty="0"/>
              <a:t>Class A Trustees</a:t>
            </a:r>
          </a:p>
        </p:txBody>
      </p:sp>
      <p:sp>
        <p:nvSpPr>
          <p:cNvPr id="3" name="Content Placeholder 2">
            <a:extLst>
              <a:ext uri="{FF2B5EF4-FFF2-40B4-BE49-F238E27FC236}">
                <a16:creationId xmlns:a16="http://schemas.microsoft.com/office/drawing/2014/main" id="{AD858240-58FD-B81B-24B7-E2C0B3B310B0}"/>
              </a:ext>
            </a:extLst>
          </p:cNvPr>
          <p:cNvSpPr>
            <a:spLocks noGrp="1"/>
          </p:cNvSpPr>
          <p:nvPr>
            <p:ph sz="quarter" idx="1"/>
          </p:nvPr>
        </p:nvSpPr>
        <p:spPr/>
        <p:txBody>
          <a:bodyPr/>
          <a:lstStyle/>
          <a:p>
            <a:r>
              <a:rPr lang="en-US" dirty="0"/>
              <a:t>NONALCOHOLIC (CLASS A) TRUSTEES There are seven (7) Class A trustees. They are nonalcoholic “friends of A.A.” — selected primarily for their professional experience, expertise and familiarity with A.A. and its program of recovery. They are a rich source of wisdom and perspective, and since they need not maintain anonymity, they are available to appear in public on behalf of A.A</a:t>
            </a:r>
          </a:p>
        </p:txBody>
      </p:sp>
    </p:spTree>
    <p:extLst>
      <p:ext uri="{BB962C8B-B14F-4D97-AF65-F5344CB8AC3E}">
        <p14:creationId xmlns:p14="http://schemas.microsoft.com/office/powerpoint/2010/main" val="16158624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3558E-E3A5-35A2-7F1C-EDEF2BEB96E6}"/>
              </a:ext>
            </a:extLst>
          </p:cNvPr>
          <p:cNvSpPr>
            <a:spLocks noGrp="1"/>
          </p:cNvSpPr>
          <p:nvPr>
            <p:ph type="title"/>
          </p:nvPr>
        </p:nvSpPr>
        <p:spPr/>
        <p:txBody>
          <a:bodyPr/>
          <a:lstStyle/>
          <a:p>
            <a:r>
              <a:rPr lang="en-US" dirty="0"/>
              <a:t>Class B Trustees</a:t>
            </a:r>
          </a:p>
        </p:txBody>
      </p:sp>
      <p:pic>
        <p:nvPicPr>
          <p:cNvPr id="5" name="Content Placeholder 4">
            <a:extLst>
              <a:ext uri="{FF2B5EF4-FFF2-40B4-BE49-F238E27FC236}">
                <a16:creationId xmlns:a16="http://schemas.microsoft.com/office/drawing/2014/main" id="{A4FDAD65-B57E-0466-2EBF-6AF7C137ED66}"/>
              </a:ext>
            </a:extLst>
          </p:cNvPr>
          <p:cNvPicPr>
            <a:picLocks noGrp="1" noChangeAspect="1"/>
          </p:cNvPicPr>
          <p:nvPr>
            <p:ph sz="quarter" idx="1"/>
          </p:nvPr>
        </p:nvPicPr>
        <p:blipFill>
          <a:blip r:embed="rId2"/>
          <a:stretch>
            <a:fillRect/>
          </a:stretch>
        </p:blipFill>
        <p:spPr>
          <a:xfrm>
            <a:off x="1" y="1828800"/>
            <a:ext cx="8836152" cy="3962400"/>
          </a:xfrm>
        </p:spPr>
      </p:pic>
    </p:spTree>
    <p:extLst>
      <p:ext uri="{BB962C8B-B14F-4D97-AF65-F5344CB8AC3E}">
        <p14:creationId xmlns:p14="http://schemas.microsoft.com/office/powerpoint/2010/main" val="250534121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3558E-E3A5-35A2-7F1C-EDEF2BEB96E6}"/>
              </a:ext>
            </a:extLst>
          </p:cNvPr>
          <p:cNvSpPr>
            <a:spLocks noGrp="1"/>
          </p:cNvSpPr>
          <p:nvPr>
            <p:ph type="title"/>
          </p:nvPr>
        </p:nvSpPr>
        <p:spPr/>
        <p:txBody>
          <a:bodyPr/>
          <a:lstStyle/>
          <a:p>
            <a:r>
              <a:rPr lang="en-US" dirty="0"/>
              <a:t>Class B Trustees</a:t>
            </a:r>
          </a:p>
        </p:txBody>
      </p:sp>
      <p:pic>
        <p:nvPicPr>
          <p:cNvPr id="5" name="Content Placeholder 4">
            <a:extLst>
              <a:ext uri="{FF2B5EF4-FFF2-40B4-BE49-F238E27FC236}">
                <a16:creationId xmlns:a16="http://schemas.microsoft.com/office/drawing/2014/main" id="{A4FDAD65-B57E-0466-2EBF-6AF7C137ED66}"/>
              </a:ext>
            </a:extLst>
          </p:cNvPr>
          <p:cNvPicPr>
            <a:picLocks noGrp="1" noChangeAspect="1"/>
          </p:cNvPicPr>
          <p:nvPr>
            <p:ph sz="quarter" idx="1"/>
          </p:nvPr>
        </p:nvPicPr>
        <p:blipFill>
          <a:blip r:embed="rId2"/>
          <a:stretch>
            <a:fillRect/>
          </a:stretch>
        </p:blipFill>
        <p:spPr>
          <a:xfrm>
            <a:off x="1" y="1828800"/>
            <a:ext cx="8836152" cy="3962400"/>
          </a:xfrm>
        </p:spPr>
      </p:pic>
    </p:spTree>
    <p:extLst>
      <p:ext uri="{BB962C8B-B14F-4D97-AF65-F5344CB8AC3E}">
        <p14:creationId xmlns:p14="http://schemas.microsoft.com/office/powerpoint/2010/main" val="2444824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7C980-6B51-EE43-A544-0946B8EBEAD8}"/>
              </a:ext>
            </a:extLst>
          </p:cNvPr>
          <p:cNvSpPr>
            <a:spLocks noGrp="1"/>
          </p:cNvSpPr>
          <p:nvPr>
            <p:ph type="title"/>
          </p:nvPr>
        </p:nvSpPr>
        <p:spPr/>
        <p:txBody>
          <a:bodyPr/>
          <a:lstStyle/>
          <a:p>
            <a:r>
              <a:rPr lang="en-US" dirty="0">
                <a:solidFill>
                  <a:schemeClr val="tx1"/>
                </a:solidFill>
              </a:rPr>
              <a:t>A.A.’s Principles of Service</a:t>
            </a:r>
          </a:p>
        </p:txBody>
      </p:sp>
      <p:sp>
        <p:nvSpPr>
          <p:cNvPr id="3" name="Footer Placeholder 2">
            <a:extLst>
              <a:ext uri="{FF2B5EF4-FFF2-40B4-BE49-F238E27FC236}">
                <a16:creationId xmlns:a16="http://schemas.microsoft.com/office/drawing/2014/main" id="{6F648BD0-A4BE-7041-9A92-E66175B12FEE}"/>
              </a:ext>
            </a:extLst>
          </p:cNvPr>
          <p:cNvSpPr>
            <a:spLocks noGrp="1"/>
          </p:cNvSpPr>
          <p:nvPr>
            <p:ph type="ftr" sz="quarter" idx="4294967295"/>
          </p:nvPr>
        </p:nvSpPr>
        <p:spPr>
          <a:xfrm>
            <a:off x="762000" y="6410848"/>
            <a:ext cx="8153400" cy="294752"/>
          </a:xfrm>
        </p:spPr>
        <p:txBody>
          <a:bodyPr/>
          <a:lstStyle/>
          <a:p>
            <a:r>
              <a:rPr lang="en-US"/>
              <a:t>aageorgia.org  |  gssa@aageorgia.org  | P.O. Box 7325 Macon, GA 31209 | Phone: 478-745-2588 | Gssa@2006</a:t>
            </a:r>
            <a:endParaRPr lang="en-US" dirty="0"/>
          </a:p>
        </p:txBody>
      </p:sp>
      <p:sp>
        <p:nvSpPr>
          <p:cNvPr id="4" name="Content Placeholder 3">
            <a:extLst>
              <a:ext uri="{FF2B5EF4-FFF2-40B4-BE49-F238E27FC236}">
                <a16:creationId xmlns:a16="http://schemas.microsoft.com/office/drawing/2014/main" id="{D5038C78-3D34-F14F-AA76-93F32135B739}"/>
              </a:ext>
            </a:extLst>
          </p:cNvPr>
          <p:cNvSpPr>
            <a:spLocks noGrp="1"/>
          </p:cNvSpPr>
          <p:nvPr>
            <p:ph sz="quarter" idx="1"/>
          </p:nvPr>
        </p:nvSpPr>
        <p:spPr/>
        <p:txBody>
          <a:bodyPr/>
          <a:lstStyle/>
          <a:p>
            <a:r>
              <a:rPr lang="en-US" dirty="0"/>
              <a:t>… One Primary Purpose</a:t>
            </a:r>
          </a:p>
          <a:p>
            <a:r>
              <a:rPr lang="en-US" dirty="0"/>
              <a:t>….Fully Self-supporting</a:t>
            </a:r>
          </a:p>
          <a:p>
            <a:r>
              <a:rPr lang="en-US" dirty="0"/>
              <a:t>….Remain forever non-professional</a:t>
            </a:r>
          </a:p>
          <a:p>
            <a:r>
              <a:rPr lang="en-US" dirty="0"/>
              <a:t>….Never be organized</a:t>
            </a:r>
          </a:p>
          <a:p>
            <a:r>
              <a:rPr lang="en-US" dirty="0"/>
              <a:t>….Leaders but “Trusted Servants”</a:t>
            </a:r>
          </a:p>
          <a:p>
            <a:r>
              <a:rPr lang="en-US" dirty="0"/>
              <a:t>…..Try to carry this message to Alcoholics, practice these principles in all affairs</a:t>
            </a:r>
          </a:p>
          <a:p>
            <a:endParaRPr lang="en-US" dirty="0"/>
          </a:p>
          <a:p>
            <a:r>
              <a:rPr lang="en-US" dirty="0"/>
              <a:t>Finally incorporated into our traditions</a:t>
            </a:r>
          </a:p>
        </p:txBody>
      </p:sp>
    </p:spTree>
    <p:extLst>
      <p:ext uri="{BB962C8B-B14F-4D97-AF65-F5344CB8AC3E}">
        <p14:creationId xmlns:p14="http://schemas.microsoft.com/office/powerpoint/2010/main" val="68297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arn(inVertical)">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p:cTn id="18"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19"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0" dur="10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p:cTn id="33" dur="500" decel="50000" fill="hold">
                                          <p:stCondLst>
                                            <p:cond delay="0"/>
                                          </p:stCondLst>
                                        </p:cTn>
                                        <p:tgtEl>
                                          <p:spTgt spid="4">
                                            <p:txEl>
                                              <p:pRg st="4" end="4"/>
                                            </p:txEl>
                                          </p:spTgt>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4">
                                            <p:txEl>
                                              <p:pRg st="4" end="4"/>
                                            </p:txEl>
                                          </p:spTgt>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4">
                                            <p:txEl>
                                              <p:pRg st="4" end="4"/>
                                            </p:txEl>
                                          </p:spTgt>
                                        </p:tgtEl>
                                        <p:attrNameLst>
                                          <p:attrName>ppt_w</p:attrName>
                                        </p:attrNameLst>
                                      </p:cBhvr>
                                      <p:tavLst>
                                        <p:tav tm="0">
                                          <p:val>
                                            <p:strVal val="#ppt_w*.05"/>
                                          </p:val>
                                        </p:tav>
                                        <p:tav tm="100000">
                                          <p:val>
                                            <p:strVal val="#ppt_w"/>
                                          </p:val>
                                        </p:tav>
                                      </p:tavLst>
                                    </p:anim>
                                    <p:anim calcmode="lin" valueType="num">
                                      <p:cBhvr>
                                        <p:cTn id="36" dur="10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4">
                                            <p:txEl>
                                              <p:pRg st="4" end="4"/>
                                            </p:txEl>
                                          </p:spTgt>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4">
                                            <p:txEl>
                                              <p:pRg st="4" end="4"/>
                                            </p:txEl>
                                          </p:spTgt>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4">
                                            <p:txEl>
                                              <p:pRg st="4" end="4"/>
                                            </p:txEl>
                                          </p:spTgt>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6" presetClass="entr" presetSubtype="0" fill="hold" nodeType="clickEffect">
                                  <p:stCondLst>
                                    <p:cond delay="0"/>
                                  </p:stCondLst>
                                  <p:iterate type="lt">
                                    <p:tmPct val="10000"/>
                                  </p:iterate>
                                  <p:childTnLst>
                                    <p:set>
                                      <p:cBhvr>
                                        <p:cTn id="44" dur="1" fill="hold">
                                          <p:stCondLst>
                                            <p:cond delay="0"/>
                                          </p:stCondLst>
                                        </p:cTn>
                                        <p:tgtEl>
                                          <p:spTgt spid="4">
                                            <p:txEl>
                                              <p:pRg st="5" end="5"/>
                                            </p:txEl>
                                          </p:spTgt>
                                        </p:tgtEl>
                                        <p:attrNameLst>
                                          <p:attrName>style.visibility</p:attrName>
                                        </p:attrNameLst>
                                      </p:cBhvr>
                                      <p:to>
                                        <p:strVal val="visible"/>
                                      </p:to>
                                    </p:set>
                                    <p:anim by="(-#ppt_w*2)" calcmode="lin" valueType="num">
                                      <p:cBhvr rctx="PPT">
                                        <p:cTn id="45" dur="500" autoRev="1" fill="hold">
                                          <p:stCondLst>
                                            <p:cond delay="0"/>
                                          </p:stCondLst>
                                        </p:cTn>
                                        <p:tgtEl>
                                          <p:spTgt spid="4">
                                            <p:txEl>
                                              <p:pRg st="5" end="5"/>
                                            </p:txEl>
                                          </p:spTgt>
                                        </p:tgtEl>
                                        <p:attrNameLst>
                                          <p:attrName>ppt_w</p:attrName>
                                        </p:attrNameLst>
                                      </p:cBhvr>
                                    </p:anim>
                                    <p:anim by="(#ppt_w*0.50)" calcmode="lin" valueType="num">
                                      <p:cBhvr>
                                        <p:cTn id="46" dur="500" decel="50000" autoRev="1" fill="hold">
                                          <p:stCondLst>
                                            <p:cond delay="0"/>
                                          </p:stCondLst>
                                        </p:cTn>
                                        <p:tgtEl>
                                          <p:spTgt spid="4">
                                            <p:txEl>
                                              <p:pRg st="5" end="5"/>
                                            </p:txEl>
                                          </p:spTgt>
                                        </p:tgtEl>
                                        <p:attrNameLst>
                                          <p:attrName>ppt_x</p:attrName>
                                        </p:attrNameLst>
                                      </p:cBhvr>
                                    </p:anim>
                                    <p:anim from="(-#ppt_h/2)" to="(#ppt_y)" calcmode="lin" valueType="num">
                                      <p:cBhvr>
                                        <p:cTn id="47" dur="1000" fill="hold">
                                          <p:stCondLst>
                                            <p:cond delay="0"/>
                                          </p:stCondLst>
                                        </p:cTn>
                                        <p:tgtEl>
                                          <p:spTgt spid="4">
                                            <p:txEl>
                                              <p:pRg st="5" end="5"/>
                                            </p:txEl>
                                          </p:spTgt>
                                        </p:tgtEl>
                                        <p:attrNameLst>
                                          <p:attrName>ppt_y</p:attrName>
                                        </p:attrNameLst>
                                      </p:cBhvr>
                                    </p:anim>
                                    <p:animRot by="21600000">
                                      <p:cBhvr>
                                        <p:cTn id="48" dur="1000" fill="hold">
                                          <p:stCondLst>
                                            <p:cond delay="0"/>
                                          </p:stCondLst>
                                        </p:cTn>
                                        <p:tgtEl>
                                          <p:spTgt spid="4">
                                            <p:txEl>
                                              <p:pRg st="5" end="5"/>
                                            </p:txEl>
                                          </p:spTgt>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15" presetClass="entr" presetSubtype="0" fill="hold" nodeType="click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 calcmode="lin" valueType="num">
                                      <p:cBhvr>
                                        <p:cTn id="53"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4"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55" dur="1000" fill="hold"/>
                                        <p:tgtEl>
                                          <p:spTgt spid="4">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B8CBC0-8C85-03A5-6B45-91E4655B01A6}"/>
              </a:ext>
            </a:extLst>
          </p:cNvPr>
          <p:cNvPicPr>
            <a:picLocks noChangeAspect="1"/>
          </p:cNvPicPr>
          <p:nvPr/>
        </p:nvPicPr>
        <p:blipFill>
          <a:blip r:embed="rId2"/>
          <a:stretch>
            <a:fillRect/>
          </a:stretch>
        </p:blipFill>
        <p:spPr>
          <a:xfrm>
            <a:off x="86197" y="609600"/>
            <a:ext cx="8448203" cy="5448667"/>
          </a:xfrm>
          <a:prstGeom prst="rect">
            <a:avLst/>
          </a:prstGeom>
        </p:spPr>
      </p:pic>
    </p:spTree>
    <p:extLst>
      <p:ext uri="{BB962C8B-B14F-4D97-AF65-F5344CB8AC3E}">
        <p14:creationId xmlns:p14="http://schemas.microsoft.com/office/powerpoint/2010/main" val="84171188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9E029-3213-6A13-DA25-CE70CFAE5366}"/>
              </a:ext>
            </a:extLst>
          </p:cNvPr>
          <p:cNvSpPr>
            <a:spLocks noGrp="1"/>
          </p:cNvSpPr>
          <p:nvPr>
            <p:ph type="title"/>
          </p:nvPr>
        </p:nvSpPr>
        <p:spPr/>
        <p:txBody>
          <a:bodyPr/>
          <a:lstStyle/>
          <a:p>
            <a:r>
              <a:rPr lang="en-US" dirty="0"/>
              <a:t>What about the Delegate?</a:t>
            </a:r>
          </a:p>
        </p:txBody>
      </p:sp>
      <p:sp>
        <p:nvSpPr>
          <p:cNvPr id="3" name="Content Placeholder 2">
            <a:extLst>
              <a:ext uri="{FF2B5EF4-FFF2-40B4-BE49-F238E27FC236}">
                <a16:creationId xmlns:a16="http://schemas.microsoft.com/office/drawing/2014/main" id="{97F002EB-86B5-4FD5-8FF8-936C43FFCB58}"/>
              </a:ext>
            </a:extLst>
          </p:cNvPr>
          <p:cNvSpPr>
            <a:spLocks noGrp="1"/>
          </p:cNvSpPr>
          <p:nvPr>
            <p:ph sz="quarter" idx="1"/>
          </p:nvPr>
        </p:nvSpPr>
        <p:spPr/>
        <p:txBody>
          <a:bodyPr>
            <a:normAutofit fontScale="92500" lnSpcReduction="20000"/>
          </a:bodyPr>
          <a:lstStyle/>
          <a:p>
            <a:r>
              <a:rPr lang="en-US" dirty="0"/>
              <a:t> As a delegate at the Conference, am I representing my area — and should I vote according to my area’s conscience? </a:t>
            </a:r>
          </a:p>
          <a:p>
            <a:endParaRPr lang="en-US" dirty="0"/>
          </a:p>
          <a:p>
            <a:r>
              <a:rPr lang="en-US" dirty="0"/>
              <a:t>This is addressed in Concept III, which states: “…Conference Delegates are primarily the world servants of A.A. as a whole, that only in a secondary sense do they represent their respective areas. Consequently they should, on final decisions, be entitled to cast their votes in the General Service Conference according to the best dictates of their own judgment and conscience at that time.” When delegates veer from what they know their area’s conscience to be, they are asked to report this to their area and the reasons why they voted as they did.</a:t>
            </a:r>
          </a:p>
        </p:txBody>
      </p:sp>
    </p:spTree>
    <p:extLst>
      <p:ext uri="{BB962C8B-B14F-4D97-AF65-F5344CB8AC3E}">
        <p14:creationId xmlns:p14="http://schemas.microsoft.com/office/powerpoint/2010/main" val="60527970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E94D68-DA78-667B-1051-EEB3EE6F7600}"/>
              </a:ext>
            </a:extLst>
          </p:cNvPr>
          <p:cNvSpPr>
            <a:spLocks noGrp="1"/>
          </p:cNvSpPr>
          <p:nvPr>
            <p:ph type="title"/>
          </p:nvPr>
        </p:nvSpPr>
        <p:spPr/>
        <p:txBody>
          <a:bodyPr/>
          <a:lstStyle/>
          <a:p>
            <a:r>
              <a:rPr lang="en-US" dirty="0"/>
              <a:t>Delegate Responsibilities</a:t>
            </a:r>
          </a:p>
        </p:txBody>
      </p:sp>
      <p:sp>
        <p:nvSpPr>
          <p:cNvPr id="5" name="Content Placeholder 4">
            <a:extLst>
              <a:ext uri="{FF2B5EF4-FFF2-40B4-BE49-F238E27FC236}">
                <a16:creationId xmlns:a16="http://schemas.microsoft.com/office/drawing/2014/main" id="{F0C48C23-9323-F6F1-B703-7B7A767EC331}"/>
              </a:ext>
            </a:extLst>
          </p:cNvPr>
          <p:cNvSpPr>
            <a:spLocks noGrp="1"/>
          </p:cNvSpPr>
          <p:nvPr>
            <p:ph sz="quarter" idx="1"/>
          </p:nvPr>
        </p:nvSpPr>
        <p:spPr/>
        <p:txBody>
          <a:bodyPr>
            <a:normAutofit fontScale="85000" lnSpcReduction="20000"/>
          </a:bodyPr>
          <a:lstStyle/>
          <a:p>
            <a:r>
              <a:rPr lang="en-US" dirty="0"/>
              <a:t>In addition to the annual Conference meeting, the delegate is involved in all aspects of the Conference structure throughout the year. </a:t>
            </a:r>
          </a:p>
          <a:p>
            <a:r>
              <a:rPr lang="en-US" dirty="0"/>
              <a:t>Attend the annual Conference meeting fully prepared. Immediately upon election, every delegate is put on the G.S.O. mailing list to receive Conference materials and is given a password to the Conference dashboard maintained by G.S.O. to access important Conference-related information, including direct communications from the Conference coordinator and other G.S.O. employees. •</a:t>
            </a:r>
          </a:p>
          <a:p>
            <a:r>
              <a:rPr lang="en-US" dirty="0"/>
              <a:t> Communicate the actions of the Conference to area committee members and encourage them to pass on this information to groups and to intergroup/central offices. If an area is too large for the delegate to cover in person, they will ask area officers and committee members to share the load.</a:t>
            </a:r>
          </a:p>
        </p:txBody>
      </p:sp>
    </p:spTree>
    <p:extLst>
      <p:ext uri="{BB962C8B-B14F-4D97-AF65-F5344CB8AC3E}">
        <p14:creationId xmlns:p14="http://schemas.microsoft.com/office/powerpoint/2010/main" val="80165775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D1EFBF-B3B3-BD66-50FF-E8F456D14183}"/>
              </a:ext>
            </a:extLst>
          </p:cNvPr>
          <p:cNvPicPr>
            <a:picLocks noChangeAspect="1"/>
          </p:cNvPicPr>
          <p:nvPr/>
        </p:nvPicPr>
        <p:blipFill>
          <a:blip r:embed="rId2"/>
          <a:stretch>
            <a:fillRect/>
          </a:stretch>
        </p:blipFill>
        <p:spPr>
          <a:xfrm>
            <a:off x="206094" y="762000"/>
            <a:ext cx="8785506" cy="5562600"/>
          </a:xfrm>
          <a:prstGeom prst="rect">
            <a:avLst/>
          </a:prstGeom>
        </p:spPr>
      </p:pic>
    </p:spTree>
    <p:extLst>
      <p:ext uri="{BB962C8B-B14F-4D97-AF65-F5344CB8AC3E}">
        <p14:creationId xmlns:p14="http://schemas.microsoft.com/office/powerpoint/2010/main" val="90987256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A5098-0B47-7B96-7727-3EAB1F23BFBA}"/>
              </a:ext>
            </a:extLst>
          </p:cNvPr>
          <p:cNvSpPr>
            <a:spLocks noGrp="1"/>
          </p:cNvSpPr>
          <p:nvPr>
            <p:ph type="title"/>
          </p:nvPr>
        </p:nvSpPr>
        <p:spPr>
          <a:xfrm>
            <a:off x="301752" y="228600"/>
            <a:ext cx="8534400" cy="914400"/>
          </a:xfrm>
        </p:spPr>
        <p:txBody>
          <a:bodyPr>
            <a:normAutofit fontScale="90000"/>
          </a:bodyPr>
          <a:lstStyle/>
          <a:p>
            <a:r>
              <a:rPr lang="en-US" b="1" dirty="0">
                <a:solidFill>
                  <a:schemeClr val="tx1"/>
                </a:solidFill>
              </a:rPr>
              <a:t>Process for Agenda Items</a:t>
            </a:r>
            <a:br>
              <a:rPr lang="en-US" dirty="0"/>
            </a:br>
            <a:r>
              <a:rPr lang="en-US" sz="2700" dirty="0"/>
              <a:t>AA Service Manual p. 164 </a:t>
            </a:r>
          </a:p>
        </p:txBody>
      </p:sp>
      <p:pic>
        <p:nvPicPr>
          <p:cNvPr id="5" name="Content Placeholder 4">
            <a:extLst>
              <a:ext uri="{FF2B5EF4-FFF2-40B4-BE49-F238E27FC236}">
                <a16:creationId xmlns:a16="http://schemas.microsoft.com/office/drawing/2014/main" id="{1E2EDFEF-E563-97BC-CCDF-9611BF486CB9}"/>
              </a:ext>
            </a:extLst>
          </p:cNvPr>
          <p:cNvPicPr>
            <a:picLocks noGrp="1" noChangeAspect="1"/>
          </p:cNvPicPr>
          <p:nvPr>
            <p:ph sz="quarter" idx="1"/>
          </p:nvPr>
        </p:nvPicPr>
        <p:blipFill>
          <a:blip r:embed="rId2"/>
          <a:stretch>
            <a:fillRect/>
          </a:stretch>
        </p:blipFill>
        <p:spPr>
          <a:xfrm>
            <a:off x="2438400" y="1428384"/>
            <a:ext cx="4495800" cy="5048615"/>
          </a:xfrm>
        </p:spPr>
      </p:pic>
    </p:spTree>
    <p:extLst>
      <p:ext uri="{BB962C8B-B14F-4D97-AF65-F5344CB8AC3E}">
        <p14:creationId xmlns:p14="http://schemas.microsoft.com/office/powerpoint/2010/main" val="7340449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A5098-0B47-7B96-7727-3EAB1F23BFBA}"/>
              </a:ext>
            </a:extLst>
          </p:cNvPr>
          <p:cNvSpPr>
            <a:spLocks noGrp="1"/>
          </p:cNvSpPr>
          <p:nvPr>
            <p:ph type="title"/>
          </p:nvPr>
        </p:nvSpPr>
        <p:spPr>
          <a:xfrm>
            <a:off x="301752" y="228600"/>
            <a:ext cx="8534400" cy="914400"/>
          </a:xfrm>
        </p:spPr>
        <p:txBody>
          <a:bodyPr>
            <a:normAutofit fontScale="90000"/>
          </a:bodyPr>
          <a:lstStyle/>
          <a:p>
            <a:r>
              <a:rPr lang="en-US" b="1" dirty="0">
                <a:solidFill>
                  <a:schemeClr val="tx1"/>
                </a:solidFill>
              </a:rPr>
              <a:t>Process for Agenda Items</a:t>
            </a:r>
            <a:br>
              <a:rPr lang="en-US" dirty="0"/>
            </a:br>
            <a:r>
              <a:rPr lang="en-US" sz="2700" dirty="0"/>
              <a:t>AA Service Manual p. 164 </a:t>
            </a:r>
          </a:p>
        </p:txBody>
      </p:sp>
      <p:pic>
        <p:nvPicPr>
          <p:cNvPr id="5" name="Content Placeholder 4">
            <a:extLst>
              <a:ext uri="{FF2B5EF4-FFF2-40B4-BE49-F238E27FC236}">
                <a16:creationId xmlns:a16="http://schemas.microsoft.com/office/drawing/2014/main" id="{1E2EDFEF-E563-97BC-CCDF-9611BF486CB9}"/>
              </a:ext>
            </a:extLst>
          </p:cNvPr>
          <p:cNvPicPr>
            <a:picLocks noGrp="1" noChangeAspect="1"/>
          </p:cNvPicPr>
          <p:nvPr>
            <p:ph sz="quarter" idx="1"/>
          </p:nvPr>
        </p:nvPicPr>
        <p:blipFill>
          <a:blip r:embed="rId2"/>
          <a:stretch>
            <a:fillRect/>
          </a:stretch>
        </p:blipFill>
        <p:spPr>
          <a:xfrm>
            <a:off x="2438400" y="1428384"/>
            <a:ext cx="4495800" cy="5048615"/>
          </a:xfrm>
        </p:spPr>
      </p:pic>
    </p:spTree>
    <p:extLst>
      <p:ext uri="{BB962C8B-B14F-4D97-AF65-F5344CB8AC3E}">
        <p14:creationId xmlns:p14="http://schemas.microsoft.com/office/powerpoint/2010/main" val="195509238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B43934-3B0A-5365-98F0-AA1D8029D0E9}"/>
              </a:ext>
            </a:extLst>
          </p:cNvPr>
          <p:cNvPicPr>
            <a:picLocks noChangeAspect="1"/>
          </p:cNvPicPr>
          <p:nvPr/>
        </p:nvPicPr>
        <p:blipFill>
          <a:blip r:embed="rId2"/>
          <a:stretch>
            <a:fillRect/>
          </a:stretch>
        </p:blipFill>
        <p:spPr>
          <a:xfrm>
            <a:off x="457200" y="0"/>
            <a:ext cx="8458200" cy="6629400"/>
          </a:xfrm>
          <a:prstGeom prst="rect">
            <a:avLst/>
          </a:prstGeom>
        </p:spPr>
      </p:pic>
      <p:sp>
        <p:nvSpPr>
          <p:cNvPr id="4" name="Arrow: Left 3">
            <a:extLst>
              <a:ext uri="{FF2B5EF4-FFF2-40B4-BE49-F238E27FC236}">
                <a16:creationId xmlns:a16="http://schemas.microsoft.com/office/drawing/2014/main" id="{1BFC678A-4D9D-47E2-9AEC-450755CE20A8}"/>
              </a:ext>
            </a:extLst>
          </p:cNvPr>
          <p:cNvSpPr/>
          <p:nvPr/>
        </p:nvSpPr>
        <p:spPr>
          <a:xfrm rot="1683333">
            <a:off x="5825011" y="4923467"/>
            <a:ext cx="1752052" cy="484632"/>
          </a:xfrm>
          <a:prstGeom prst="leftArrow">
            <a:avLst/>
          </a:prstGeom>
          <a:solidFill>
            <a:srgbClr val="00B0F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69850" h="69850" prst="divot"/>
            </a:sp3d>
          </a:bodyPr>
          <a:lstStyle/>
          <a:p>
            <a:pPr algn="ctr"/>
            <a:r>
              <a:rPr lang="en-US" dirty="0">
                <a:solidFill>
                  <a:schemeClr val="tx1"/>
                </a:solidFill>
              </a:rPr>
              <a:t>New Form </a:t>
            </a:r>
          </a:p>
        </p:txBody>
      </p:sp>
    </p:spTree>
    <p:extLst>
      <p:ext uri="{BB962C8B-B14F-4D97-AF65-F5344CB8AC3E}">
        <p14:creationId xmlns:p14="http://schemas.microsoft.com/office/powerpoint/2010/main" val="358311729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81A43F-4570-80CC-5685-39E826220ECA}"/>
              </a:ext>
            </a:extLst>
          </p:cNvPr>
          <p:cNvPicPr>
            <a:picLocks noChangeAspect="1"/>
          </p:cNvPicPr>
          <p:nvPr/>
        </p:nvPicPr>
        <p:blipFill>
          <a:blip r:embed="rId2"/>
          <a:stretch>
            <a:fillRect/>
          </a:stretch>
        </p:blipFill>
        <p:spPr>
          <a:xfrm>
            <a:off x="304800" y="298998"/>
            <a:ext cx="8686800" cy="6101801"/>
          </a:xfrm>
          <a:prstGeom prst="rect">
            <a:avLst/>
          </a:prstGeom>
        </p:spPr>
      </p:pic>
    </p:spTree>
    <p:extLst>
      <p:ext uri="{BB962C8B-B14F-4D97-AF65-F5344CB8AC3E}">
        <p14:creationId xmlns:p14="http://schemas.microsoft.com/office/powerpoint/2010/main" val="9763450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C4847-C6C6-E041-2BFA-188F257230F8}"/>
              </a:ext>
            </a:extLst>
          </p:cNvPr>
          <p:cNvSpPr>
            <a:spLocks noGrp="1"/>
          </p:cNvSpPr>
          <p:nvPr>
            <p:ph type="title"/>
          </p:nvPr>
        </p:nvSpPr>
        <p:spPr/>
        <p:txBody>
          <a:bodyPr>
            <a:normAutofit/>
          </a:bodyPr>
          <a:lstStyle/>
          <a:p>
            <a:r>
              <a:rPr lang="en-US" sz="4000" b="1" dirty="0">
                <a:solidFill>
                  <a:schemeClr val="tx1"/>
                </a:solidFill>
              </a:rPr>
              <a:t>What Goes On at Conference?</a:t>
            </a:r>
          </a:p>
        </p:txBody>
      </p:sp>
      <p:sp>
        <p:nvSpPr>
          <p:cNvPr id="3" name="Content Placeholder 2">
            <a:extLst>
              <a:ext uri="{FF2B5EF4-FFF2-40B4-BE49-F238E27FC236}">
                <a16:creationId xmlns:a16="http://schemas.microsoft.com/office/drawing/2014/main" id="{886CCB16-BFB6-CC58-4E13-8D0A7F921A44}"/>
              </a:ext>
            </a:extLst>
          </p:cNvPr>
          <p:cNvSpPr>
            <a:spLocks noGrp="1"/>
          </p:cNvSpPr>
          <p:nvPr>
            <p:ph sz="quarter" idx="1"/>
          </p:nvPr>
        </p:nvSpPr>
        <p:spPr/>
        <p:txBody>
          <a:bodyPr>
            <a:noAutofit/>
          </a:bodyPr>
          <a:lstStyle/>
          <a:p>
            <a:r>
              <a:rPr lang="en-US" sz="2000" dirty="0"/>
              <a:t>A typical Conference lasts a full week, with sessions running from morning to evening.</a:t>
            </a:r>
          </a:p>
          <a:p>
            <a:r>
              <a:rPr lang="en-US" sz="2000" dirty="0"/>
              <a:t> The opening day features roll call, a keynote address, an opening dinner and a five-speaker A.A. meeting.</a:t>
            </a:r>
          </a:p>
          <a:p>
            <a:r>
              <a:rPr lang="en-US" sz="2000" dirty="0"/>
              <a:t> Business sessions from Sunday to Friday include committee meetings, presentations, workshops and new trustee elections.</a:t>
            </a:r>
          </a:p>
          <a:p>
            <a:r>
              <a:rPr lang="en-US" sz="2000" dirty="0"/>
              <a:t> Each delegate serves on one of the standing Conference committees, which meet early in the week and do the principal work of the Conference. (Some delegates also have a secondary committee assignment.)</a:t>
            </a:r>
          </a:p>
          <a:p>
            <a:r>
              <a:rPr lang="en-US" sz="2000" dirty="0"/>
              <a:t> The committees bring recommendations to the full Conference for consideration as possible Advisory Actions, and generally the last two days (or more) are devoted to discussion and voting on committee recommendations.</a:t>
            </a:r>
          </a:p>
        </p:txBody>
      </p:sp>
    </p:spTree>
    <p:extLst>
      <p:ext uri="{BB962C8B-B14F-4D97-AF65-F5344CB8AC3E}">
        <p14:creationId xmlns:p14="http://schemas.microsoft.com/office/powerpoint/2010/main" val="335788538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198C-150B-B98E-ACB9-28C22F840FD1}"/>
              </a:ext>
            </a:extLst>
          </p:cNvPr>
          <p:cNvSpPr>
            <a:spLocks noGrp="1"/>
          </p:cNvSpPr>
          <p:nvPr>
            <p:ph type="title"/>
          </p:nvPr>
        </p:nvSpPr>
        <p:spPr/>
        <p:txBody>
          <a:bodyPr>
            <a:normAutofit/>
          </a:bodyPr>
          <a:lstStyle/>
          <a:p>
            <a:r>
              <a:rPr lang="en-US" sz="4000" dirty="0">
                <a:solidFill>
                  <a:schemeClr val="tx1"/>
                </a:solidFill>
              </a:rPr>
              <a:t>Conference Committees</a:t>
            </a:r>
          </a:p>
        </p:txBody>
      </p:sp>
      <p:sp>
        <p:nvSpPr>
          <p:cNvPr id="3" name="Content Placeholder 2">
            <a:extLst>
              <a:ext uri="{FF2B5EF4-FFF2-40B4-BE49-F238E27FC236}">
                <a16:creationId xmlns:a16="http://schemas.microsoft.com/office/drawing/2014/main" id="{FF3A3BED-7524-9A9A-5292-2ACEC44B72B3}"/>
              </a:ext>
            </a:extLst>
          </p:cNvPr>
          <p:cNvSpPr>
            <a:spLocks noGrp="1"/>
          </p:cNvSpPr>
          <p:nvPr>
            <p:ph sz="quarter" idx="1"/>
          </p:nvPr>
        </p:nvSpPr>
        <p:spPr/>
        <p:txBody>
          <a:bodyPr>
            <a:normAutofit fontScale="92500" lnSpcReduction="10000"/>
          </a:bodyPr>
          <a:lstStyle/>
          <a:p>
            <a:r>
              <a:rPr lang="en-US" sz="3200" dirty="0"/>
              <a:t>Conference Committee discusses Agenda items in Conference Committees</a:t>
            </a:r>
          </a:p>
          <a:p>
            <a:r>
              <a:rPr lang="en-US" sz="3200" dirty="0"/>
              <a:t>Each Committee has ~ 8 members</a:t>
            </a:r>
          </a:p>
          <a:p>
            <a:r>
              <a:rPr lang="en-US" sz="3200" dirty="0"/>
              <a:t>GSO staff serve as Secretary for the Committee</a:t>
            </a:r>
          </a:p>
          <a:p>
            <a:r>
              <a:rPr lang="en-US" sz="3200" dirty="0"/>
              <a:t>Total time scheduled for Conference Committees= 8 hours Sunday – Wednesday</a:t>
            </a:r>
          </a:p>
          <a:p>
            <a:r>
              <a:rPr lang="en-US" sz="3200" dirty="0"/>
              <a:t>Presentation of Conference Committee Reports- </a:t>
            </a:r>
          </a:p>
          <a:p>
            <a:r>
              <a:rPr lang="en-US" sz="3200" dirty="0"/>
              <a:t>Wednesday evening-Thursday-Friday-Saturday </a:t>
            </a:r>
          </a:p>
          <a:p>
            <a:endParaRPr lang="en-US" dirty="0"/>
          </a:p>
        </p:txBody>
      </p:sp>
    </p:spTree>
    <p:extLst>
      <p:ext uri="{BB962C8B-B14F-4D97-AF65-F5344CB8AC3E}">
        <p14:creationId xmlns:p14="http://schemas.microsoft.com/office/powerpoint/2010/main" val="70175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DF1-703A-1646-9B95-7E280BD3218F}"/>
              </a:ext>
            </a:extLst>
          </p:cNvPr>
          <p:cNvSpPr>
            <a:spLocks noGrp="1"/>
          </p:cNvSpPr>
          <p:nvPr>
            <p:ph type="title"/>
          </p:nvPr>
        </p:nvSpPr>
        <p:spPr/>
        <p:txBody>
          <a:bodyPr>
            <a:normAutofit fontScale="90000"/>
          </a:bodyPr>
          <a:lstStyle/>
          <a:p>
            <a:r>
              <a:rPr lang="en-US" i="1" dirty="0">
                <a:solidFill>
                  <a:schemeClr val="tx1"/>
                </a:solidFill>
              </a:rPr>
              <a:t>A.A. Groups – The Final Voice of the Fellowship</a:t>
            </a:r>
            <a:endParaRPr lang="en-US" dirty="0">
              <a:solidFill>
                <a:schemeClr val="tx1"/>
              </a:solidFill>
            </a:endParaRPr>
          </a:p>
        </p:txBody>
      </p:sp>
      <p:pic>
        <p:nvPicPr>
          <p:cNvPr id="5" name="Content Placeholder 4" descr="Chart, diagram, funnel chart&#10;&#10;Description automatically generated">
            <a:extLst>
              <a:ext uri="{FF2B5EF4-FFF2-40B4-BE49-F238E27FC236}">
                <a16:creationId xmlns:a16="http://schemas.microsoft.com/office/drawing/2014/main" id="{19F65AB3-326A-3E4C-99CC-CCA6ECA2A508}"/>
              </a:ext>
            </a:extLst>
          </p:cNvPr>
          <p:cNvPicPr>
            <a:picLocks noGrp="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604294" y="1527175"/>
            <a:ext cx="3898900" cy="4572000"/>
          </a:xfrm>
          <a:prstGeom prst="rect">
            <a:avLst/>
          </a:prstGeom>
          <a:noFill/>
          <a:ln>
            <a:noFill/>
          </a:ln>
        </p:spPr>
      </p:pic>
    </p:spTree>
    <p:extLst>
      <p:ext uri="{BB962C8B-B14F-4D97-AF65-F5344CB8AC3E}">
        <p14:creationId xmlns:p14="http://schemas.microsoft.com/office/powerpoint/2010/main" val="270765331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BB3C4-1D64-AE0C-967E-020A66DDD1FA}"/>
              </a:ext>
            </a:extLst>
          </p:cNvPr>
          <p:cNvSpPr>
            <a:spLocks noGrp="1"/>
          </p:cNvSpPr>
          <p:nvPr>
            <p:ph type="title"/>
          </p:nvPr>
        </p:nvSpPr>
        <p:spPr/>
        <p:txBody>
          <a:bodyPr/>
          <a:lstStyle/>
          <a:p>
            <a:r>
              <a:rPr kumimoji="0" lang="en-US" sz="4000" b="0" i="0" u="none" strike="noStrike" kern="1200" cap="none" spc="0" normalizeH="0" baseline="0" noProof="0" dirty="0">
                <a:ln>
                  <a:noFill/>
                </a:ln>
                <a:solidFill>
                  <a:prstClr val="black"/>
                </a:solidFill>
                <a:effectLst/>
                <a:uLnTx/>
                <a:uFillTx/>
                <a:latin typeface="Georgia"/>
                <a:ea typeface="+mj-ea"/>
                <a:cs typeface="+mj-cs"/>
              </a:rPr>
              <a:t>Agenda Items Possible Outcomes</a:t>
            </a:r>
            <a:endParaRPr lang="en-US" dirty="0"/>
          </a:p>
        </p:txBody>
      </p:sp>
      <p:sp>
        <p:nvSpPr>
          <p:cNvPr id="3" name="Content Placeholder 2">
            <a:extLst>
              <a:ext uri="{FF2B5EF4-FFF2-40B4-BE49-F238E27FC236}">
                <a16:creationId xmlns:a16="http://schemas.microsoft.com/office/drawing/2014/main" id="{45C215B1-0D76-97F2-315F-4837D3B69E8C}"/>
              </a:ext>
            </a:extLst>
          </p:cNvPr>
          <p:cNvSpPr>
            <a:spLocks noGrp="1"/>
          </p:cNvSpPr>
          <p:nvPr>
            <p:ph sz="quarter" idx="1"/>
          </p:nvPr>
        </p:nvSpPr>
        <p:spPr/>
        <p:txBody>
          <a:bodyPr>
            <a:normAutofit/>
          </a:bodyPr>
          <a:lstStyle/>
          <a:p>
            <a:pPr marL="0" indent="0">
              <a:buNone/>
            </a:pPr>
            <a:r>
              <a:rPr lang="en-US" sz="2600" dirty="0"/>
              <a:t>Committee compiles a written report to present to full conference</a:t>
            </a:r>
          </a:p>
          <a:p>
            <a:pPr>
              <a:buFont typeface="Arial" panose="020B0604020202020204" pitchFamily="34" charset="0"/>
              <a:buChar char="•"/>
            </a:pPr>
            <a:r>
              <a:rPr lang="en-US" sz="2600" dirty="0"/>
              <a:t>Agenda item outcomes</a:t>
            </a:r>
          </a:p>
          <a:p>
            <a:pPr lvl="1">
              <a:buFont typeface="Arial" panose="020B0604020202020204" pitchFamily="34" charset="0"/>
              <a:buChar char="•"/>
            </a:pPr>
            <a:r>
              <a:rPr lang="en-US" sz="2600" dirty="0">
                <a:solidFill>
                  <a:schemeClr val="tx1"/>
                </a:solidFill>
              </a:rPr>
              <a:t>No action</a:t>
            </a:r>
          </a:p>
          <a:p>
            <a:pPr lvl="1">
              <a:buFont typeface="Arial" panose="020B0604020202020204" pitchFamily="34" charset="0"/>
              <a:buChar char="•"/>
            </a:pPr>
            <a:r>
              <a:rPr lang="en-US" sz="2600" dirty="0">
                <a:solidFill>
                  <a:schemeClr val="tx1"/>
                </a:solidFill>
              </a:rPr>
              <a:t>Committee Considerations</a:t>
            </a:r>
          </a:p>
          <a:p>
            <a:pPr lvl="2">
              <a:buFont typeface="Arial" panose="020B0604020202020204" pitchFamily="34" charset="0"/>
              <a:buChar char="•"/>
            </a:pPr>
            <a:r>
              <a:rPr lang="en-US" sz="2600" dirty="0"/>
              <a:t>Recommit back to trustee’s committee for additional study</a:t>
            </a:r>
          </a:p>
          <a:p>
            <a:pPr lvl="1">
              <a:buFont typeface="Arial" panose="020B0604020202020204" pitchFamily="34" charset="0"/>
              <a:buChar char="•"/>
            </a:pPr>
            <a:r>
              <a:rPr lang="en-US" sz="2600" dirty="0">
                <a:solidFill>
                  <a:schemeClr val="tx1"/>
                </a:solidFill>
              </a:rPr>
              <a:t>Recommendations – These are discussed and voted on by the full conference and, if passed, become </a:t>
            </a:r>
            <a:r>
              <a:rPr lang="en-US" sz="2600" dirty="0">
                <a:solidFill>
                  <a:schemeClr val="tx1"/>
                </a:solidFill>
                <a:highlight>
                  <a:srgbClr val="FFFF00"/>
                </a:highlight>
              </a:rPr>
              <a:t>Advisory Actions</a:t>
            </a:r>
          </a:p>
          <a:p>
            <a:pPr lvl="1"/>
            <a:endParaRPr lang="en-US" dirty="0"/>
          </a:p>
          <a:p>
            <a:pPr lvl="1"/>
            <a:endParaRPr lang="en-US" dirty="0"/>
          </a:p>
        </p:txBody>
      </p:sp>
    </p:spTree>
    <p:extLst>
      <p:ext uri="{BB962C8B-B14F-4D97-AF65-F5344CB8AC3E}">
        <p14:creationId xmlns:p14="http://schemas.microsoft.com/office/powerpoint/2010/main" val="221821227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EC9A7-42C6-91A0-1A68-EF7A1D0A4FA3}"/>
              </a:ext>
            </a:extLst>
          </p:cNvPr>
          <p:cNvSpPr>
            <a:spLocks noGrp="1"/>
          </p:cNvSpPr>
          <p:nvPr>
            <p:ph type="title"/>
          </p:nvPr>
        </p:nvSpPr>
        <p:spPr/>
        <p:txBody>
          <a:bodyPr/>
          <a:lstStyle/>
          <a:p>
            <a:r>
              <a:rPr lang="en-US" dirty="0"/>
              <a:t>Conference Approved Literature</a:t>
            </a:r>
          </a:p>
        </p:txBody>
      </p:sp>
      <p:pic>
        <p:nvPicPr>
          <p:cNvPr id="5" name="Content Placeholder 4">
            <a:extLst>
              <a:ext uri="{FF2B5EF4-FFF2-40B4-BE49-F238E27FC236}">
                <a16:creationId xmlns:a16="http://schemas.microsoft.com/office/drawing/2014/main" id="{B3602872-1C1A-FDAE-24BF-1AE9025B5A92}"/>
              </a:ext>
            </a:extLst>
          </p:cNvPr>
          <p:cNvPicPr>
            <a:picLocks noGrp="1" noChangeAspect="1"/>
          </p:cNvPicPr>
          <p:nvPr>
            <p:ph sz="quarter" idx="1"/>
          </p:nvPr>
        </p:nvPicPr>
        <p:blipFill>
          <a:blip r:embed="rId2"/>
          <a:stretch>
            <a:fillRect/>
          </a:stretch>
        </p:blipFill>
        <p:spPr>
          <a:xfrm>
            <a:off x="457200" y="1643464"/>
            <a:ext cx="8378952" cy="4757335"/>
          </a:xfrm>
        </p:spPr>
      </p:pic>
    </p:spTree>
    <p:extLst>
      <p:ext uri="{BB962C8B-B14F-4D97-AF65-F5344CB8AC3E}">
        <p14:creationId xmlns:p14="http://schemas.microsoft.com/office/powerpoint/2010/main" val="428849707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EC9A7-42C6-91A0-1A68-EF7A1D0A4FA3}"/>
              </a:ext>
            </a:extLst>
          </p:cNvPr>
          <p:cNvSpPr>
            <a:spLocks noGrp="1"/>
          </p:cNvSpPr>
          <p:nvPr>
            <p:ph type="title"/>
          </p:nvPr>
        </p:nvSpPr>
        <p:spPr/>
        <p:txBody>
          <a:bodyPr/>
          <a:lstStyle/>
          <a:p>
            <a:r>
              <a:rPr lang="en-US" dirty="0"/>
              <a:t>Conference Approved Literature</a:t>
            </a:r>
          </a:p>
        </p:txBody>
      </p:sp>
      <p:pic>
        <p:nvPicPr>
          <p:cNvPr id="5" name="Content Placeholder 4">
            <a:extLst>
              <a:ext uri="{FF2B5EF4-FFF2-40B4-BE49-F238E27FC236}">
                <a16:creationId xmlns:a16="http://schemas.microsoft.com/office/drawing/2014/main" id="{B3602872-1C1A-FDAE-24BF-1AE9025B5A92}"/>
              </a:ext>
            </a:extLst>
          </p:cNvPr>
          <p:cNvPicPr>
            <a:picLocks noGrp="1" noChangeAspect="1"/>
          </p:cNvPicPr>
          <p:nvPr>
            <p:ph sz="quarter" idx="1"/>
          </p:nvPr>
        </p:nvPicPr>
        <p:blipFill>
          <a:blip r:embed="rId2"/>
          <a:stretch>
            <a:fillRect/>
          </a:stretch>
        </p:blipFill>
        <p:spPr>
          <a:xfrm>
            <a:off x="457200" y="1643464"/>
            <a:ext cx="8378952" cy="4757335"/>
          </a:xfrm>
        </p:spPr>
      </p:pic>
    </p:spTree>
    <p:extLst>
      <p:ext uri="{BB962C8B-B14F-4D97-AF65-F5344CB8AC3E}">
        <p14:creationId xmlns:p14="http://schemas.microsoft.com/office/powerpoint/2010/main" val="104132458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801C8-5F60-73C7-BD73-75E1FEA0A99F}"/>
              </a:ext>
            </a:extLst>
          </p:cNvPr>
          <p:cNvSpPr>
            <a:spLocks noGrp="1"/>
          </p:cNvSpPr>
          <p:nvPr>
            <p:ph type="title"/>
          </p:nvPr>
        </p:nvSpPr>
        <p:spPr/>
        <p:txBody>
          <a:bodyPr>
            <a:normAutofit/>
          </a:bodyPr>
          <a:lstStyle/>
          <a:p>
            <a:r>
              <a:rPr lang="en-US" sz="4000" b="1" dirty="0">
                <a:solidFill>
                  <a:schemeClr val="tx1"/>
                </a:solidFill>
              </a:rPr>
              <a:t>Let’s Try This Out</a:t>
            </a:r>
          </a:p>
        </p:txBody>
      </p:sp>
      <p:sp>
        <p:nvSpPr>
          <p:cNvPr id="3" name="Content Placeholder 2">
            <a:extLst>
              <a:ext uri="{FF2B5EF4-FFF2-40B4-BE49-F238E27FC236}">
                <a16:creationId xmlns:a16="http://schemas.microsoft.com/office/drawing/2014/main" id="{8BFDA4AC-0157-47C2-5787-6CB16130987C}"/>
              </a:ext>
            </a:extLst>
          </p:cNvPr>
          <p:cNvSpPr>
            <a:spLocks noGrp="1"/>
          </p:cNvSpPr>
          <p:nvPr>
            <p:ph sz="quarter" idx="1"/>
          </p:nvPr>
        </p:nvSpPr>
        <p:spPr/>
        <p:txBody>
          <a:bodyPr/>
          <a:lstStyle/>
          <a:p>
            <a:pPr marL="0" indent="0">
              <a:buNone/>
            </a:pPr>
            <a:r>
              <a:rPr lang="en-US" dirty="0"/>
              <a:t>8 Volunteers</a:t>
            </a:r>
          </a:p>
          <a:p>
            <a:pPr marL="0" indent="0">
              <a:buNone/>
            </a:pPr>
            <a:r>
              <a:rPr lang="en-US" dirty="0"/>
              <a:t>One Conference Agenda Item</a:t>
            </a:r>
          </a:p>
          <a:p>
            <a:pPr marL="0" indent="0">
              <a:buNone/>
            </a:pPr>
            <a:r>
              <a:rPr lang="en-US" dirty="0"/>
              <a:t>Let’s talk it through…</a:t>
            </a:r>
          </a:p>
        </p:txBody>
      </p:sp>
      <p:pic>
        <p:nvPicPr>
          <p:cNvPr id="5" name="Picture 4" descr="A group of people sitting around a table&#10;&#10;Description automatically generated">
            <a:extLst>
              <a:ext uri="{FF2B5EF4-FFF2-40B4-BE49-F238E27FC236}">
                <a16:creationId xmlns:a16="http://schemas.microsoft.com/office/drawing/2014/main" id="{90870E82-285A-CD78-BF8A-97E4605301E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14600" y="3152989"/>
            <a:ext cx="4419659" cy="2946059"/>
          </a:xfrm>
          <a:prstGeom prst="rect">
            <a:avLst/>
          </a:prstGeom>
          <a:ln w="57150">
            <a:solidFill>
              <a:srgbClr val="0070C0"/>
            </a:solidFill>
          </a:ln>
        </p:spPr>
      </p:pic>
    </p:spTree>
    <p:extLst>
      <p:ext uri="{BB962C8B-B14F-4D97-AF65-F5344CB8AC3E}">
        <p14:creationId xmlns:p14="http://schemas.microsoft.com/office/powerpoint/2010/main" val="175654585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33E3D-76E1-9DE4-5125-9E3368310B2A}"/>
              </a:ext>
            </a:extLst>
          </p:cNvPr>
          <p:cNvSpPr>
            <a:spLocks noGrp="1"/>
          </p:cNvSpPr>
          <p:nvPr>
            <p:ph type="title"/>
          </p:nvPr>
        </p:nvSpPr>
        <p:spPr/>
        <p:txBody>
          <a:bodyPr>
            <a:normAutofit/>
          </a:bodyPr>
          <a:lstStyle/>
          <a:p>
            <a:r>
              <a:rPr lang="en-US" sz="4000" b="1" dirty="0">
                <a:solidFill>
                  <a:schemeClr val="tx1"/>
                </a:solidFill>
              </a:rPr>
              <a:t>What We Covered Today</a:t>
            </a:r>
          </a:p>
        </p:txBody>
      </p:sp>
      <p:sp>
        <p:nvSpPr>
          <p:cNvPr id="3" name="Content Placeholder 2">
            <a:extLst>
              <a:ext uri="{FF2B5EF4-FFF2-40B4-BE49-F238E27FC236}">
                <a16:creationId xmlns:a16="http://schemas.microsoft.com/office/drawing/2014/main" id="{4AC8684B-B1BD-6179-5823-67934C424B99}"/>
              </a:ext>
            </a:extLst>
          </p:cNvPr>
          <p:cNvSpPr>
            <a:spLocks noGrp="1"/>
          </p:cNvSpPr>
          <p:nvPr>
            <p:ph sz="quarter" idx="1"/>
          </p:nvPr>
        </p:nvSpPr>
        <p:spPr/>
        <p:txBody>
          <a:bodyPr/>
          <a:lstStyle/>
          <a:p>
            <a:pPr marL="0" indent="0">
              <a:buNone/>
            </a:pPr>
            <a:r>
              <a:rPr lang="en-US" dirty="0"/>
              <a:t>GSR Importance and Ways to Support</a:t>
            </a:r>
          </a:p>
          <a:p>
            <a:pPr marL="0" indent="0">
              <a:buNone/>
            </a:pPr>
            <a:r>
              <a:rPr lang="en-US" dirty="0"/>
              <a:t>General Service Conference</a:t>
            </a:r>
          </a:p>
          <a:p>
            <a:r>
              <a:rPr lang="en-US" dirty="0"/>
              <a:t>Members</a:t>
            </a:r>
          </a:p>
          <a:p>
            <a:r>
              <a:rPr lang="en-US" dirty="0"/>
              <a:t>Delegate’s role at Conference</a:t>
            </a:r>
          </a:p>
          <a:p>
            <a:r>
              <a:rPr lang="en-US" dirty="0"/>
              <a:t>Schedule</a:t>
            </a:r>
          </a:p>
          <a:p>
            <a:r>
              <a:rPr lang="en-US" dirty="0"/>
              <a:t>Agenda items: Submission guidelines and 	possible outcomes</a:t>
            </a:r>
          </a:p>
          <a:p>
            <a:r>
              <a:rPr lang="en-US" dirty="0"/>
              <a:t>Committees- make-up, meetings, and reports</a:t>
            </a:r>
          </a:p>
          <a:p>
            <a:r>
              <a:rPr lang="en-US" dirty="0"/>
              <a:t>Conference Approved Literature</a:t>
            </a:r>
          </a:p>
          <a:p>
            <a:pPr marL="0" indent="0">
              <a:buNone/>
            </a:pPr>
            <a:endParaRPr lang="en-US" dirty="0"/>
          </a:p>
        </p:txBody>
      </p:sp>
    </p:spTree>
    <p:extLst>
      <p:ext uri="{BB962C8B-B14F-4D97-AF65-F5344CB8AC3E}">
        <p14:creationId xmlns:p14="http://schemas.microsoft.com/office/powerpoint/2010/main" val="269847321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646C4-884A-342E-6A58-CD76104B07D8}"/>
              </a:ext>
            </a:extLst>
          </p:cNvPr>
          <p:cNvSpPr>
            <a:spLocks noGrp="1"/>
          </p:cNvSpPr>
          <p:nvPr>
            <p:ph type="title"/>
          </p:nvPr>
        </p:nvSpPr>
        <p:spPr/>
        <p:txBody>
          <a:bodyPr>
            <a:normAutofit/>
          </a:bodyPr>
          <a:lstStyle/>
          <a:p>
            <a:r>
              <a:rPr lang="en-US" sz="4000" b="1" dirty="0">
                <a:solidFill>
                  <a:schemeClr val="tx1"/>
                </a:solidFill>
              </a:rPr>
              <a:t>Resources </a:t>
            </a:r>
          </a:p>
        </p:txBody>
      </p:sp>
      <p:pic>
        <p:nvPicPr>
          <p:cNvPr id="5" name="Content Placeholder 4">
            <a:extLst>
              <a:ext uri="{FF2B5EF4-FFF2-40B4-BE49-F238E27FC236}">
                <a16:creationId xmlns:a16="http://schemas.microsoft.com/office/drawing/2014/main" id="{0D40BA44-EF38-BB82-6ADB-BFD5A54987D3}"/>
              </a:ext>
            </a:extLst>
          </p:cNvPr>
          <p:cNvPicPr>
            <a:picLocks noGrp="1" noChangeAspect="1"/>
          </p:cNvPicPr>
          <p:nvPr>
            <p:ph sz="quarter" idx="1"/>
          </p:nvPr>
        </p:nvPicPr>
        <p:blipFill>
          <a:blip r:embed="rId2"/>
          <a:stretch>
            <a:fillRect/>
          </a:stretch>
        </p:blipFill>
        <p:spPr>
          <a:xfrm>
            <a:off x="689362" y="2038662"/>
            <a:ext cx="2130038" cy="2838138"/>
          </a:xfrm>
        </p:spPr>
      </p:pic>
      <p:pic>
        <p:nvPicPr>
          <p:cNvPr id="6" name="Picture 5">
            <a:extLst>
              <a:ext uri="{FF2B5EF4-FFF2-40B4-BE49-F238E27FC236}">
                <a16:creationId xmlns:a16="http://schemas.microsoft.com/office/drawing/2014/main" id="{3827744A-5FA4-767C-5217-4AF1F27A4CC2}"/>
              </a:ext>
            </a:extLst>
          </p:cNvPr>
          <p:cNvPicPr>
            <a:picLocks noChangeAspect="1"/>
          </p:cNvPicPr>
          <p:nvPr/>
        </p:nvPicPr>
        <p:blipFill>
          <a:blip r:embed="rId3"/>
          <a:stretch>
            <a:fillRect/>
          </a:stretch>
        </p:blipFill>
        <p:spPr>
          <a:xfrm>
            <a:off x="3543727" y="1714351"/>
            <a:ext cx="4572396" cy="3429297"/>
          </a:xfrm>
          <a:prstGeom prst="rect">
            <a:avLst/>
          </a:prstGeom>
        </p:spPr>
      </p:pic>
      <p:sp>
        <p:nvSpPr>
          <p:cNvPr id="7" name="TextBox 6">
            <a:extLst>
              <a:ext uri="{FF2B5EF4-FFF2-40B4-BE49-F238E27FC236}">
                <a16:creationId xmlns:a16="http://schemas.microsoft.com/office/drawing/2014/main" id="{0EBE5D3C-4B37-07AB-CCF9-7447838D05CF}"/>
              </a:ext>
            </a:extLst>
          </p:cNvPr>
          <p:cNvSpPr txBox="1"/>
          <p:nvPr/>
        </p:nvSpPr>
        <p:spPr>
          <a:xfrm>
            <a:off x="689362" y="5410200"/>
            <a:ext cx="7616438" cy="954107"/>
          </a:xfrm>
          <a:prstGeom prst="rect">
            <a:avLst/>
          </a:prstGeom>
          <a:noFill/>
        </p:spPr>
        <p:txBody>
          <a:bodyPr wrap="square" rtlCol="0">
            <a:spAutoFit/>
          </a:bodyPr>
          <a:lstStyle/>
          <a:p>
            <a:r>
              <a:rPr lang="en-US" sz="2800" dirty="0"/>
              <a:t>https://www.aageorgia.org/service-manualsguides.html</a:t>
            </a:r>
          </a:p>
        </p:txBody>
      </p:sp>
    </p:spTree>
    <p:extLst>
      <p:ext uri="{BB962C8B-B14F-4D97-AF65-F5344CB8AC3E}">
        <p14:creationId xmlns:p14="http://schemas.microsoft.com/office/powerpoint/2010/main" val="120241497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5AD5A-D2E0-8C0C-CDA8-B6A5105D413E}"/>
              </a:ext>
            </a:extLst>
          </p:cNvPr>
          <p:cNvSpPr>
            <a:spLocks noGrp="1"/>
          </p:cNvSpPr>
          <p:nvPr>
            <p:ph type="title"/>
          </p:nvPr>
        </p:nvSpPr>
        <p:spPr/>
        <p:txBody>
          <a:bodyPr>
            <a:normAutofit/>
          </a:bodyPr>
          <a:lstStyle/>
          <a:p>
            <a:r>
              <a:rPr lang="en-US" sz="4000" b="1" dirty="0">
                <a:solidFill>
                  <a:schemeClr val="tx1"/>
                </a:solidFill>
              </a:rPr>
              <a:t>More Resources</a:t>
            </a:r>
          </a:p>
        </p:txBody>
      </p:sp>
      <p:pic>
        <p:nvPicPr>
          <p:cNvPr id="9" name="Content Placeholder 8">
            <a:extLst>
              <a:ext uri="{FF2B5EF4-FFF2-40B4-BE49-F238E27FC236}">
                <a16:creationId xmlns:a16="http://schemas.microsoft.com/office/drawing/2014/main" id="{A13DC2FE-F919-306A-57FA-08D37927095B}"/>
              </a:ext>
            </a:extLst>
          </p:cNvPr>
          <p:cNvPicPr>
            <a:picLocks noGrp="1" noChangeAspect="1"/>
          </p:cNvPicPr>
          <p:nvPr>
            <p:ph sz="quarter" idx="1"/>
          </p:nvPr>
        </p:nvPicPr>
        <p:blipFill>
          <a:blip r:embed="rId2"/>
          <a:stretch>
            <a:fillRect/>
          </a:stretch>
        </p:blipFill>
        <p:spPr>
          <a:xfrm>
            <a:off x="403732" y="1752600"/>
            <a:ext cx="8130668" cy="4343400"/>
          </a:xfrm>
          <a:ln w="38100">
            <a:solidFill>
              <a:srgbClr val="0070C0"/>
            </a:solidFill>
          </a:ln>
        </p:spPr>
      </p:pic>
    </p:spTree>
    <p:extLst>
      <p:ext uri="{BB962C8B-B14F-4D97-AF65-F5344CB8AC3E}">
        <p14:creationId xmlns:p14="http://schemas.microsoft.com/office/powerpoint/2010/main" val="411618718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6ED16-5E66-C0B7-B1D4-747CABFED60B}"/>
              </a:ext>
            </a:extLst>
          </p:cNvPr>
          <p:cNvSpPr>
            <a:spLocks noGrp="1"/>
          </p:cNvSpPr>
          <p:nvPr>
            <p:ph type="title"/>
          </p:nvPr>
        </p:nvSpPr>
        <p:spPr/>
        <p:txBody>
          <a:bodyPr>
            <a:normAutofit/>
          </a:bodyPr>
          <a:lstStyle/>
          <a:p>
            <a:r>
              <a:rPr lang="en-US" sz="4000" b="1" dirty="0">
                <a:solidFill>
                  <a:schemeClr val="tx1"/>
                </a:solidFill>
              </a:rPr>
              <a:t>And…More Resources</a:t>
            </a:r>
          </a:p>
        </p:txBody>
      </p:sp>
      <p:pic>
        <p:nvPicPr>
          <p:cNvPr id="5" name="Content Placeholder 4">
            <a:extLst>
              <a:ext uri="{FF2B5EF4-FFF2-40B4-BE49-F238E27FC236}">
                <a16:creationId xmlns:a16="http://schemas.microsoft.com/office/drawing/2014/main" id="{02C55C6A-176B-C772-46EA-52CB47037EA3}"/>
              </a:ext>
            </a:extLst>
          </p:cNvPr>
          <p:cNvPicPr>
            <a:picLocks noGrp="1" noChangeAspect="1"/>
          </p:cNvPicPr>
          <p:nvPr>
            <p:ph sz="quarter" idx="1"/>
          </p:nvPr>
        </p:nvPicPr>
        <p:blipFill>
          <a:blip r:embed="rId3"/>
          <a:stretch>
            <a:fillRect/>
          </a:stretch>
        </p:blipFill>
        <p:spPr>
          <a:xfrm>
            <a:off x="609600" y="1600200"/>
            <a:ext cx="2514951" cy="3324689"/>
          </a:xfrm>
        </p:spPr>
      </p:pic>
      <p:pic>
        <p:nvPicPr>
          <p:cNvPr id="9" name="Picture 8">
            <a:extLst>
              <a:ext uri="{FF2B5EF4-FFF2-40B4-BE49-F238E27FC236}">
                <a16:creationId xmlns:a16="http://schemas.microsoft.com/office/drawing/2014/main" id="{687AFF59-8A38-423D-61E1-987163CF22D9}"/>
              </a:ext>
            </a:extLst>
          </p:cNvPr>
          <p:cNvPicPr>
            <a:picLocks noChangeAspect="1"/>
          </p:cNvPicPr>
          <p:nvPr/>
        </p:nvPicPr>
        <p:blipFill>
          <a:blip r:embed="rId4"/>
          <a:stretch>
            <a:fillRect/>
          </a:stretch>
        </p:blipFill>
        <p:spPr>
          <a:xfrm>
            <a:off x="3430402" y="1600200"/>
            <a:ext cx="2341835" cy="3200400"/>
          </a:xfrm>
          <a:prstGeom prst="rect">
            <a:avLst/>
          </a:prstGeom>
        </p:spPr>
      </p:pic>
      <p:pic>
        <p:nvPicPr>
          <p:cNvPr id="11" name="Picture 10">
            <a:extLst>
              <a:ext uri="{FF2B5EF4-FFF2-40B4-BE49-F238E27FC236}">
                <a16:creationId xmlns:a16="http://schemas.microsoft.com/office/drawing/2014/main" id="{627E8D08-43B9-B73A-805B-B5C5CAC7C742}"/>
              </a:ext>
            </a:extLst>
          </p:cNvPr>
          <p:cNvPicPr>
            <a:picLocks noChangeAspect="1"/>
          </p:cNvPicPr>
          <p:nvPr/>
        </p:nvPicPr>
        <p:blipFill>
          <a:blip r:embed="rId5"/>
          <a:stretch>
            <a:fillRect/>
          </a:stretch>
        </p:blipFill>
        <p:spPr>
          <a:xfrm>
            <a:off x="6192564" y="1600200"/>
            <a:ext cx="2341836" cy="3200399"/>
          </a:xfrm>
          <a:prstGeom prst="rect">
            <a:avLst/>
          </a:prstGeom>
        </p:spPr>
      </p:pic>
      <p:sp>
        <p:nvSpPr>
          <p:cNvPr id="13" name="TextBox 12">
            <a:extLst>
              <a:ext uri="{FF2B5EF4-FFF2-40B4-BE49-F238E27FC236}">
                <a16:creationId xmlns:a16="http://schemas.microsoft.com/office/drawing/2014/main" id="{DD72C914-FC22-C971-2593-D932E4031F07}"/>
              </a:ext>
            </a:extLst>
          </p:cNvPr>
          <p:cNvSpPr txBox="1"/>
          <p:nvPr/>
        </p:nvSpPr>
        <p:spPr>
          <a:xfrm rot="10800000" flipV="1">
            <a:off x="855590" y="5071559"/>
            <a:ext cx="6383409" cy="646331"/>
          </a:xfrm>
          <a:prstGeom prst="rect">
            <a:avLst/>
          </a:prstGeom>
          <a:noFill/>
        </p:spPr>
        <p:txBody>
          <a:bodyPr wrap="square">
            <a:spAutoFit/>
          </a:bodyPr>
          <a:lstStyle/>
          <a:p>
            <a:r>
              <a:rPr lang="en-US" dirty="0"/>
              <a:t>https://www.aageorgia.org/uploads/7/0/0/0/7000565/ga_service_manual__publisher_revised_6.23.23.pdf</a:t>
            </a:r>
          </a:p>
        </p:txBody>
      </p:sp>
      <p:sp>
        <p:nvSpPr>
          <p:cNvPr id="15" name="TextBox 14">
            <a:extLst>
              <a:ext uri="{FF2B5EF4-FFF2-40B4-BE49-F238E27FC236}">
                <a16:creationId xmlns:a16="http://schemas.microsoft.com/office/drawing/2014/main" id="{B06AA586-FFAC-1D33-B504-50437DF7F7BC}"/>
              </a:ext>
            </a:extLst>
          </p:cNvPr>
          <p:cNvSpPr txBox="1"/>
          <p:nvPr/>
        </p:nvSpPr>
        <p:spPr>
          <a:xfrm>
            <a:off x="990599" y="3124200"/>
            <a:ext cx="6248399" cy="3139321"/>
          </a:xfrm>
          <a:prstGeom prst="rect">
            <a:avLst/>
          </a:prstGeom>
          <a:noFill/>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https://www.aa.org/m-39-advisory-actions</a:t>
            </a:r>
          </a:p>
        </p:txBody>
      </p:sp>
    </p:spTree>
    <p:extLst>
      <p:ext uri="{BB962C8B-B14F-4D97-AF65-F5344CB8AC3E}">
        <p14:creationId xmlns:p14="http://schemas.microsoft.com/office/powerpoint/2010/main" val="20448646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60398-A6CF-8F93-3C91-363CCD3350CB}"/>
              </a:ext>
            </a:extLst>
          </p:cNvPr>
          <p:cNvSpPr>
            <a:spLocks noGrp="1"/>
          </p:cNvSpPr>
          <p:nvPr>
            <p:ph type="title"/>
          </p:nvPr>
        </p:nvSpPr>
        <p:spPr/>
        <p:txBody>
          <a:bodyPr>
            <a:normAutofit/>
          </a:bodyPr>
          <a:lstStyle/>
          <a:p>
            <a:r>
              <a:rPr lang="en-US" sz="4000" b="1" dirty="0">
                <a:solidFill>
                  <a:schemeClr val="tx1"/>
                </a:solidFill>
              </a:rPr>
              <a:t>Discussion/Sharing</a:t>
            </a:r>
          </a:p>
        </p:txBody>
      </p:sp>
      <p:pic>
        <p:nvPicPr>
          <p:cNvPr id="5" name="Content Placeholder 4" descr="Many colorful circles with white question marks&#10;&#10;Description automatically generated">
            <a:extLst>
              <a:ext uri="{FF2B5EF4-FFF2-40B4-BE49-F238E27FC236}">
                <a16:creationId xmlns:a16="http://schemas.microsoft.com/office/drawing/2014/main" id="{35B9B099-B651-949F-AB84-6033B216FEAC}"/>
              </a:ext>
            </a:extLst>
          </p:cNvPr>
          <p:cNvPicPr>
            <a:picLocks noGrp="1" noChangeAspect="1"/>
          </p:cNvPicPr>
          <p:nvPr>
            <p:ph sz="quarter"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27664" y="1862455"/>
            <a:ext cx="5852160" cy="3901440"/>
          </a:xfrm>
          <a:ln w="57150">
            <a:solidFill>
              <a:schemeClr val="accent1">
                <a:lumMod val="75000"/>
              </a:schemeClr>
            </a:solidFill>
          </a:ln>
        </p:spPr>
      </p:pic>
    </p:spTree>
    <p:extLst>
      <p:ext uri="{BB962C8B-B14F-4D97-AF65-F5344CB8AC3E}">
        <p14:creationId xmlns:p14="http://schemas.microsoft.com/office/powerpoint/2010/main" val="330287268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4D420-9530-DA37-7B2A-E9A3113BBCD6}"/>
              </a:ext>
            </a:extLst>
          </p:cNvPr>
          <p:cNvSpPr>
            <a:spLocks noGrp="1"/>
          </p:cNvSpPr>
          <p:nvPr>
            <p:ph type="title"/>
          </p:nvPr>
        </p:nvSpPr>
        <p:spPr>
          <a:xfrm>
            <a:off x="301752" y="228600"/>
            <a:ext cx="8534400" cy="1298448"/>
          </a:xfrm>
        </p:spPr>
        <p:txBody>
          <a:bodyPr>
            <a:noAutofit/>
          </a:bodyPr>
          <a:lstStyle/>
          <a:p>
            <a:r>
              <a:rPr lang="en-US" sz="4000" b="1" dirty="0">
                <a:solidFill>
                  <a:schemeClr val="tx1"/>
                </a:solidFill>
              </a:rPr>
              <a:t>Thank you for your Service and Participation!</a:t>
            </a:r>
          </a:p>
        </p:txBody>
      </p:sp>
      <p:pic>
        <p:nvPicPr>
          <p:cNvPr id="5" name="Content Placeholder 4" descr="A hand holding a microphone&#10;&#10;Description automatically generated">
            <a:extLst>
              <a:ext uri="{FF2B5EF4-FFF2-40B4-BE49-F238E27FC236}">
                <a16:creationId xmlns:a16="http://schemas.microsoft.com/office/drawing/2014/main" id="{D81B9AA3-DE43-AB88-C292-EFFEB5B7F225}"/>
              </a:ext>
            </a:extLst>
          </p:cNvPr>
          <p:cNvPicPr>
            <a:picLocks noGrp="1" noChangeAspect="1"/>
          </p:cNvPicPr>
          <p:nvPr>
            <p:ph sz="quarter"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24744" y="1527175"/>
            <a:ext cx="6858000" cy="4572000"/>
          </a:xfrm>
        </p:spPr>
      </p:pic>
    </p:spTree>
    <p:extLst>
      <p:ext uri="{BB962C8B-B14F-4D97-AF65-F5344CB8AC3E}">
        <p14:creationId xmlns:p14="http://schemas.microsoft.com/office/powerpoint/2010/main" val="1203661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3F85-AD0B-8E44-9D1A-FFEFC0B6742D}"/>
              </a:ext>
            </a:extLst>
          </p:cNvPr>
          <p:cNvSpPr>
            <a:spLocks noGrp="1"/>
          </p:cNvSpPr>
          <p:nvPr>
            <p:ph type="title"/>
          </p:nvPr>
        </p:nvSpPr>
        <p:spPr/>
        <p:txBody>
          <a:bodyPr>
            <a:normAutofit fontScale="90000"/>
          </a:bodyPr>
          <a:lstStyle/>
          <a:p>
            <a:r>
              <a:rPr lang="en-US" i="1" dirty="0">
                <a:solidFill>
                  <a:schemeClr val="tx1"/>
                </a:solidFill>
              </a:rPr>
              <a:t>A.A. Groups – The Final Voice of the Fellowship</a:t>
            </a:r>
            <a:endParaRPr lang="en-US" dirty="0"/>
          </a:p>
        </p:txBody>
      </p:sp>
      <p:sp>
        <p:nvSpPr>
          <p:cNvPr id="4" name="Content Placeholder 3">
            <a:extLst>
              <a:ext uri="{FF2B5EF4-FFF2-40B4-BE49-F238E27FC236}">
                <a16:creationId xmlns:a16="http://schemas.microsoft.com/office/drawing/2014/main" id="{E1B52F02-ED4A-164B-9A85-4E3F66494197}"/>
              </a:ext>
            </a:extLst>
          </p:cNvPr>
          <p:cNvSpPr>
            <a:spLocks noGrp="1"/>
          </p:cNvSpPr>
          <p:nvPr>
            <p:ph sz="quarter" idx="1"/>
          </p:nvPr>
        </p:nvSpPr>
        <p:spPr/>
        <p:txBody>
          <a:bodyPr>
            <a:normAutofit lnSpcReduction="10000"/>
          </a:bodyPr>
          <a:lstStyle/>
          <a:p>
            <a:pPr marL="0" indent="0">
              <a:buNone/>
            </a:pPr>
            <a:r>
              <a:rPr lang="en-US" dirty="0"/>
              <a:t>Each group is as unique as a thumbprint, and approaches to carrying the message of sobriety vary not just from group to group but from region to region. Acting autonomously, each group charts its own course. </a:t>
            </a:r>
            <a:r>
              <a:rPr lang="en-US" sz="3200" u="sng" dirty="0"/>
              <a:t>The better informed the members, the stronger and more cohesive the group — and the greater the assurance that when a newcomer reaches out for help, the hand of A.A. always will be there</a:t>
            </a:r>
            <a:r>
              <a:rPr lang="en-US" dirty="0"/>
              <a:t>.</a:t>
            </a:r>
          </a:p>
          <a:p>
            <a:pPr marL="0" indent="0">
              <a:buNone/>
            </a:pPr>
            <a:r>
              <a:rPr lang="en-US" i="1" dirty="0"/>
              <a:t>A.A. Group Pamphlet - pg. 11</a:t>
            </a:r>
          </a:p>
        </p:txBody>
      </p:sp>
    </p:spTree>
    <p:extLst>
      <p:ext uri="{BB962C8B-B14F-4D97-AF65-F5344CB8AC3E}">
        <p14:creationId xmlns:p14="http://schemas.microsoft.com/office/powerpoint/2010/main" val="264436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8CF7-5EDE-5443-AD4D-32A310707FFE}"/>
              </a:ext>
            </a:extLst>
          </p:cNvPr>
          <p:cNvSpPr>
            <a:spLocks noGrp="1"/>
          </p:cNvSpPr>
          <p:nvPr>
            <p:ph type="title"/>
          </p:nvPr>
        </p:nvSpPr>
        <p:spPr/>
        <p:txBody>
          <a:bodyPr/>
          <a:lstStyle/>
          <a:p>
            <a:r>
              <a:rPr lang="en-US" dirty="0">
                <a:solidFill>
                  <a:schemeClr val="tx1"/>
                </a:solidFill>
              </a:rPr>
              <a:t>Informed Group Conscience</a:t>
            </a:r>
          </a:p>
        </p:txBody>
      </p:sp>
      <p:pic>
        <p:nvPicPr>
          <p:cNvPr id="6" name="Content Placeholder 5" descr="A picture containing text&#10;&#10;Description automatically generated">
            <a:extLst>
              <a:ext uri="{FF2B5EF4-FFF2-40B4-BE49-F238E27FC236}">
                <a16:creationId xmlns:a16="http://schemas.microsoft.com/office/drawing/2014/main" id="{FB3914C2-C57E-8A48-969B-00E9368B86B4}"/>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609600" y="2438400"/>
            <a:ext cx="7828001" cy="2428875"/>
          </a:xfrm>
        </p:spPr>
      </p:pic>
    </p:spTree>
    <p:extLst>
      <p:ext uri="{BB962C8B-B14F-4D97-AF65-F5344CB8AC3E}">
        <p14:creationId xmlns:p14="http://schemas.microsoft.com/office/powerpoint/2010/main" val="1445621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D1130-D806-764A-9142-A1FDDDA41C46}"/>
              </a:ext>
            </a:extLst>
          </p:cNvPr>
          <p:cNvSpPr>
            <a:spLocks noGrp="1"/>
          </p:cNvSpPr>
          <p:nvPr>
            <p:ph type="title"/>
          </p:nvPr>
        </p:nvSpPr>
        <p:spPr/>
        <p:txBody>
          <a:bodyPr/>
          <a:lstStyle/>
          <a:p>
            <a:r>
              <a:rPr lang="en-US" dirty="0">
                <a:solidFill>
                  <a:schemeClr val="tx1"/>
                </a:solidFill>
              </a:rPr>
              <a:t>Informed Group Conscience</a:t>
            </a:r>
            <a:endParaRPr lang="en-US" dirty="0"/>
          </a:p>
        </p:txBody>
      </p:sp>
      <p:sp>
        <p:nvSpPr>
          <p:cNvPr id="4" name="Content Placeholder 3">
            <a:extLst>
              <a:ext uri="{FF2B5EF4-FFF2-40B4-BE49-F238E27FC236}">
                <a16:creationId xmlns:a16="http://schemas.microsoft.com/office/drawing/2014/main" id="{7955C8BE-63F8-AE42-BC8C-46F299BAF6DD}"/>
              </a:ext>
            </a:extLst>
          </p:cNvPr>
          <p:cNvSpPr>
            <a:spLocks noGrp="1"/>
          </p:cNvSpPr>
          <p:nvPr>
            <p:ph sz="quarter" idx="1"/>
          </p:nvPr>
        </p:nvSpPr>
        <p:spPr>
          <a:xfrm>
            <a:off x="301752" y="1527048"/>
            <a:ext cx="8503920" cy="4721352"/>
          </a:xfrm>
        </p:spPr>
        <p:txBody>
          <a:bodyPr>
            <a:normAutofit/>
          </a:bodyPr>
          <a:lstStyle/>
          <a:p>
            <a:r>
              <a:rPr lang="en-US" dirty="0"/>
              <a:t>Central to A.A. and the Service Structure</a:t>
            </a:r>
          </a:p>
          <a:p>
            <a:r>
              <a:rPr lang="en-US" dirty="0"/>
              <a:t>Guiding Spiritual Principle at all levels of A.A.</a:t>
            </a:r>
          </a:p>
          <a:p>
            <a:r>
              <a:rPr lang="en-US" dirty="0"/>
              <a:t>Group Meetings</a:t>
            </a:r>
          </a:p>
          <a:p>
            <a:r>
              <a:rPr lang="en-US" dirty="0"/>
              <a:t>District</a:t>
            </a:r>
          </a:p>
          <a:p>
            <a:r>
              <a:rPr lang="en-US" dirty="0"/>
              <a:t>Area Assemblies</a:t>
            </a:r>
          </a:p>
          <a:p>
            <a:r>
              <a:rPr lang="en-US" dirty="0"/>
              <a:t>General Service Conference</a:t>
            </a:r>
          </a:p>
          <a:p>
            <a:r>
              <a:rPr lang="en-US" dirty="0"/>
              <a:t>Unites in a common purpose………</a:t>
            </a:r>
          </a:p>
          <a:p>
            <a:pPr marL="0" indent="0">
              <a:buNone/>
            </a:pPr>
            <a:r>
              <a:rPr lang="en-US" dirty="0"/>
              <a:t>“to stay sober and extend the hand of A.A. to the alcoholic who still suffers.”     </a:t>
            </a:r>
            <a:r>
              <a:rPr lang="en-US" i="1" dirty="0"/>
              <a:t>Box 459 – Vol.35, 1989</a:t>
            </a:r>
          </a:p>
        </p:txBody>
      </p:sp>
    </p:spTree>
    <p:extLst>
      <p:ext uri="{BB962C8B-B14F-4D97-AF65-F5344CB8AC3E}">
        <p14:creationId xmlns:p14="http://schemas.microsoft.com/office/powerpoint/2010/main" val="36049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strips(downLeft)">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barn(inVertical)">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p:cTn id="29"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 calcmode="lin" valueType="num">
                                      <p:cBhvr>
                                        <p:cTn id="36"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7"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38"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39" dur="1000"/>
                                        <p:tgtEl>
                                          <p:spTgt spid="4">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fade">
                                      <p:cBhvr>
                                        <p:cTn id="44" dur="1000"/>
                                        <p:tgtEl>
                                          <p:spTgt spid="4">
                                            <p:txEl>
                                              <p:pRg st="6" end="6"/>
                                            </p:txEl>
                                          </p:spTgt>
                                        </p:tgtEl>
                                      </p:cBhvr>
                                    </p:animEffect>
                                    <p:anim calcmode="lin" valueType="num">
                                      <p:cBhvr>
                                        <p:cTn id="4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6" presetClass="entr" presetSubtype="0" fill="hold" nodeType="clickEffect">
                                  <p:stCondLst>
                                    <p:cond delay="0"/>
                                  </p:stCondLst>
                                  <p:iterate type="lt">
                                    <p:tmPct val="10000"/>
                                  </p:iterate>
                                  <p:childTnLst>
                                    <p:set>
                                      <p:cBhvr>
                                        <p:cTn id="51" dur="1" fill="hold">
                                          <p:stCondLst>
                                            <p:cond delay="0"/>
                                          </p:stCondLst>
                                        </p:cTn>
                                        <p:tgtEl>
                                          <p:spTgt spid="4">
                                            <p:txEl>
                                              <p:pRg st="7" end="7"/>
                                            </p:txEl>
                                          </p:spTgt>
                                        </p:tgtEl>
                                        <p:attrNameLst>
                                          <p:attrName>style.visibility</p:attrName>
                                        </p:attrNameLst>
                                      </p:cBhvr>
                                      <p:to>
                                        <p:strVal val="visible"/>
                                      </p:to>
                                    </p:set>
                                    <p:anim by="(-#ppt_w*2)" calcmode="lin" valueType="num">
                                      <p:cBhvr rctx="PPT">
                                        <p:cTn id="52" dur="500" autoRev="1" fill="hold">
                                          <p:stCondLst>
                                            <p:cond delay="0"/>
                                          </p:stCondLst>
                                        </p:cTn>
                                        <p:tgtEl>
                                          <p:spTgt spid="4">
                                            <p:txEl>
                                              <p:pRg st="7" end="7"/>
                                            </p:txEl>
                                          </p:spTgt>
                                        </p:tgtEl>
                                        <p:attrNameLst>
                                          <p:attrName>ppt_w</p:attrName>
                                        </p:attrNameLst>
                                      </p:cBhvr>
                                    </p:anim>
                                    <p:anim by="(#ppt_w*0.50)" calcmode="lin" valueType="num">
                                      <p:cBhvr>
                                        <p:cTn id="53" dur="500" decel="50000" autoRev="1" fill="hold">
                                          <p:stCondLst>
                                            <p:cond delay="0"/>
                                          </p:stCondLst>
                                        </p:cTn>
                                        <p:tgtEl>
                                          <p:spTgt spid="4">
                                            <p:txEl>
                                              <p:pRg st="7" end="7"/>
                                            </p:txEl>
                                          </p:spTgt>
                                        </p:tgtEl>
                                        <p:attrNameLst>
                                          <p:attrName>ppt_x</p:attrName>
                                        </p:attrNameLst>
                                      </p:cBhvr>
                                    </p:anim>
                                    <p:anim from="(-#ppt_h/2)" to="(#ppt_y)" calcmode="lin" valueType="num">
                                      <p:cBhvr>
                                        <p:cTn id="54" dur="1000" fill="hold">
                                          <p:stCondLst>
                                            <p:cond delay="0"/>
                                          </p:stCondLst>
                                        </p:cTn>
                                        <p:tgtEl>
                                          <p:spTgt spid="4">
                                            <p:txEl>
                                              <p:pRg st="7" end="7"/>
                                            </p:txEl>
                                          </p:spTgt>
                                        </p:tgtEl>
                                        <p:attrNameLst>
                                          <p:attrName>ppt_y</p:attrName>
                                        </p:attrNameLst>
                                      </p:cBhvr>
                                    </p:anim>
                                    <p:animRot by="21600000">
                                      <p:cBhvr>
                                        <p:cTn id="55" dur="1000" fill="hold">
                                          <p:stCondLst>
                                            <p:cond delay="0"/>
                                          </p:stCondLst>
                                        </p:cTn>
                                        <p:tgtEl>
                                          <p:spTgt spid="4">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8ADA5-12ED-2847-8BD3-C84904A87599}"/>
              </a:ext>
            </a:extLst>
          </p:cNvPr>
          <p:cNvSpPr>
            <a:spLocks noGrp="1"/>
          </p:cNvSpPr>
          <p:nvPr>
            <p:ph type="title"/>
          </p:nvPr>
        </p:nvSpPr>
        <p:spPr/>
        <p:txBody>
          <a:bodyPr/>
          <a:lstStyle/>
          <a:p>
            <a:r>
              <a:rPr lang="en-US" dirty="0">
                <a:solidFill>
                  <a:schemeClr val="tx1"/>
                </a:solidFill>
              </a:rPr>
              <a:t>The Home Group</a:t>
            </a:r>
          </a:p>
        </p:txBody>
      </p:sp>
      <p:pic>
        <p:nvPicPr>
          <p:cNvPr id="5" name="Content Placeholder 4" descr="A picture containing diagram&#10;&#10;Description automatically generated">
            <a:extLst>
              <a:ext uri="{FF2B5EF4-FFF2-40B4-BE49-F238E27FC236}">
                <a16:creationId xmlns:a16="http://schemas.microsoft.com/office/drawing/2014/main" id="{162F4019-87EA-0148-BCEE-705715115071}"/>
              </a:ext>
            </a:extLst>
          </p:cNvPr>
          <p:cNvPicPr>
            <a:picLocks noGrp="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219200" y="1524000"/>
            <a:ext cx="6553200" cy="4648200"/>
          </a:xfrm>
          <a:prstGeom prst="rect">
            <a:avLst/>
          </a:prstGeom>
          <a:noFill/>
          <a:ln>
            <a:noFill/>
          </a:ln>
        </p:spPr>
      </p:pic>
    </p:spTree>
    <p:extLst>
      <p:ext uri="{BB962C8B-B14F-4D97-AF65-F5344CB8AC3E}">
        <p14:creationId xmlns:p14="http://schemas.microsoft.com/office/powerpoint/2010/main" val="1846558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F7019-6E74-334E-946E-E0C072D06D4E}"/>
              </a:ext>
            </a:extLst>
          </p:cNvPr>
          <p:cNvSpPr>
            <a:spLocks noGrp="1"/>
          </p:cNvSpPr>
          <p:nvPr>
            <p:ph type="title"/>
          </p:nvPr>
        </p:nvSpPr>
        <p:spPr/>
        <p:txBody>
          <a:bodyPr/>
          <a:lstStyle/>
          <a:p>
            <a:r>
              <a:rPr lang="en-US" dirty="0">
                <a:solidFill>
                  <a:schemeClr val="tx1"/>
                </a:solidFill>
              </a:rPr>
              <a:t>The Home Group </a:t>
            </a:r>
          </a:p>
        </p:txBody>
      </p:sp>
      <p:pic>
        <p:nvPicPr>
          <p:cNvPr id="6" name="Content Placeholder 5" descr="A picture containing text&#10;&#10;Description automatically generated">
            <a:extLst>
              <a:ext uri="{FF2B5EF4-FFF2-40B4-BE49-F238E27FC236}">
                <a16:creationId xmlns:a16="http://schemas.microsoft.com/office/drawing/2014/main" id="{D2B622D2-D02A-4846-B0FE-645883CE9707}"/>
              </a:ext>
            </a:extLst>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3733800" y="1676400"/>
            <a:ext cx="1978526" cy="4572000"/>
          </a:xfrm>
        </p:spPr>
      </p:pic>
    </p:spTree>
    <p:extLst>
      <p:ext uri="{BB962C8B-B14F-4D97-AF65-F5344CB8AC3E}">
        <p14:creationId xmlns:p14="http://schemas.microsoft.com/office/powerpoint/2010/main" val="585357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BE26F-9A81-7748-996D-1C0ECB66712E}"/>
              </a:ext>
            </a:extLst>
          </p:cNvPr>
          <p:cNvSpPr>
            <a:spLocks noGrp="1"/>
          </p:cNvSpPr>
          <p:nvPr>
            <p:ph type="title"/>
          </p:nvPr>
        </p:nvSpPr>
        <p:spPr/>
        <p:txBody>
          <a:bodyPr/>
          <a:lstStyle/>
          <a:p>
            <a:r>
              <a:rPr lang="en-US" dirty="0">
                <a:solidFill>
                  <a:schemeClr val="tx1"/>
                </a:solidFill>
              </a:rPr>
              <a:t>The Home Group</a:t>
            </a:r>
          </a:p>
        </p:txBody>
      </p:sp>
      <p:sp>
        <p:nvSpPr>
          <p:cNvPr id="4" name="Content Placeholder 3">
            <a:extLst>
              <a:ext uri="{FF2B5EF4-FFF2-40B4-BE49-F238E27FC236}">
                <a16:creationId xmlns:a16="http://schemas.microsoft.com/office/drawing/2014/main" id="{9330A5E6-D6AD-A44E-AEC5-A1A69DA23A1F}"/>
              </a:ext>
            </a:extLst>
          </p:cNvPr>
          <p:cNvSpPr>
            <a:spLocks noGrp="1"/>
          </p:cNvSpPr>
          <p:nvPr>
            <p:ph sz="quarter" idx="1"/>
          </p:nvPr>
        </p:nvSpPr>
        <p:spPr/>
        <p:txBody>
          <a:bodyPr>
            <a:normAutofit fontScale="92500"/>
          </a:bodyPr>
          <a:lstStyle/>
          <a:p>
            <a:r>
              <a:rPr lang="en-US" dirty="0"/>
              <a:t>For most A.A.s, membership in a home group is one of the keys to continuing sobriety. </a:t>
            </a:r>
          </a:p>
          <a:p>
            <a:r>
              <a:rPr lang="en-US" dirty="0"/>
              <a:t>The home group affords individual A.A.s the privilege of voting on issues that affect the Fellowship as a whole; it is the very basis of the service structure. </a:t>
            </a:r>
          </a:p>
          <a:p>
            <a:r>
              <a:rPr lang="en-US" dirty="0"/>
              <a:t>As with all group conscience matters, each member has one vote. </a:t>
            </a:r>
          </a:p>
          <a:p>
            <a:r>
              <a:rPr lang="en-US" dirty="0"/>
              <a:t>“from coffee maker to secretary, treasurer, or chairperson is usually the way members first experience the joy and the growth that can be derived from A.A. service.”  	</a:t>
            </a:r>
            <a:r>
              <a:rPr lang="en-US" i="1" dirty="0"/>
              <a:t>The A.A. Group Pamphlet </a:t>
            </a:r>
          </a:p>
        </p:txBody>
      </p:sp>
    </p:spTree>
    <p:extLst>
      <p:ext uri="{BB962C8B-B14F-4D97-AF65-F5344CB8AC3E}">
        <p14:creationId xmlns:p14="http://schemas.microsoft.com/office/powerpoint/2010/main" val="3386210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32F1-AC69-E046-B17C-3605A7C1A7CA}"/>
              </a:ext>
            </a:extLst>
          </p:cNvPr>
          <p:cNvSpPr>
            <a:spLocks noGrp="1"/>
          </p:cNvSpPr>
          <p:nvPr>
            <p:ph type="title"/>
          </p:nvPr>
        </p:nvSpPr>
        <p:spPr/>
        <p:txBody>
          <a:bodyPr/>
          <a:lstStyle/>
          <a:p>
            <a:r>
              <a:rPr lang="en-US" dirty="0">
                <a:solidFill>
                  <a:schemeClr val="tx1"/>
                </a:solidFill>
              </a:rPr>
              <a:t>What we covered………….</a:t>
            </a:r>
          </a:p>
        </p:txBody>
      </p:sp>
      <p:sp>
        <p:nvSpPr>
          <p:cNvPr id="5" name="Rectangle 1">
            <a:extLst>
              <a:ext uri="{FF2B5EF4-FFF2-40B4-BE49-F238E27FC236}">
                <a16:creationId xmlns:a16="http://schemas.microsoft.com/office/drawing/2014/main" id="{2FCA3FB1-F3E4-5743-91E6-9DE7FA64484F}"/>
              </a:ext>
            </a:extLst>
          </p:cNvPr>
          <p:cNvSpPr>
            <a:spLocks noGrp="1" noChangeArrowheads="1"/>
          </p:cNvSpPr>
          <p:nvPr>
            <p:ph sz="quarter" idx="1"/>
          </p:nvPr>
        </p:nvSpPr>
        <p:spPr bwMode="auto">
          <a:xfrm>
            <a:off x="301752" y="2258776"/>
            <a:ext cx="8613648"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022850" algn="r"/>
              </a:tabLst>
              <a:defRPr>
                <a:solidFill>
                  <a:schemeClr val="tx1"/>
                </a:solidFill>
                <a:latin typeface="Arial" panose="020B0604020202020204" pitchFamily="34" charset="0"/>
              </a:defRPr>
            </a:lvl1pPr>
            <a:lvl2pPr eaLnBrk="0" fontAlgn="base" hangingPunct="0">
              <a:spcBef>
                <a:spcPct val="0"/>
              </a:spcBef>
              <a:spcAft>
                <a:spcPct val="0"/>
              </a:spcAft>
              <a:tabLst>
                <a:tab pos="5022850" algn="r"/>
              </a:tabLst>
              <a:defRPr>
                <a:solidFill>
                  <a:schemeClr val="tx1"/>
                </a:solidFill>
                <a:latin typeface="Arial" panose="020B0604020202020204" pitchFamily="34" charset="0"/>
              </a:defRPr>
            </a:lvl2pPr>
            <a:lvl3pPr eaLnBrk="0" fontAlgn="base" hangingPunct="0">
              <a:spcBef>
                <a:spcPct val="0"/>
              </a:spcBef>
              <a:spcAft>
                <a:spcPct val="0"/>
              </a:spcAft>
              <a:tabLst>
                <a:tab pos="5022850" algn="r"/>
              </a:tabLst>
              <a:defRPr>
                <a:solidFill>
                  <a:schemeClr val="tx1"/>
                </a:solidFill>
                <a:latin typeface="Arial" panose="020B0604020202020204" pitchFamily="34" charset="0"/>
              </a:defRPr>
            </a:lvl3pPr>
            <a:lvl4pPr eaLnBrk="0" fontAlgn="base" hangingPunct="0">
              <a:spcBef>
                <a:spcPct val="0"/>
              </a:spcBef>
              <a:spcAft>
                <a:spcPct val="0"/>
              </a:spcAft>
              <a:tabLst>
                <a:tab pos="5022850" algn="r"/>
              </a:tabLst>
              <a:defRPr>
                <a:solidFill>
                  <a:schemeClr val="tx1"/>
                </a:solidFill>
                <a:latin typeface="Arial" panose="020B0604020202020204" pitchFamily="34" charset="0"/>
              </a:defRPr>
            </a:lvl4pPr>
            <a:lvl5pPr eaLnBrk="0" fontAlgn="base" hangingPunct="0">
              <a:spcBef>
                <a:spcPct val="0"/>
              </a:spcBef>
              <a:spcAft>
                <a:spcPct val="0"/>
              </a:spcAft>
              <a:tabLst>
                <a:tab pos="5022850" algn="r"/>
              </a:tabLst>
              <a:defRPr>
                <a:solidFill>
                  <a:schemeClr val="tx1"/>
                </a:solidFill>
                <a:latin typeface="Arial" panose="020B0604020202020204" pitchFamily="34" charset="0"/>
              </a:defRPr>
            </a:lvl5pPr>
            <a:lvl6pPr eaLnBrk="0" fontAlgn="base" hangingPunct="0">
              <a:spcBef>
                <a:spcPct val="0"/>
              </a:spcBef>
              <a:spcAft>
                <a:spcPct val="0"/>
              </a:spcAft>
              <a:tabLst>
                <a:tab pos="5022850" algn="r"/>
              </a:tabLst>
              <a:defRPr>
                <a:solidFill>
                  <a:schemeClr val="tx1"/>
                </a:solidFill>
                <a:latin typeface="Arial" panose="020B0604020202020204" pitchFamily="34" charset="0"/>
              </a:defRPr>
            </a:lvl6pPr>
            <a:lvl7pPr eaLnBrk="0" fontAlgn="base" hangingPunct="0">
              <a:spcBef>
                <a:spcPct val="0"/>
              </a:spcBef>
              <a:spcAft>
                <a:spcPct val="0"/>
              </a:spcAft>
              <a:tabLst>
                <a:tab pos="5022850" algn="r"/>
              </a:tabLst>
              <a:defRPr>
                <a:solidFill>
                  <a:schemeClr val="tx1"/>
                </a:solidFill>
                <a:latin typeface="Arial" panose="020B0604020202020204" pitchFamily="34" charset="0"/>
              </a:defRPr>
            </a:lvl7pPr>
            <a:lvl8pPr eaLnBrk="0" fontAlgn="base" hangingPunct="0">
              <a:spcBef>
                <a:spcPct val="0"/>
              </a:spcBef>
              <a:spcAft>
                <a:spcPct val="0"/>
              </a:spcAft>
              <a:tabLst>
                <a:tab pos="5022850" algn="r"/>
              </a:tabLst>
              <a:defRPr>
                <a:solidFill>
                  <a:schemeClr val="tx1"/>
                </a:solidFill>
                <a:latin typeface="Arial" panose="020B0604020202020204" pitchFamily="34" charset="0"/>
              </a:defRPr>
            </a:lvl8pPr>
            <a:lvl9pPr eaLnBrk="0" fontAlgn="base" hangingPunct="0">
              <a:spcBef>
                <a:spcPct val="0"/>
              </a:spcBef>
              <a:spcAft>
                <a:spcPct val="0"/>
              </a:spcAft>
              <a:tabLst>
                <a:tab pos="502285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022850" algn="r"/>
              </a:tabLst>
            </a:pPr>
            <a:r>
              <a:rPr kumimoji="0" lang="en-US" altLang="en-US" sz="2800" b="0"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Leadership in A.A.: Ever a Vital Need</a:t>
            </a:r>
            <a:endParaRPr kumimoji="0" lang="en-US" altLang="en-US" sz="2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022850" algn="r"/>
              </a:tabLst>
            </a:pPr>
            <a:r>
              <a:rPr kumimoji="0" lang="en-US" altLang="en-US" sz="2800" b="0"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A.A.’s Legacy of Service by Bill W.</a:t>
            </a:r>
            <a:endParaRPr kumimoji="0" lang="en-US" altLang="en-US" sz="2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022850" algn="r"/>
              </a:tabLst>
            </a:pPr>
            <a:r>
              <a:rPr kumimoji="0" lang="en-US" altLang="en-US" sz="2800" b="0"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A.A.’s Single Purpose</a:t>
            </a:r>
            <a:endParaRPr kumimoji="0" lang="en-US" altLang="en-US" sz="2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022850" algn="r"/>
              </a:tabLst>
            </a:pPr>
            <a:r>
              <a:rPr kumimoji="0" lang="en-US" altLang="en-US" sz="2800" b="0"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A.A.’s Principles of Service</a:t>
            </a:r>
            <a:endParaRPr kumimoji="0" lang="en-US" altLang="en-US" sz="2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022850" algn="r"/>
              </a:tabLst>
            </a:pPr>
            <a:r>
              <a:rPr kumimoji="0" lang="en-US" altLang="en-US" sz="2800" b="0"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A.A. Groups – The Final Voice of the Fellowship</a:t>
            </a:r>
            <a:endParaRPr kumimoji="0" lang="en-US" altLang="en-US" sz="2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022850" algn="r"/>
              </a:tabLst>
            </a:pPr>
            <a:r>
              <a:rPr kumimoji="0" lang="en-US" altLang="en-US" sz="2800" b="0"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7">
                  <a:extLst>
                    <a:ext uri="{A12FA001-AC4F-418D-AE19-62706E023703}">
                      <ahyp:hlinkClr xmlns:ahyp="http://schemas.microsoft.com/office/drawing/2018/hyperlinkcolor" val="tx"/>
                    </a:ext>
                  </a:extLst>
                </a:hlinkClick>
              </a:rPr>
              <a:t>Informed Group Conscience</a:t>
            </a:r>
            <a:endParaRPr kumimoji="0" lang="en-US" altLang="en-US" sz="2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022850" algn="r"/>
              </a:tabLst>
            </a:pPr>
            <a:r>
              <a:rPr kumimoji="0" lang="en-US" altLang="en-US" sz="2800" b="0"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8">
                  <a:extLst>
                    <a:ext uri="{A12FA001-AC4F-418D-AE19-62706E023703}">
                      <ahyp:hlinkClr xmlns:ahyp="http://schemas.microsoft.com/office/drawing/2018/hyperlinkcolor" val="tx"/>
                    </a:ext>
                  </a:extLst>
                </a:hlinkClick>
              </a:rPr>
              <a:t>The Home Group</a:t>
            </a:r>
            <a:endParaRPr kumimoji="0" lang="en-US" altLang="en-US" sz="2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2441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p:cTn id="22" dur="500" decel="50000" fill="hold">
                                          <p:stCondLst>
                                            <p:cond delay="0"/>
                                          </p:stCondLst>
                                        </p:cTn>
                                        <p:tgtEl>
                                          <p:spTgt spid="5">
                                            <p:txEl>
                                              <p:pRg st="2" end="2"/>
                                            </p:txEl>
                                          </p:spTgt>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5">
                                            <p:txEl>
                                              <p:pRg st="2" end="2"/>
                                            </p:txEl>
                                          </p:spTgt>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5">
                                            <p:txEl>
                                              <p:pRg st="2" end="2"/>
                                            </p:txEl>
                                          </p:spTgt>
                                        </p:tgtEl>
                                        <p:attrNameLst>
                                          <p:attrName>ppt_w</p:attrName>
                                        </p:attrNameLst>
                                      </p:cBhvr>
                                      <p:tavLst>
                                        <p:tav tm="0">
                                          <p:val>
                                            <p:strVal val="#ppt_w*.05"/>
                                          </p:val>
                                        </p:tav>
                                        <p:tav tm="100000">
                                          <p:val>
                                            <p:strVal val="#ppt_w"/>
                                          </p:val>
                                        </p:tav>
                                      </p:tavLst>
                                    </p:anim>
                                    <p:anim calcmode="lin" valueType="num">
                                      <p:cBhvr>
                                        <p:cTn id="25" dur="1000" fill="hold"/>
                                        <p:tgtEl>
                                          <p:spTgt spid="5">
                                            <p:txEl>
                                              <p:pRg st="2" end="2"/>
                                            </p:txEl>
                                          </p:spTgt>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5">
                                            <p:txEl>
                                              <p:pRg st="2" end="2"/>
                                            </p:txEl>
                                          </p:spTgt>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5">
                                            <p:txEl>
                                              <p:pRg st="2" end="2"/>
                                            </p:txEl>
                                          </p:spTgt>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5">
                                            <p:txEl>
                                              <p:pRg st="2" end="2"/>
                                            </p:txEl>
                                          </p:spTgt>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6" presetClass="entr" presetSubtype="0" fill="hold" nodeType="clickEffect">
                                  <p:stCondLst>
                                    <p:cond delay="0"/>
                                  </p:stCondLst>
                                  <p:iterate type="lt">
                                    <p:tmPct val="10000"/>
                                  </p:iterate>
                                  <p:childTnLst>
                                    <p:set>
                                      <p:cBhvr>
                                        <p:cTn id="33" dur="1" fill="hold">
                                          <p:stCondLst>
                                            <p:cond delay="0"/>
                                          </p:stCondLst>
                                        </p:cTn>
                                        <p:tgtEl>
                                          <p:spTgt spid="5">
                                            <p:txEl>
                                              <p:pRg st="3" end="3"/>
                                            </p:txEl>
                                          </p:spTgt>
                                        </p:tgtEl>
                                        <p:attrNameLst>
                                          <p:attrName>style.visibility</p:attrName>
                                        </p:attrNameLst>
                                      </p:cBhvr>
                                      <p:to>
                                        <p:strVal val="visible"/>
                                      </p:to>
                                    </p:set>
                                    <p:anim by="(-#ppt_w*2)" calcmode="lin" valueType="num">
                                      <p:cBhvr rctx="PPT">
                                        <p:cTn id="34" dur="500" autoRev="1" fill="hold">
                                          <p:stCondLst>
                                            <p:cond delay="0"/>
                                          </p:stCondLst>
                                        </p:cTn>
                                        <p:tgtEl>
                                          <p:spTgt spid="5">
                                            <p:txEl>
                                              <p:pRg st="3" end="3"/>
                                            </p:txEl>
                                          </p:spTgt>
                                        </p:tgtEl>
                                        <p:attrNameLst>
                                          <p:attrName>ppt_w</p:attrName>
                                        </p:attrNameLst>
                                      </p:cBhvr>
                                    </p:anim>
                                    <p:anim by="(#ppt_w*0.50)" calcmode="lin" valueType="num">
                                      <p:cBhvr>
                                        <p:cTn id="35" dur="500" decel="50000" autoRev="1" fill="hold">
                                          <p:stCondLst>
                                            <p:cond delay="0"/>
                                          </p:stCondLst>
                                        </p:cTn>
                                        <p:tgtEl>
                                          <p:spTgt spid="5">
                                            <p:txEl>
                                              <p:pRg st="3" end="3"/>
                                            </p:txEl>
                                          </p:spTgt>
                                        </p:tgtEl>
                                        <p:attrNameLst>
                                          <p:attrName>ppt_x</p:attrName>
                                        </p:attrNameLst>
                                      </p:cBhvr>
                                    </p:anim>
                                    <p:anim from="(-#ppt_h/2)" to="(#ppt_y)" calcmode="lin" valueType="num">
                                      <p:cBhvr>
                                        <p:cTn id="36" dur="1000" fill="hold">
                                          <p:stCondLst>
                                            <p:cond delay="0"/>
                                          </p:stCondLst>
                                        </p:cTn>
                                        <p:tgtEl>
                                          <p:spTgt spid="5">
                                            <p:txEl>
                                              <p:pRg st="3" end="3"/>
                                            </p:txEl>
                                          </p:spTgt>
                                        </p:tgtEl>
                                        <p:attrNameLst>
                                          <p:attrName>ppt_y</p:attrName>
                                        </p:attrNameLst>
                                      </p:cBhvr>
                                    </p:anim>
                                    <p:animRot by="21600000">
                                      <p:cBhvr>
                                        <p:cTn id="37" dur="1000" fill="hold">
                                          <p:stCondLst>
                                            <p:cond delay="0"/>
                                          </p:stCondLst>
                                        </p:cTn>
                                        <p:tgtEl>
                                          <p:spTgt spid="5">
                                            <p:txEl>
                                              <p:pRg st="3" end="3"/>
                                            </p:txEl>
                                          </p:spTgt>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5"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 calcmode="lin" valueType="num">
                                      <p:cBhvr>
                                        <p:cTn id="42"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4" dur="1000" fill="hold"/>
                                        <p:tgtEl>
                                          <p:spTgt spid="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6" fill="hold">
                      <p:stCondLst>
                        <p:cond delay="indefinite"/>
                      </p:stCondLst>
                      <p:childTnLst>
                        <p:par>
                          <p:cTn id="47" fill="hold">
                            <p:stCondLst>
                              <p:cond delay="0"/>
                            </p:stCondLst>
                            <p:childTnLst>
                              <p:par>
                                <p:cTn id="48" presetID="30" presetClass="entr" presetSubtype="0" fill="hold" nodeType="click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Effect transition="in" filter="fade">
                                      <p:cBhvr>
                                        <p:cTn id="50" dur="800" decel="100000"/>
                                        <p:tgtEl>
                                          <p:spTgt spid="5">
                                            <p:txEl>
                                              <p:pRg st="5" end="5"/>
                                            </p:txEl>
                                          </p:spTgt>
                                        </p:tgtEl>
                                      </p:cBhvr>
                                    </p:animEffect>
                                    <p:anim calcmode="lin" valueType="num">
                                      <p:cBhvr>
                                        <p:cTn id="51" dur="800" decel="100000" fill="hold"/>
                                        <p:tgtEl>
                                          <p:spTgt spid="5">
                                            <p:txEl>
                                              <p:pRg st="5" end="5"/>
                                            </p:txEl>
                                          </p:spTgt>
                                        </p:tgtEl>
                                        <p:attrNameLst>
                                          <p:attrName>style.rotation</p:attrName>
                                        </p:attrNameLst>
                                      </p:cBhvr>
                                      <p:tavLst>
                                        <p:tav tm="0">
                                          <p:val>
                                            <p:fltVal val="-90"/>
                                          </p:val>
                                        </p:tav>
                                        <p:tav tm="100000">
                                          <p:val>
                                            <p:fltVal val="0"/>
                                          </p:val>
                                        </p:tav>
                                      </p:tavLst>
                                    </p:anim>
                                    <p:anim calcmode="lin" valueType="num">
                                      <p:cBhvr>
                                        <p:cTn id="52" dur="800" decel="100000" fill="hold"/>
                                        <p:tgtEl>
                                          <p:spTgt spid="5">
                                            <p:txEl>
                                              <p:pRg st="5" end="5"/>
                                            </p:txEl>
                                          </p:spTgt>
                                        </p:tgtEl>
                                        <p:attrNameLst>
                                          <p:attrName>ppt_x</p:attrName>
                                        </p:attrNameLst>
                                      </p:cBhvr>
                                      <p:tavLst>
                                        <p:tav tm="0">
                                          <p:val>
                                            <p:strVal val="#ppt_x+0.4"/>
                                          </p:val>
                                        </p:tav>
                                        <p:tav tm="100000">
                                          <p:val>
                                            <p:strVal val="#ppt_x-0.05"/>
                                          </p:val>
                                        </p:tav>
                                      </p:tavLst>
                                    </p:anim>
                                    <p:anim calcmode="lin" valueType="num">
                                      <p:cBhvr>
                                        <p:cTn id="53" dur="800" decel="100000" fill="hold"/>
                                        <p:tgtEl>
                                          <p:spTgt spid="5">
                                            <p:txEl>
                                              <p:pRg st="5" end="5"/>
                                            </p:txEl>
                                          </p:spTgt>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5">
                                            <p:txEl>
                                              <p:pRg st="5" end="5"/>
                                            </p:txEl>
                                          </p:spTgt>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5">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2" presetClass="entr" presetSubtype="0" fill="hold" nodeType="clickEffect">
                                  <p:stCondLst>
                                    <p:cond delay="0"/>
                                  </p:stCondLst>
                                  <p:childTnLst>
                                    <p:set>
                                      <p:cBhvr>
                                        <p:cTn id="59" dur="1" fill="hold">
                                          <p:stCondLst>
                                            <p:cond delay="0"/>
                                          </p:stCondLst>
                                        </p:cTn>
                                        <p:tgtEl>
                                          <p:spTgt spid="5">
                                            <p:txEl>
                                              <p:pRg st="6" end="6"/>
                                            </p:txEl>
                                          </p:spTgt>
                                        </p:tgtEl>
                                        <p:attrNameLst>
                                          <p:attrName>style.visibility</p:attrName>
                                        </p:attrNameLst>
                                      </p:cBhvr>
                                      <p:to>
                                        <p:strVal val="visible"/>
                                      </p:to>
                                    </p:set>
                                    <p:animScale>
                                      <p:cBhvr>
                                        <p:cTn id="60" dur="1000" decel="50000" fill="hold">
                                          <p:stCondLst>
                                            <p:cond delay="0"/>
                                          </p:stCondLst>
                                        </p:cTn>
                                        <p:tgtEl>
                                          <p:spTgt spid="5">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5">
                                            <p:txEl>
                                              <p:pRg st="6" end="6"/>
                                            </p:txEl>
                                          </p:spTgt>
                                        </p:tgtEl>
                                        <p:attrNameLst>
                                          <p:attrName>ppt_x</p:attrName>
                                          <p:attrName>ppt_y</p:attrName>
                                        </p:attrNameLst>
                                      </p:cBhvr>
                                    </p:animMotion>
                                    <p:animEffect transition="in" filter="fade">
                                      <p:cBhvr>
                                        <p:cTn id="6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492A0-A552-544E-A8DA-9BFCD9C8162E}"/>
              </a:ext>
            </a:extLst>
          </p:cNvPr>
          <p:cNvSpPr>
            <a:spLocks noGrp="1"/>
          </p:cNvSpPr>
          <p:nvPr>
            <p:ph type="title"/>
          </p:nvPr>
        </p:nvSpPr>
        <p:spPr/>
        <p:txBody>
          <a:bodyPr/>
          <a:lstStyle/>
          <a:p>
            <a:r>
              <a:rPr lang="en-US" b="1" dirty="0">
                <a:solidFill>
                  <a:schemeClr val="tx1"/>
                </a:solidFill>
              </a:rPr>
              <a:t>What we’ll try to cover today</a:t>
            </a:r>
          </a:p>
        </p:txBody>
      </p:sp>
      <p:sp>
        <p:nvSpPr>
          <p:cNvPr id="3" name="Content Placeholder 2">
            <a:extLst>
              <a:ext uri="{FF2B5EF4-FFF2-40B4-BE49-F238E27FC236}">
                <a16:creationId xmlns:a16="http://schemas.microsoft.com/office/drawing/2014/main" id="{8CB93189-568D-9A4C-91E9-D616E38832E6}"/>
              </a:ext>
            </a:extLst>
          </p:cNvPr>
          <p:cNvSpPr>
            <a:spLocks noGrp="1"/>
          </p:cNvSpPr>
          <p:nvPr>
            <p:ph sz="quarter" idx="1"/>
          </p:nvPr>
        </p:nvSpPr>
        <p:spPr/>
        <p:txBody>
          <a:bodyPr/>
          <a:lstStyle/>
          <a:p>
            <a:pPr marL="0" indent="0" algn="ctr">
              <a:buNone/>
            </a:pPr>
            <a:endParaRPr lang="en-US" dirty="0"/>
          </a:p>
          <a:p>
            <a:pPr marL="0" indent="0" algn="ctr">
              <a:buNone/>
            </a:pPr>
            <a:endParaRPr lang="en-US" dirty="0"/>
          </a:p>
          <a:p>
            <a:pPr marL="0" indent="0" algn="ctr">
              <a:buNone/>
            </a:pPr>
            <a:r>
              <a:rPr lang="en-US" sz="3200" dirty="0"/>
              <a:t>Discussion/Sharing on Chapters 1-3 </a:t>
            </a:r>
          </a:p>
        </p:txBody>
      </p:sp>
    </p:spTree>
    <p:extLst>
      <p:ext uri="{BB962C8B-B14F-4D97-AF65-F5344CB8AC3E}">
        <p14:creationId xmlns:p14="http://schemas.microsoft.com/office/powerpoint/2010/main" val="2944943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1A749-4687-1342-9326-DABA419EA76E}"/>
              </a:ext>
            </a:extLst>
          </p:cNvPr>
          <p:cNvSpPr>
            <a:spLocks noGrp="1"/>
          </p:cNvSpPr>
          <p:nvPr>
            <p:ph type="title"/>
          </p:nvPr>
        </p:nvSpPr>
        <p:spPr/>
        <p:txBody>
          <a:bodyPr/>
          <a:lstStyle/>
          <a:p>
            <a:r>
              <a:rPr lang="en-US" dirty="0">
                <a:solidFill>
                  <a:schemeClr val="tx1"/>
                </a:solidFill>
              </a:rPr>
              <a:t>Discussion/Sharing</a:t>
            </a:r>
          </a:p>
        </p:txBody>
      </p:sp>
      <p:sp>
        <p:nvSpPr>
          <p:cNvPr id="3" name="Footer Placeholder 2">
            <a:extLst>
              <a:ext uri="{FF2B5EF4-FFF2-40B4-BE49-F238E27FC236}">
                <a16:creationId xmlns:a16="http://schemas.microsoft.com/office/drawing/2014/main" id="{DA6E0859-D54D-0F43-B801-2048BF40C72C}"/>
              </a:ext>
            </a:extLst>
          </p:cNvPr>
          <p:cNvSpPr>
            <a:spLocks noGrp="1"/>
          </p:cNvSpPr>
          <p:nvPr>
            <p:ph type="ftr" sz="quarter" idx="4294967295"/>
          </p:nvPr>
        </p:nvSpPr>
        <p:spPr>
          <a:xfrm>
            <a:off x="762000" y="6410848"/>
            <a:ext cx="8153400" cy="294752"/>
          </a:xfrm>
        </p:spPr>
        <p:txBody>
          <a:bodyPr/>
          <a:lstStyle/>
          <a:p>
            <a:r>
              <a:rPr lang="en-US"/>
              <a:t>aageorgia.org  |  gssa@aageorgia.org  | P.O. Box 7325 Macon, GA 31209 | Phone: 478-745-2588 | Gssa@2006</a:t>
            </a:r>
            <a:endParaRPr lang="en-US" dirty="0"/>
          </a:p>
        </p:txBody>
      </p:sp>
      <p:pic>
        <p:nvPicPr>
          <p:cNvPr id="5" name="Content Placeholder 4" descr="C:\Users\browia\AppData\Local\Microsoft\Windows\Temporary Internet Files\Content.IE5\MH5L0V1Q\MC900234625[1].wmf">
            <a:extLst>
              <a:ext uri="{FF2B5EF4-FFF2-40B4-BE49-F238E27FC236}">
                <a16:creationId xmlns:a16="http://schemas.microsoft.com/office/drawing/2014/main" id="{D040032B-45E4-D240-8202-CB621454B09F}"/>
              </a:ext>
            </a:extLst>
          </p:cNvPr>
          <p:cNvPicPr>
            <a:picLocks noGrp="1" noChangeAspect="1" noChangeArrowheads="1"/>
          </p:cNvPicPr>
          <p:nvPr>
            <p:ph sz="quarter" idx="1"/>
          </p:nvPr>
        </p:nvPicPr>
        <p:blipFill>
          <a:blip r:embed="rId2"/>
          <a:srcRect/>
          <a:stretch>
            <a:fillRect/>
          </a:stretch>
        </p:blipFill>
        <p:spPr bwMode="auto">
          <a:xfrm>
            <a:off x="2681960" y="1591909"/>
            <a:ext cx="4099840" cy="4580291"/>
          </a:xfrm>
          <a:prstGeom prst="rect">
            <a:avLst/>
          </a:prstGeom>
          <a:noFill/>
        </p:spPr>
      </p:pic>
    </p:spTree>
    <p:extLst>
      <p:ext uri="{BB962C8B-B14F-4D97-AF65-F5344CB8AC3E}">
        <p14:creationId xmlns:p14="http://schemas.microsoft.com/office/powerpoint/2010/main" val="30423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50631-F8B3-8C43-843C-B57DA15EC7FE}"/>
              </a:ext>
            </a:extLst>
          </p:cNvPr>
          <p:cNvSpPr>
            <a:spLocks noGrp="1"/>
          </p:cNvSpPr>
          <p:nvPr>
            <p:ph type="title"/>
          </p:nvPr>
        </p:nvSpPr>
        <p:spPr/>
        <p:txBody>
          <a:bodyPr/>
          <a:lstStyle/>
          <a:p>
            <a:r>
              <a:rPr lang="en-US" b="1" dirty="0">
                <a:solidFill>
                  <a:schemeClr val="tx1"/>
                </a:solidFill>
              </a:rPr>
              <a:t>The District &amp; D.C.M</a:t>
            </a:r>
          </a:p>
        </p:txBody>
      </p:sp>
      <p:pic>
        <p:nvPicPr>
          <p:cNvPr id="6" name="Content Placeholder 5">
            <a:extLst>
              <a:ext uri="{FF2B5EF4-FFF2-40B4-BE49-F238E27FC236}">
                <a16:creationId xmlns:a16="http://schemas.microsoft.com/office/drawing/2014/main" id="{59ED974D-87E8-8548-954E-9D14E656BBEC}"/>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978944" y="2174875"/>
            <a:ext cx="3149600" cy="3276600"/>
          </a:xfrm>
        </p:spPr>
      </p:pic>
    </p:spTree>
    <p:extLst>
      <p:ext uri="{BB962C8B-B14F-4D97-AF65-F5344CB8AC3E}">
        <p14:creationId xmlns:p14="http://schemas.microsoft.com/office/powerpoint/2010/main" val="2417908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32F1-AC69-E046-B17C-3605A7C1A7CA}"/>
              </a:ext>
            </a:extLst>
          </p:cNvPr>
          <p:cNvSpPr>
            <a:spLocks noGrp="1"/>
          </p:cNvSpPr>
          <p:nvPr>
            <p:ph type="title"/>
          </p:nvPr>
        </p:nvSpPr>
        <p:spPr/>
        <p:txBody>
          <a:bodyPr/>
          <a:lstStyle/>
          <a:p>
            <a:r>
              <a:rPr lang="en-US" dirty="0">
                <a:solidFill>
                  <a:schemeClr val="tx1"/>
                </a:solidFill>
              </a:rPr>
              <a:t>Chapter 2 Discussion Topics</a:t>
            </a:r>
          </a:p>
        </p:txBody>
      </p:sp>
      <p:sp>
        <p:nvSpPr>
          <p:cNvPr id="5" name="Rectangle 1">
            <a:extLst>
              <a:ext uri="{FF2B5EF4-FFF2-40B4-BE49-F238E27FC236}">
                <a16:creationId xmlns:a16="http://schemas.microsoft.com/office/drawing/2014/main" id="{2FCA3FB1-F3E4-5743-91E6-9DE7FA64484F}"/>
              </a:ext>
            </a:extLst>
          </p:cNvPr>
          <p:cNvSpPr>
            <a:spLocks noGrp="1" noChangeArrowheads="1"/>
          </p:cNvSpPr>
          <p:nvPr>
            <p:ph sz="quarter" idx="1"/>
          </p:nvPr>
        </p:nvSpPr>
        <p:spPr bwMode="auto">
          <a:xfrm>
            <a:off x="301752" y="1612448"/>
            <a:ext cx="8613648"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022850" algn="r"/>
              </a:tabLst>
              <a:defRPr>
                <a:solidFill>
                  <a:schemeClr val="tx1"/>
                </a:solidFill>
                <a:latin typeface="Arial" panose="020B0604020202020204" pitchFamily="34" charset="0"/>
              </a:defRPr>
            </a:lvl1pPr>
            <a:lvl2pPr eaLnBrk="0" fontAlgn="base" hangingPunct="0">
              <a:spcBef>
                <a:spcPct val="0"/>
              </a:spcBef>
              <a:spcAft>
                <a:spcPct val="0"/>
              </a:spcAft>
              <a:tabLst>
                <a:tab pos="5022850" algn="r"/>
              </a:tabLst>
              <a:defRPr>
                <a:solidFill>
                  <a:schemeClr val="tx1"/>
                </a:solidFill>
                <a:latin typeface="Arial" panose="020B0604020202020204" pitchFamily="34" charset="0"/>
              </a:defRPr>
            </a:lvl2pPr>
            <a:lvl3pPr eaLnBrk="0" fontAlgn="base" hangingPunct="0">
              <a:spcBef>
                <a:spcPct val="0"/>
              </a:spcBef>
              <a:spcAft>
                <a:spcPct val="0"/>
              </a:spcAft>
              <a:tabLst>
                <a:tab pos="5022850" algn="r"/>
              </a:tabLst>
              <a:defRPr>
                <a:solidFill>
                  <a:schemeClr val="tx1"/>
                </a:solidFill>
                <a:latin typeface="Arial" panose="020B0604020202020204" pitchFamily="34" charset="0"/>
              </a:defRPr>
            </a:lvl3pPr>
            <a:lvl4pPr eaLnBrk="0" fontAlgn="base" hangingPunct="0">
              <a:spcBef>
                <a:spcPct val="0"/>
              </a:spcBef>
              <a:spcAft>
                <a:spcPct val="0"/>
              </a:spcAft>
              <a:tabLst>
                <a:tab pos="5022850" algn="r"/>
              </a:tabLst>
              <a:defRPr>
                <a:solidFill>
                  <a:schemeClr val="tx1"/>
                </a:solidFill>
                <a:latin typeface="Arial" panose="020B0604020202020204" pitchFamily="34" charset="0"/>
              </a:defRPr>
            </a:lvl4pPr>
            <a:lvl5pPr eaLnBrk="0" fontAlgn="base" hangingPunct="0">
              <a:spcBef>
                <a:spcPct val="0"/>
              </a:spcBef>
              <a:spcAft>
                <a:spcPct val="0"/>
              </a:spcAft>
              <a:tabLst>
                <a:tab pos="5022850" algn="r"/>
              </a:tabLst>
              <a:defRPr>
                <a:solidFill>
                  <a:schemeClr val="tx1"/>
                </a:solidFill>
                <a:latin typeface="Arial" panose="020B0604020202020204" pitchFamily="34" charset="0"/>
              </a:defRPr>
            </a:lvl5pPr>
            <a:lvl6pPr eaLnBrk="0" fontAlgn="base" hangingPunct="0">
              <a:spcBef>
                <a:spcPct val="0"/>
              </a:spcBef>
              <a:spcAft>
                <a:spcPct val="0"/>
              </a:spcAft>
              <a:tabLst>
                <a:tab pos="5022850" algn="r"/>
              </a:tabLst>
              <a:defRPr>
                <a:solidFill>
                  <a:schemeClr val="tx1"/>
                </a:solidFill>
                <a:latin typeface="Arial" panose="020B0604020202020204" pitchFamily="34" charset="0"/>
              </a:defRPr>
            </a:lvl6pPr>
            <a:lvl7pPr eaLnBrk="0" fontAlgn="base" hangingPunct="0">
              <a:spcBef>
                <a:spcPct val="0"/>
              </a:spcBef>
              <a:spcAft>
                <a:spcPct val="0"/>
              </a:spcAft>
              <a:tabLst>
                <a:tab pos="5022850" algn="r"/>
              </a:tabLst>
              <a:defRPr>
                <a:solidFill>
                  <a:schemeClr val="tx1"/>
                </a:solidFill>
                <a:latin typeface="Arial" panose="020B0604020202020204" pitchFamily="34" charset="0"/>
              </a:defRPr>
            </a:lvl7pPr>
            <a:lvl8pPr eaLnBrk="0" fontAlgn="base" hangingPunct="0">
              <a:spcBef>
                <a:spcPct val="0"/>
              </a:spcBef>
              <a:spcAft>
                <a:spcPct val="0"/>
              </a:spcAft>
              <a:tabLst>
                <a:tab pos="5022850" algn="r"/>
              </a:tabLst>
              <a:defRPr>
                <a:solidFill>
                  <a:schemeClr val="tx1"/>
                </a:solidFill>
                <a:latin typeface="Arial" panose="020B0604020202020204" pitchFamily="34" charset="0"/>
              </a:defRPr>
            </a:lvl8pPr>
            <a:lvl9pPr eaLnBrk="0" fontAlgn="base" hangingPunct="0">
              <a:spcBef>
                <a:spcPct val="0"/>
              </a:spcBef>
              <a:spcAft>
                <a:spcPct val="0"/>
              </a:spcAft>
              <a:tabLst>
                <a:tab pos="502285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5022850" algn="r"/>
              </a:tabLst>
            </a:pPr>
            <a:r>
              <a:rPr kumimoji="0" lang="en-US" altLang="en-US" sz="2800" b="0" i="0" u="none" strike="noStrike" cap="none" normalizeH="0" dirty="0">
                <a:ln>
                  <a:noFill/>
                </a:ln>
                <a:effectLst/>
                <a:latin typeface="Arial" panose="020B0604020202020204" pitchFamily="34" charset="0"/>
              </a:rPr>
              <a:t>District</a:t>
            </a:r>
          </a:p>
          <a:p>
            <a:pPr marL="0" marR="0" lvl="0" indent="0" algn="ctr" defTabSz="914400" rtl="0" eaLnBrk="0" fontAlgn="base" latinLnBrk="0" hangingPunct="0">
              <a:lnSpc>
                <a:spcPct val="100000"/>
              </a:lnSpc>
              <a:spcBef>
                <a:spcPct val="0"/>
              </a:spcBef>
              <a:spcAft>
                <a:spcPct val="0"/>
              </a:spcAft>
              <a:buClrTx/>
              <a:buSzTx/>
              <a:buFontTx/>
              <a:buNone/>
              <a:tabLst>
                <a:tab pos="5022850" algn="r"/>
              </a:tabLst>
            </a:pPr>
            <a:r>
              <a:rPr lang="en-US" altLang="en-US" sz="2800" dirty="0"/>
              <a:t>D.C.M.</a:t>
            </a:r>
          </a:p>
          <a:p>
            <a:pPr marL="0" marR="0" lvl="0" indent="0" algn="ctr" defTabSz="914400" rtl="0" eaLnBrk="0" fontAlgn="base" latinLnBrk="0" hangingPunct="0">
              <a:lnSpc>
                <a:spcPct val="100000"/>
              </a:lnSpc>
              <a:spcBef>
                <a:spcPct val="0"/>
              </a:spcBef>
              <a:spcAft>
                <a:spcPct val="0"/>
              </a:spcAft>
              <a:buClrTx/>
              <a:buSzTx/>
              <a:buFontTx/>
              <a:buNone/>
              <a:tabLst>
                <a:tab pos="5022850" algn="r"/>
              </a:tabLst>
            </a:pPr>
            <a:r>
              <a:rPr kumimoji="0" lang="en-US" altLang="en-US" sz="2800" b="0" i="0" u="none" strike="noStrike" cap="none" normalizeH="0" baseline="0" dirty="0">
                <a:ln>
                  <a:noFill/>
                </a:ln>
                <a:effectLst/>
                <a:latin typeface="Arial" panose="020B0604020202020204" pitchFamily="34" charset="0"/>
              </a:rPr>
              <a:t>Alternate</a:t>
            </a:r>
            <a:r>
              <a:rPr kumimoji="0" lang="en-US" altLang="en-US" sz="2800" b="0" i="0" u="none" strike="noStrike" cap="none" normalizeH="0" dirty="0">
                <a:ln>
                  <a:noFill/>
                </a:ln>
                <a:effectLst/>
                <a:latin typeface="Arial" panose="020B0604020202020204" pitchFamily="34" charset="0"/>
              </a:rPr>
              <a:t> D.C.M</a:t>
            </a:r>
          </a:p>
          <a:p>
            <a:pPr marL="0" marR="0" lvl="0" indent="0" algn="ctr" defTabSz="914400" rtl="0" eaLnBrk="0" fontAlgn="base" latinLnBrk="0" hangingPunct="0">
              <a:lnSpc>
                <a:spcPct val="100000"/>
              </a:lnSpc>
              <a:spcBef>
                <a:spcPct val="0"/>
              </a:spcBef>
              <a:spcAft>
                <a:spcPct val="0"/>
              </a:spcAft>
              <a:buClrTx/>
              <a:buSzTx/>
              <a:buFontTx/>
              <a:buNone/>
              <a:tabLst>
                <a:tab pos="5022850" algn="r"/>
              </a:tabLst>
            </a:pPr>
            <a:r>
              <a:rPr lang="en-US" altLang="en-US" sz="2800" baseline="0" dirty="0"/>
              <a:t>DCM Email</a:t>
            </a:r>
          </a:p>
          <a:p>
            <a:pPr marL="0" marR="0" lvl="0" indent="0" algn="ctr" defTabSz="914400" rtl="0" eaLnBrk="0" fontAlgn="base" latinLnBrk="0" hangingPunct="0">
              <a:lnSpc>
                <a:spcPct val="100000"/>
              </a:lnSpc>
              <a:spcBef>
                <a:spcPct val="0"/>
              </a:spcBef>
              <a:spcAft>
                <a:spcPct val="0"/>
              </a:spcAft>
              <a:buClrTx/>
              <a:buSzTx/>
              <a:buFontTx/>
              <a:buNone/>
              <a:tabLst>
                <a:tab pos="5022850" algn="r"/>
              </a:tabLst>
            </a:pPr>
            <a:r>
              <a:rPr kumimoji="0" lang="en-US" altLang="en-US" sz="2800" b="0" i="0" u="none" strike="noStrike" cap="none" normalizeH="0" dirty="0">
                <a:ln>
                  <a:noFill/>
                </a:ln>
                <a:effectLst/>
                <a:latin typeface="Arial" panose="020B0604020202020204" pitchFamily="34" charset="0"/>
              </a:rPr>
              <a:t>Area 16 Web</a:t>
            </a:r>
          </a:p>
          <a:p>
            <a:pPr marL="0" marR="0" lvl="0" indent="0" algn="ctr" defTabSz="914400" rtl="0" eaLnBrk="0" fontAlgn="base" latinLnBrk="0" hangingPunct="0">
              <a:lnSpc>
                <a:spcPct val="100000"/>
              </a:lnSpc>
              <a:spcBef>
                <a:spcPct val="0"/>
              </a:spcBef>
              <a:spcAft>
                <a:spcPct val="0"/>
              </a:spcAft>
              <a:buClrTx/>
              <a:buSzTx/>
              <a:buFontTx/>
              <a:buNone/>
              <a:tabLst>
                <a:tab pos="5022850" algn="r"/>
              </a:tabLst>
            </a:pPr>
            <a:r>
              <a:rPr lang="en-US" altLang="en-US" sz="2800" baseline="0" dirty="0"/>
              <a:t>Area Directory</a:t>
            </a:r>
          </a:p>
          <a:p>
            <a:pPr marL="0" marR="0" lvl="0" indent="0" algn="ctr" defTabSz="914400" rtl="0" eaLnBrk="0" fontAlgn="base" latinLnBrk="0" hangingPunct="0">
              <a:lnSpc>
                <a:spcPct val="100000"/>
              </a:lnSpc>
              <a:spcBef>
                <a:spcPct val="0"/>
              </a:spcBef>
              <a:spcAft>
                <a:spcPct val="0"/>
              </a:spcAft>
              <a:buClrTx/>
              <a:buSzTx/>
              <a:buFontTx/>
              <a:buNone/>
              <a:tabLst>
                <a:tab pos="5022850" algn="r"/>
              </a:tabLst>
            </a:pPr>
            <a:r>
              <a:rPr kumimoji="0" lang="en-US" altLang="en-US" sz="2800" b="0" i="0" u="none" strike="noStrike" cap="none" normalizeH="0" dirty="0">
                <a:ln>
                  <a:noFill/>
                </a:ln>
                <a:effectLst/>
                <a:latin typeface="Arial" panose="020B0604020202020204" pitchFamily="34" charset="0"/>
              </a:rPr>
              <a:t>District Meeting Minutes</a:t>
            </a:r>
          </a:p>
          <a:p>
            <a:pPr marL="0" marR="0" lvl="0" indent="0" algn="ctr" defTabSz="914400" rtl="0" eaLnBrk="0" fontAlgn="base" latinLnBrk="0" hangingPunct="0">
              <a:lnSpc>
                <a:spcPct val="100000"/>
              </a:lnSpc>
              <a:spcBef>
                <a:spcPct val="0"/>
              </a:spcBef>
              <a:spcAft>
                <a:spcPct val="0"/>
              </a:spcAft>
              <a:buClrTx/>
              <a:buSzTx/>
              <a:buFontTx/>
              <a:buNone/>
              <a:tabLst>
                <a:tab pos="5022850" algn="r"/>
              </a:tabLst>
            </a:pPr>
            <a:r>
              <a:rPr lang="en-US" altLang="en-US" sz="2800" baseline="0" dirty="0"/>
              <a:t>District Officers</a:t>
            </a:r>
          </a:p>
          <a:p>
            <a:pPr marL="0" marR="0" lvl="0" indent="0" algn="ctr" defTabSz="914400" rtl="0" eaLnBrk="0" fontAlgn="base" latinLnBrk="0" hangingPunct="0">
              <a:lnSpc>
                <a:spcPct val="100000"/>
              </a:lnSpc>
              <a:spcBef>
                <a:spcPct val="0"/>
              </a:spcBef>
              <a:spcAft>
                <a:spcPct val="0"/>
              </a:spcAft>
              <a:buClrTx/>
              <a:buSzTx/>
              <a:buFontTx/>
              <a:buNone/>
              <a:tabLst>
                <a:tab pos="5022850" algn="r"/>
              </a:tabLst>
            </a:pPr>
            <a:r>
              <a:rPr kumimoji="0" lang="en-US" altLang="en-US" sz="2800" b="0" i="0" u="none" strike="noStrike" cap="none" normalizeH="0" dirty="0">
                <a:ln>
                  <a:noFill/>
                </a:ln>
                <a:effectLst/>
                <a:latin typeface="Arial" panose="020B0604020202020204" pitchFamily="34" charset="0"/>
              </a:rPr>
              <a:t>District Service Chairs</a:t>
            </a:r>
          </a:p>
          <a:p>
            <a:pPr marL="0" marR="0" lvl="0" indent="0" algn="ctr" defTabSz="914400" rtl="0" eaLnBrk="0" fontAlgn="base" latinLnBrk="0" hangingPunct="0">
              <a:lnSpc>
                <a:spcPct val="100000"/>
              </a:lnSpc>
              <a:spcBef>
                <a:spcPct val="0"/>
              </a:spcBef>
              <a:spcAft>
                <a:spcPct val="0"/>
              </a:spcAft>
              <a:buClrTx/>
              <a:buSzTx/>
              <a:buFontTx/>
              <a:buNone/>
              <a:tabLst>
                <a:tab pos="5022850" algn="r"/>
              </a:tabLst>
            </a:pPr>
            <a:r>
              <a:rPr lang="en-US" altLang="en-US" sz="2800" baseline="0" dirty="0"/>
              <a:t>How Assembly Operates</a:t>
            </a:r>
            <a:endParaRPr kumimoji="0" lang="en-US" altLang="en-US" sz="2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91692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1000" fill="hold"/>
                                        <p:tgtEl>
                                          <p:spTgt spid="5">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1000" fill="hold"/>
                                        <p:tgtEl>
                                          <p:spTgt spid="5">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1000" fill="hold"/>
                                        <p:tgtEl>
                                          <p:spTgt spid="5">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5">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1000" fill="hold"/>
                                        <p:tgtEl>
                                          <p:spTgt spid="5">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5">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5">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 calcmode="lin" valueType="num">
                                      <p:cBhvr>
                                        <p:cTn id="63" dur="1000" fill="hold"/>
                                        <p:tgtEl>
                                          <p:spTgt spid="5">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5">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5">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nodeType="click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anim calcmode="lin" valueType="num">
                                      <p:cBhvr>
                                        <p:cTn id="70" dur="1000" fill="hold"/>
                                        <p:tgtEl>
                                          <p:spTgt spid="5">
                                            <p:txEl>
                                              <p:pRg st="9" end="9"/>
                                            </p:txEl>
                                          </p:spTgt>
                                        </p:tgtEl>
                                        <p:attrNameLst>
                                          <p:attrName>ppt_w</p:attrName>
                                        </p:attrNameLst>
                                      </p:cBhvr>
                                      <p:tavLst>
                                        <p:tav tm="0">
                                          <p:val>
                                            <p:strVal val="#ppt_w*0.70"/>
                                          </p:val>
                                        </p:tav>
                                        <p:tav tm="100000">
                                          <p:val>
                                            <p:strVal val="#ppt_w"/>
                                          </p:val>
                                        </p:tav>
                                      </p:tavLst>
                                    </p:anim>
                                    <p:anim calcmode="lin" valueType="num">
                                      <p:cBhvr>
                                        <p:cTn id="71" dur="1000" fill="hold"/>
                                        <p:tgtEl>
                                          <p:spTgt spid="5">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A59AD-DB0C-B247-9559-4193B05F9041}"/>
              </a:ext>
            </a:extLst>
          </p:cNvPr>
          <p:cNvSpPr>
            <a:spLocks noGrp="1"/>
          </p:cNvSpPr>
          <p:nvPr>
            <p:ph type="title"/>
          </p:nvPr>
        </p:nvSpPr>
        <p:spPr/>
        <p:txBody>
          <a:bodyPr/>
          <a:lstStyle/>
          <a:p>
            <a:r>
              <a:rPr lang="en-US" dirty="0">
                <a:solidFill>
                  <a:schemeClr val="tx1"/>
                </a:solidFill>
              </a:rPr>
              <a:t>What is a District?</a:t>
            </a:r>
          </a:p>
        </p:txBody>
      </p:sp>
      <p:sp>
        <p:nvSpPr>
          <p:cNvPr id="4" name="Content Placeholder 3">
            <a:extLst>
              <a:ext uri="{FF2B5EF4-FFF2-40B4-BE49-F238E27FC236}">
                <a16:creationId xmlns:a16="http://schemas.microsoft.com/office/drawing/2014/main" id="{F45372B8-8FA1-184D-B40D-6B0F43B10B7B}"/>
              </a:ext>
            </a:extLst>
          </p:cNvPr>
          <p:cNvSpPr>
            <a:spLocks noGrp="1"/>
          </p:cNvSpPr>
          <p:nvPr>
            <p:ph sz="quarter" idx="1"/>
          </p:nvPr>
        </p:nvSpPr>
        <p:spPr/>
        <p:txBody>
          <a:bodyPr>
            <a:normAutofit lnSpcReduction="10000"/>
          </a:bodyPr>
          <a:lstStyle/>
          <a:p>
            <a:pPr marL="0" indent="0">
              <a:buNone/>
            </a:pPr>
            <a:r>
              <a:rPr lang="en-US" dirty="0"/>
              <a:t>“a geographical unit containing the right number of groups — right in terms of the committee member’s ability to keep in frequent touch with them, to learn their problems, and to find ways to contribute to their growth and well-being.” </a:t>
            </a:r>
          </a:p>
          <a:p>
            <a:pPr marL="0" indent="0">
              <a:buNone/>
            </a:pPr>
            <a:endParaRPr lang="en-US" dirty="0"/>
          </a:p>
          <a:p>
            <a:pPr marL="0" indent="0">
              <a:buNone/>
            </a:pPr>
            <a:r>
              <a:rPr lang="en-US" dirty="0"/>
              <a:t>Linguistic (Our District 17) – “are made up of groups that conduct meetings in a language other than English. They usually have a bilingual D.C.M. or liaison. Their boundaries may be independent of the conventional geographic district boundaries. “</a:t>
            </a:r>
          </a:p>
        </p:txBody>
      </p:sp>
    </p:spTree>
    <p:extLst>
      <p:ext uri="{BB962C8B-B14F-4D97-AF65-F5344CB8AC3E}">
        <p14:creationId xmlns:p14="http://schemas.microsoft.com/office/powerpoint/2010/main" val="4200364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921BB-9636-4542-AE11-B1B038ECB95B}"/>
              </a:ext>
            </a:extLst>
          </p:cNvPr>
          <p:cNvSpPr>
            <a:spLocks noGrp="1"/>
          </p:cNvSpPr>
          <p:nvPr>
            <p:ph type="title"/>
          </p:nvPr>
        </p:nvSpPr>
        <p:spPr/>
        <p:txBody>
          <a:bodyPr/>
          <a:lstStyle/>
          <a:p>
            <a:r>
              <a:rPr lang="en-US" dirty="0">
                <a:solidFill>
                  <a:schemeClr val="tx1"/>
                </a:solidFill>
              </a:rPr>
              <a:t>D.C.M.?</a:t>
            </a:r>
          </a:p>
        </p:txBody>
      </p:sp>
      <p:sp>
        <p:nvSpPr>
          <p:cNvPr id="4" name="Content Placeholder 3">
            <a:extLst>
              <a:ext uri="{FF2B5EF4-FFF2-40B4-BE49-F238E27FC236}">
                <a16:creationId xmlns:a16="http://schemas.microsoft.com/office/drawing/2014/main" id="{F58BAC09-0D09-8941-A15F-68AF1963CF64}"/>
              </a:ext>
            </a:extLst>
          </p:cNvPr>
          <p:cNvSpPr>
            <a:spLocks noGrp="1"/>
          </p:cNvSpPr>
          <p:nvPr>
            <p:ph sz="quarter" idx="1"/>
          </p:nvPr>
        </p:nvSpPr>
        <p:spPr/>
        <p:txBody>
          <a:bodyPr>
            <a:normAutofit fontScale="77500" lnSpcReduction="20000"/>
          </a:bodyPr>
          <a:lstStyle/>
          <a:p>
            <a:pPr marL="0" indent="0">
              <a:buNone/>
            </a:pPr>
            <a:r>
              <a:rPr lang="en-US" dirty="0"/>
              <a:t>“an essential link between the group G.S.R. and the area delegate to the General Service Conference.”</a:t>
            </a:r>
          </a:p>
          <a:p>
            <a:pPr marL="0" indent="0">
              <a:buNone/>
            </a:pPr>
            <a:endParaRPr lang="en-US" dirty="0"/>
          </a:p>
          <a:p>
            <a:pPr marL="0" indent="0">
              <a:buNone/>
            </a:pPr>
            <a:r>
              <a:rPr lang="en-US" dirty="0"/>
              <a:t>“As leader of the district committee, made up of all G.S.R.s in the district, the D.C.M. is exposed to the group conscience of that district.”</a:t>
            </a:r>
          </a:p>
          <a:p>
            <a:pPr marL="0" indent="0">
              <a:buNone/>
            </a:pPr>
            <a:endParaRPr lang="en-US" dirty="0"/>
          </a:p>
          <a:p>
            <a:pPr marL="0" indent="0">
              <a:buNone/>
            </a:pPr>
            <a:r>
              <a:rPr lang="en-US" dirty="0"/>
              <a:t>“…able to pass on the district’s thinking to the delegate and Area committee”. </a:t>
            </a:r>
          </a:p>
          <a:p>
            <a:pPr marL="0" indent="0">
              <a:buNone/>
            </a:pPr>
            <a:endParaRPr lang="en-US" dirty="0"/>
          </a:p>
          <a:p>
            <a:pPr marL="0" indent="0">
              <a:buNone/>
            </a:pPr>
            <a:r>
              <a:rPr lang="en-US" dirty="0"/>
              <a:t>“The G.S.R.s elect a district committee member (D.C.M.).”</a:t>
            </a:r>
          </a:p>
          <a:p>
            <a:pPr marL="0" indent="0">
              <a:buNone/>
            </a:pPr>
            <a:endParaRPr lang="en-US" dirty="0"/>
          </a:p>
          <a:p>
            <a:pPr marL="0" indent="0">
              <a:buNone/>
            </a:pPr>
            <a:r>
              <a:rPr lang="en-US" dirty="0"/>
              <a:t>“D.C.M.s are usually elected before the area assembly meeting at which the delegate is elected. Some areas, however, rotate half their committee members each year. “</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73871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trips(down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heel(1)">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 calcmode="lin" valueType="num">
                                      <p:cBhvr>
                                        <p:cTn id="22" dur="1000" fill="hold"/>
                                        <p:tgtEl>
                                          <p:spTgt spid="4">
                                            <p:txEl>
                                              <p:pRg st="6" end="6"/>
                                            </p:txEl>
                                          </p:spTgt>
                                        </p:tgtEl>
                                        <p:attrNameLst>
                                          <p:attrName>ppt_w</p:attrName>
                                        </p:attrNameLst>
                                      </p:cBhvr>
                                      <p:tavLst>
                                        <p:tav tm="0">
                                          <p:val>
                                            <p:strVal val="#ppt_w*0.70"/>
                                          </p:val>
                                        </p:tav>
                                        <p:tav tm="100000">
                                          <p:val>
                                            <p:strVal val="#ppt_w"/>
                                          </p:val>
                                        </p:tav>
                                      </p:tavLst>
                                    </p:anim>
                                    <p:anim calcmode="lin" valueType="num">
                                      <p:cBhvr>
                                        <p:cTn id="23" dur="1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24" dur="1000"/>
                                        <p:tgtEl>
                                          <p:spTgt spid="4">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fade">
                                      <p:cBhvr>
                                        <p:cTn id="29" dur="2000"/>
                                        <p:tgtEl>
                                          <p:spTgt spid="4">
                                            <p:txEl>
                                              <p:pRg st="8" end="8"/>
                                            </p:txEl>
                                          </p:spTgt>
                                        </p:tgtEl>
                                      </p:cBhvr>
                                    </p:animEffect>
                                    <p:anim calcmode="lin" valueType="num">
                                      <p:cBhvr>
                                        <p:cTn id="30" dur="2000" fill="hold"/>
                                        <p:tgtEl>
                                          <p:spTgt spid="4">
                                            <p:txEl>
                                              <p:pRg st="8" end="8"/>
                                            </p:txEl>
                                          </p:spTgt>
                                        </p:tgtEl>
                                        <p:attrNameLst>
                                          <p:attrName>ppt_w</p:attrName>
                                        </p:attrNameLst>
                                      </p:cBhvr>
                                      <p:tavLst>
                                        <p:tav tm="0" fmla="#ppt_w*sin(2.5*pi*$)">
                                          <p:val>
                                            <p:fltVal val="0"/>
                                          </p:val>
                                        </p:tav>
                                        <p:tav tm="100000">
                                          <p:val>
                                            <p:fltVal val="1"/>
                                          </p:val>
                                        </p:tav>
                                      </p:tavLst>
                                    </p:anim>
                                    <p:anim calcmode="lin" valueType="num">
                                      <p:cBhvr>
                                        <p:cTn id="31" dur="2000" fill="hold"/>
                                        <p:tgtEl>
                                          <p:spTgt spid="4">
                                            <p:txEl>
                                              <p:pRg st="8" end="8"/>
                                            </p:txEl>
                                          </p:spTgt>
                                        </p:tgtEl>
                                        <p:attrNameLst>
                                          <p:attrName>ppt_h</p:attrName>
                                        </p:attrNameLst>
                                      </p:cBhvr>
                                      <p:tavLst>
                                        <p:tav tm="0">
                                          <p:val>
                                            <p:strVal val="#ppt_h"/>
                                          </p:val>
                                        </p:tav>
                                        <p:tav tm="100000">
                                          <p:val>
                                            <p:strVal val="#ppt_h"/>
                                          </p:val>
                                        </p:tav>
                                      </p:tavLst>
                                    </p:anim>
                                  </p:childTnLst>
                                </p:cTn>
                              </p:par>
                              <p:par>
                                <p:cTn id="32" presetID="45" presetClass="entr" presetSubtype="0"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2000"/>
                                        <p:tgtEl>
                                          <p:spTgt spid="4">
                                            <p:txEl>
                                              <p:pRg st="9" end="9"/>
                                            </p:txEl>
                                          </p:spTgt>
                                        </p:tgtEl>
                                      </p:cBhvr>
                                    </p:animEffect>
                                    <p:anim calcmode="lin" valueType="num">
                                      <p:cBhvr>
                                        <p:cTn id="35" dur="2000" fill="hold"/>
                                        <p:tgtEl>
                                          <p:spTgt spid="4">
                                            <p:txEl>
                                              <p:pRg st="9" end="9"/>
                                            </p:txEl>
                                          </p:spTgt>
                                        </p:tgtEl>
                                        <p:attrNameLst>
                                          <p:attrName>ppt_w</p:attrName>
                                        </p:attrNameLst>
                                      </p:cBhvr>
                                      <p:tavLst>
                                        <p:tav tm="0" fmla="#ppt_w*sin(2.5*pi*$)">
                                          <p:val>
                                            <p:fltVal val="0"/>
                                          </p:val>
                                        </p:tav>
                                        <p:tav tm="100000">
                                          <p:val>
                                            <p:fltVal val="1"/>
                                          </p:val>
                                        </p:tav>
                                      </p:tavLst>
                                    </p:anim>
                                    <p:anim calcmode="lin" valueType="num">
                                      <p:cBhvr>
                                        <p:cTn id="36" dur="2000" fill="hold"/>
                                        <p:tgtEl>
                                          <p:spTgt spid="4">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A51EC-5140-FC48-BF81-0650E2328E85}"/>
              </a:ext>
            </a:extLst>
          </p:cNvPr>
          <p:cNvSpPr>
            <a:spLocks noGrp="1"/>
          </p:cNvSpPr>
          <p:nvPr>
            <p:ph type="title"/>
          </p:nvPr>
        </p:nvSpPr>
        <p:spPr>
          <a:xfrm>
            <a:off x="301752" y="379476"/>
            <a:ext cx="8534400" cy="758952"/>
          </a:xfrm>
        </p:spPr>
        <p:txBody>
          <a:bodyPr>
            <a:normAutofit fontScale="90000"/>
          </a:bodyPr>
          <a:lstStyle/>
          <a:p>
            <a:r>
              <a:rPr lang="en-US" dirty="0">
                <a:solidFill>
                  <a:schemeClr val="tx1"/>
                </a:solidFill>
              </a:rPr>
              <a:t>D.C.M. Qualifications?</a:t>
            </a:r>
            <a:br>
              <a:rPr lang="en-US" dirty="0">
                <a:solidFill>
                  <a:schemeClr val="tx1"/>
                </a:solidFill>
              </a:rPr>
            </a:br>
            <a:r>
              <a:rPr lang="en-US" dirty="0">
                <a:solidFill>
                  <a:schemeClr val="tx1"/>
                </a:solidFill>
              </a:rPr>
              <a:t>-</a:t>
            </a:r>
            <a:r>
              <a:rPr lang="en-US" i="1" dirty="0">
                <a:solidFill>
                  <a:schemeClr val="tx1"/>
                </a:solidFill>
              </a:rPr>
              <a:t>A.A. Service Literature-</a:t>
            </a:r>
          </a:p>
        </p:txBody>
      </p:sp>
      <p:sp>
        <p:nvSpPr>
          <p:cNvPr id="4" name="Content Placeholder 3">
            <a:extLst>
              <a:ext uri="{FF2B5EF4-FFF2-40B4-BE49-F238E27FC236}">
                <a16:creationId xmlns:a16="http://schemas.microsoft.com/office/drawing/2014/main" id="{8F44B28C-783C-A046-BDA4-6643CD9B47B7}"/>
              </a:ext>
            </a:extLst>
          </p:cNvPr>
          <p:cNvSpPr>
            <a:spLocks noGrp="1"/>
          </p:cNvSpPr>
          <p:nvPr>
            <p:ph sz="quarter" idx="1"/>
          </p:nvPr>
        </p:nvSpPr>
        <p:spPr/>
        <p:txBody>
          <a:bodyPr>
            <a:normAutofit fontScale="92500" lnSpcReduction="20000"/>
          </a:bodyPr>
          <a:lstStyle/>
          <a:p>
            <a:pPr marL="0" indent="0">
              <a:buNone/>
            </a:pPr>
            <a:r>
              <a:rPr lang="en-US" dirty="0"/>
              <a:t>“The qualifications for a good district committee member are not complicated: background in A.A. service work that goes with the G.S.R. job, and perhaps some central office/ intergroup service..”</a:t>
            </a:r>
          </a:p>
          <a:p>
            <a:pPr marL="0" indent="0">
              <a:buNone/>
            </a:pPr>
            <a:endParaRPr lang="en-US" dirty="0"/>
          </a:p>
          <a:p>
            <a:pPr marL="0" indent="0">
              <a:buNone/>
            </a:pPr>
            <a:r>
              <a:rPr lang="en-US" dirty="0"/>
              <a:t>“A D.C.M. should have enough sobriety (generally four or five years) to be eligible for election as delegate.”</a:t>
            </a:r>
          </a:p>
          <a:p>
            <a:pPr marL="0" lvl="0" indent="0">
              <a:buNone/>
            </a:pPr>
            <a:r>
              <a:rPr lang="en-US" i="1" dirty="0"/>
              <a:t> </a:t>
            </a:r>
            <a:endParaRPr lang="en-US" dirty="0"/>
          </a:p>
          <a:p>
            <a:pPr marL="0" lvl="0" indent="0">
              <a:buNone/>
            </a:pPr>
            <a:r>
              <a:rPr lang="en-US" dirty="0"/>
              <a:t>“He or she also needs to have the time and energy to serve the district well.”</a:t>
            </a:r>
          </a:p>
          <a:p>
            <a:pPr marL="0" indent="0">
              <a:buNone/>
            </a:pP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3081729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A51EC-5140-FC48-BF81-0650E2328E85}"/>
              </a:ext>
            </a:extLst>
          </p:cNvPr>
          <p:cNvSpPr>
            <a:spLocks noGrp="1"/>
          </p:cNvSpPr>
          <p:nvPr>
            <p:ph type="title"/>
          </p:nvPr>
        </p:nvSpPr>
        <p:spPr>
          <a:xfrm>
            <a:off x="301752" y="379476"/>
            <a:ext cx="8534400" cy="758952"/>
          </a:xfrm>
        </p:spPr>
        <p:txBody>
          <a:bodyPr>
            <a:normAutofit fontScale="90000"/>
          </a:bodyPr>
          <a:lstStyle/>
          <a:p>
            <a:r>
              <a:rPr lang="en-US" dirty="0">
                <a:solidFill>
                  <a:schemeClr val="tx1"/>
                </a:solidFill>
              </a:rPr>
              <a:t>D.C.M. Qualifications?</a:t>
            </a:r>
            <a:br>
              <a:rPr lang="en-US" dirty="0">
                <a:solidFill>
                  <a:schemeClr val="tx1"/>
                </a:solidFill>
              </a:rPr>
            </a:br>
            <a:r>
              <a:rPr lang="en-US" dirty="0">
                <a:solidFill>
                  <a:schemeClr val="tx1"/>
                </a:solidFill>
              </a:rPr>
              <a:t>-</a:t>
            </a:r>
            <a:r>
              <a:rPr lang="en-US" i="1" dirty="0">
                <a:solidFill>
                  <a:schemeClr val="tx1"/>
                </a:solidFill>
              </a:rPr>
              <a:t>Area 16 Service Manual-</a:t>
            </a:r>
          </a:p>
        </p:txBody>
      </p:sp>
      <p:sp>
        <p:nvSpPr>
          <p:cNvPr id="4" name="Content Placeholder 3">
            <a:extLst>
              <a:ext uri="{FF2B5EF4-FFF2-40B4-BE49-F238E27FC236}">
                <a16:creationId xmlns:a16="http://schemas.microsoft.com/office/drawing/2014/main" id="{8F44B28C-783C-A046-BDA4-6643CD9B47B7}"/>
              </a:ext>
            </a:extLst>
          </p:cNvPr>
          <p:cNvSpPr>
            <a:spLocks noGrp="1"/>
          </p:cNvSpPr>
          <p:nvPr>
            <p:ph sz="quarter" idx="1"/>
          </p:nvPr>
        </p:nvSpPr>
        <p:spPr/>
        <p:txBody>
          <a:bodyPr>
            <a:normAutofit fontScale="92500" lnSpcReduction="20000"/>
          </a:bodyPr>
          <a:lstStyle/>
          <a:p>
            <a:pPr hangingPunct="0"/>
            <a:r>
              <a:rPr lang="en-US" dirty="0"/>
              <a:t>Four (4) to five (5) years of continuous sobriety within the State of Georgia (so that he/she may be eligible for election as Delegate).</a:t>
            </a:r>
          </a:p>
          <a:p>
            <a:pPr hangingPunct="0"/>
            <a:r>
              <a:rPr lang="en-US" dirty="0"/>
              <a:t>Experienced in group affairs, such as secretary, Central     Office, etc.</a:t>
            </a:r>
          </a:p>
          <a:p>
            <a:pPr hangingPunct="0"/>
            <a:r>
              <a:rPr lang="en-US" dirty="0"/>
              <a:t>Should be able to coordinate and lead.</a:t>
            </a:r>
          </a:p>
          <a:p>
            <a:pPr hangingPunct="0"/>
            <a:r>
              <a:rPr lang="en-US" dirty="0"/>
              <a:t>Have served a minimum of one (1) year as G.S.R. engaged in group, district and State Assembly affairs.</a:t>
            </a:r>
          </a:p>
          <a:p>
            <a:pPr hangingPunct="0"/>
            <a:r>
              <a:rPr lang="en-US" dirty="0"/>
              <a:t>Time and energy to serve his/her district as well as liaison between Delegate and district.</a:t>
            </a:r>
          </a:p>
          <a:p>
            <a:r>
              <a:rPr lang="en-US" dirty="0"/>
              <a:t>Be well prepared to place principles before personalities</a:t>
            </a:r>
          </a:p>
          <a:p>
            <a:pPr marL="0" indent="0">
              <a:buNone/>
            </a:pPr>
            <a:r>
              <a:rPr lang="en-US" dirty="0"/>
              <a:t> </a:t>
            </a:r>
          </a:p>
          <a:p>
            <a:endParaRPr lang="en-US" dirty="0"/>
          </a:p>
        </p:txBody>
      </p:sp>
    </p:spTree>
    <p:extLst>
      <p:ext uri="{BB962C8B-B14F-4D97-AF65-F5344CB8AC3E}">
        <p14:creationId xmlns:p14="http://schemas.microsoft.com/office/powerpoint/2010/main" val="242715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strips(downLeft)">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1000"/>
                                        <p:tgtEl>
                                          <p:spTgt spid="4">
                                            <p:txEl>
                                              <p:pRg st="3" end="3"/>
                                            </p:txEl>
                                          </p:spTgt>
                                        </p:tgtEl>
                                      </p:cBhvr>
                                    </p:animEffect>
                                    <p:anim calcmode="lin" valueType="num">
                                      <p:cBhvr>
                                        <p:cTn id="2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p:cTn id="30"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2" dur="500" fill="hold"/>
                                        <p:tgtEl>
                                          <p:spTgt spid="4">
                                            <p:txEl>
                                              <p:pRg st="4" end="4"/>
                                            </p:txEl>
                                          </p:spTgt>
                                        </p:tgtEl>
                                        <p:attrNameLst>
                                          <p:attrName>style.rotation</p:attrName>
                                        </p:attrNameLst>
                                      </p:cBhvr>
                                      <p:tavLst>
                                        <p:tav tm="0">
                                          <p:val>
                                            <p:fltVal val="360"/>
                                          </p:val>
                                        </p:tav>
                                        <p:tav tm="100000">
                                          <p:val>
                                            <p:fltVal val="0"/>
                                          </p:val>
                                        </p:tav>
                                      </p:tavLst>
                                    </p:anim>
                                    <p:animEffect transition="in" filter="fade">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p:cTn id="38" dur="500" decel="50000" fill="hold">
                                          <p:stCondLst>
                                            <p:cond delay="0"/>
                                          </p:stCondLst>
                                        </p:cTn>
                                        <p:tgtEl>
                                          <p:spTgt spid="4">
                                            <p:txEl>
                                              <p:pRg st="5" end="5"/>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4">
                                            <p:txEl>
                                              <p:pRg st="5" end="5"/>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4">
                                            <p:txEl>
                                              <p:pRg st="5" end="5"/>
                                            </p:txEl>
                                          </p:spTgt>
                                        </p:tgtEl>
                                        <p:attrNameLst>
                                          <p:attrName>ppt_w</p:attrName>
                                        </p:attrNameLst>
                                      </p:cBhvr>
                                      <p:tavLst>
                                        <p:tav tm="0">
                                          <p:val>
                                            <p:strVal val="#ppt_w*.05"/>
                                          </p:val>
                                        </p:tav>
                                        <p:tav tm="100000">
                                          <p:val>
                                            <p:strVal val="#ppt_w"/>
                                          </p:val>
                                        </p:tav>
                                      </p:tavLst>
                                    </p:anim>
                                    <p:anim calcmode="lin" valueType="num">
                                      <p:cBhvr>
                                        <p:cTn id="41" dur="1000" fill="hold"/>
                                        <p:tgtEl>
                                          <p:spTgt spid="4">
                                            <p:txEl>
                                              <p:pRg st="5" end="5"/>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4">
                                            <p:txEl>
                                              <p:pRg st="5" end="5"/>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4">
                                            <p:txEl>
                                              <p:pRg st="5" end="5"/>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4">
                                            <p:txEl>
                                              <p:pRg st="5" end="5"/>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4">
                                            <p:txEl>
                                              <p:pRg st="5" end="5"/>
                                            </p:txEl>
                                          </p:spTgt>
                                        </p:tgtEl>
                                      </p:cBhvr>
                                    </p:animEffect>
                                  </p:childTnLst>
                                </p:cTn>
                              </p:par>
                              <p:par>
                                <p:cTn id="46" presetID="25" presetClass="entr" presetSubtype="0" fill="hold" nodeType="with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 calcmode="lin" valueType="num">
                                      <p:cBhvr>
                                        <p:cTn id="48" dur="500" decel="50000" fill="hold">
                                          <p:stCondLst>
                                            <p:cond delay="0"/>
                                          </p:stCondLst>
                                        </p:cTn>
                                        <p:tgtEl>
                                          <p:spTgt spid="4">
                                            <p:txEl>
                                              <p:pRg st="6" end="6"/>
                                            </p:txEl>
                                          </p:spTgt>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4">
                                            <p:txEl>
                                              <p:pRg st="6" end="6"/>
                                            </p:txEl>
                                          </p:spTgt>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4">
                                            <p:txEl>
                                              <p:pRg st="6" end="6"/>
                                            </p:txEl>
                                          </p:spTgt>
                                        </p:tgtEl>
                                        <p:attrNameLst>
                                          <p:attrName>ppt_w</p:attrName>
                                        </p:attrNameLst>
                                      </p:cBhvr>
                                      <p:tavLst>
                                        <p:tav tm="0">
                                          <p:val>
                                            <p:strVal val="#ppt_w*.05"/>
                                          </p:val>
                                        </p:tav>
                                        <p:tav tm="100000">
                                          <p:val>
                                            <p:strVal val="#ppt_w"/>
                                          </p:val>
                                        </p:tav>
                                      </p:tavLst>
                                    </p:anim>
                                    <p:anim calcmode="lin" valueType="num">
                                      <p:cBhvr>
                                        <p:cTn id="51" dur="1000" fill="hold"/>
                                        <p:tgtEl>
                                          <p:spTgt spid="4">
                                            <p:txEl>
                                              <p:pRg st="6" end="6"/>
                                            </p:txEl>
                                          </p:spTgt>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4">
                                            <p:txEl>
                                              <p:pRg st="6" end="6"/>
                                            </p:txEl>
                                          </p:spTgt>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4">
                                            <p:txEl>
                                              <p:pRg st="6" end="6"/>
                                            </p:txEl>
                                          </p:spTgt>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4">
                                            <p:txEl>
                                              <p:pRg st="6" end="6"/>
                                            </p:txEl>
                                          </p:spTgt>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E76DA-51B5-BC41-B020-75A1194A81AF}"/>
              </a:ext>
            </a:extLst>
          </p:cNvPr>
          <p:cNvSpPr>
            <a:spLocks noGrp="1"/>
          </p:cNvSpPr>
          <p:nvPr>
            <p:ph type="title"/>
          </p:nvPr>
        </p:nvSpPr>
        <p:spPr>
          <a:xfrm>
            <a:off x="301752" y="379476"/>
            <a:ext cx="8534400" cy="758952"/>
          </a:xfrm>
        </p:spPr>
        <p:txBody>
          <a:bodyPr>
            <a:normAutofit fontScale="90000"/>
          </a:bodyPr>
          <a:lstStyle/>
          <a:p>
            <a:r>
              <a:rPr lang="en-US" dirty="0">
                <a:solidFill>
                  <a:schemeClr val="tx1"/>
                </a:solidFill>
              </a:rPr>
              <a:t>What are the Duties??</a:t>
            </a:r>
            <a:br>
              <a:rPr lang="en-US" dirty="0">
                <a:solidFill>
                  <a:schemeClr val="tx1"/>
                </a:solidFill>
              </a:rPr>
            </a:br>
            <a:r>
              <a:rPr lang="en-US" i="1" dirty="0">
                <a:solidFill>
                  <a:schemeClr val="tx1"/>
                </a:solidFill>
              </a:rPr>
              <a:t>-A.A. Service Literature-</a:t>
            </a:r>
          </a:p>
        </p:txBody>
      </p:sp>
      <p:sp>
        <p:nvSpPr>
          <p:cNvPr id="4" name="Content Placeholder 3">
            <a:extLst>
              <a:ext uri="{FF2B5EF4-FFF2-40B4-BE49-F238E27FC236}">
                <a16:creationId xmlns:a16="http://schemas.microsoft.com/office/drawing/2014/main" id="{9D829CD1-F3AE-8347-BDC7-C763CB1F02FB}"/>
              </a:ext>
            </a:extLst>
          </p:cNvPr>
          <p:cNvSpPr>
            <a:spLocks noGrp="1"/>
          </p:cNvSpPr>
          <p:nvPr>
            <p:ph sz="quarter" idx="1"/>
          </p:nvPr>
        </p:nvSpPr>
        <p:spPr/>
        <p:txBody>
          <a:bodyPr>
            <a:noAutofit/>
          </a:bodyPr>
          <a:lstStyle/>
          <a:p>
            <a:pPr lvl="0"/>
            <a:r>
              <a:rPr lang="en-US" sz="2200" dirty="0"/>
              <a:t>Regularly attends all district meetings and area assemblies.</a:t>
            </a:r>
          </a:p>
          <a:p>
            <a:pPr lvl="0"/>
            <a:r>
              <a:rPr lang="en-US" sz="2200" dirty="0"/>
              <a:t>Receives reports from the groups through G.S.R.s and through frequent personal contacts with groups in the district.</a:t>
            </a:r>
          </a:p>
          <a:p>
            <a:pPr lvl="0"/>
            <a:r>
              <a:rPr lang="en-US" sz="2200" dirty="0"/>
              <a:t>Holds regular meetings of all G.S.R.s in the district.</a:t>
            </a:r>
          </a:p>
          <a:p>
            <a:pPr lvl="0"/>
            <a:r>
              <a:rPr lang="en-US" sz="2200" dirty="0"/>
              <a:t>Helps the Conference delegate cover the area, which would be impossible for the delegate to do on a group-by-group basis.</a:t>
            </a:r>
          </a:p>
          <a:p>
            <a:pPr lvl="0"/>
            <a:r>
              <a:rPr lang="en-US" sz="2200" dirty="0"/>
              <a:t>Assists the delegate in obtaining group information in time to meet the deadline for A.A. directories.</a:t>
            </a:r>
          </a:p>
          <a:p>
            <a:pPr lvl="0"/>
            <a:r>
              <a:rPr lang="en-US" sz="2200" dirty="0"/>
              <a:t>Keeps G.S.R.s informed about Conference activities; this includes setting up opportunities for the delegate’s Conference report, occasionally making the Conference report if the delegate cannot be present, and inviting the delegate to regular district meetings.</a:t>
            </a:r>
          </a:p>
        </p:txBody>
      </p:sp>
    </p:spTree>
    <p:extLst>
      <p:ext uri="{BB962C8B-B14F-4D97-AF65-F5344CB8AC3E}">
        <p14:creationId xmlns:p14="http://schemas.microsoft.com/office/powerpoint/2010/main" val="381299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
                                        <p:tgtEl>
                                          <p:spTgt spid="4">
                                            <p:txEl>
                                              <p:pRg st="2" end="2"/>
                                            </p:txEl>
                                          </p:spTgt>
                                        </p:tgtEl>
                                      </p:cBhvr>
                                    </p:animEffect>
                                    <p:anim calcmode="lin" valueType="num">
                                      <p:cBhvr>
                                        <p:cTn id="22" dur="4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400" fill="hold"/>
                                        <p:tgtEl>
                                          <p:spTgt spid="4">
                                            <p:txEl>
                                              <p:pRg st="2" end="2"/>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p:cTn id="30"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fade">
                                      <p:cBhvr>
                                        <p:cTn id="38" dur="1000"/>
                                        <p:tgtEl>
                                          <p:spTgt spid="4">
                                            <p:txEl>
                                              <p:pRg st="4" end="4"/>
                                            </p:txEl>
                                          </p:spTgt>
                                        </p:tgtEl>
                                      </p:cBhvr>
                                    </p:animEffect>
                                    <p:anim calcmode="lin" valueType="num">
                                      <p:cBhvr>
                                        <p:cTn id="3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anim calcmode="lin" valueType="num">
                                      <p:cBhvr>
                                        <p:cTn id="46"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8" dur="500" fill="hold"/>
                                        <p:tgtEl>
                                          <p:spTgt spid="4">
                                            <p:txEl>
                                              <p:pRg st="5" end="5"/>
                                            </p:txEl>
                                          </p:spTgt>
                                        </p:tgtEl>
                                        <p:attrNameLst>
                                          <p:attrName>style.rotation</p:attrName>
                                        </p:attrNameLst>
                                      </p:cBhvr>
                                      <p:tavLst>
                                        <p:tav tm="0">
                                          <p:val>
                                            <p:fltVal val="360"/>
                                          </p:val>
                                        </p:tav>
                                        <p:tav tm="100000">
                                          <p:val>
                                            <p:fltVal val="0"/>
                                          </p:val>
                                        </p:tav>
                                      </p:tavLst>
                                    </p:anim>
                                    <p:animEffect transition="in" filter="fade">
                                      <p:cBhvr>
                                        <p:cTn id="4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E6E54-8534-464F-9405-F48DF66B8B38}"/>
              </a:ext>
            </a:extLst>
          </p:cNvPr>
          <p:cNvSpPr>
            <a:spLocks noGrp="1"/>
          </p:cNvSpPr>
          <p:nvPr>
            <p:ph type="title"/>
          </p:nvPr>
        </p:nvSpPr>
        <p:spPr>
          <a:xfrm>
            <a:off x="301752" y="379476"/>
            <a:ext cx="8534400" cy="758952"/>
          </a:xfrm>
        </p:spPr>
        <p:txBody>
          <a:bodyPr>
            <a:normAutofit fontScale="90000"/>
          </a:bodyPr>
          <a:lstStyle/>
          <a:p>
            <a:r>
              <a:rPr lang="en-US" dirty="0">
                <a:solidFill>
                  <a:schemeClr val="tx1"/>
                </a:solidFill>
              </a:rPr>
              <a:t>What are the Duties??</a:t>
            </a:r>
            <a:br>
              <a:rPr lang="en-US" dirty="0">
                <a:solidFill>
                  <a:schemeClr val="tx1"/>
                </a:solidFill>
              </a:rPr>
            </a:br>
            <a:r>
              <a:rPr lang="en-US" i="1" dirty="0">
                <a:solidFill>
                  <a:schemeClr val="tx1"/>
                </a:solidFill>
              </a:rPr>
              <a:t>-A.A. Service Literature-   (Cont’d)</a:t>
            </a:r>
            <a:endParaRPr lang="en-US" dirty="0"/>
          </a:p>
        </p:txBody>
      </p:sp>
      <p:sp>
        <p:nvSpPr>
          <p:cNvPr id="4" name="Content Placeholder 3">
            <a:extLst>
              <a:ext uri="{FF2B5EF4-FFF2-40B4-BE49-F238E27FC236}">
                <a16:creationId xmlns:a16="http://schemas.microsoft.com/office/drawing/2014/main" id="{3BD38685-20E1-7441-AD28-73B2C65BA9F5}"/>
              </a:ext>
            </a:extLst>
          </p:cNvPr>
          <p:cNvSpPr>
            <a:spLocks noGrp="1"/>
          </p:cNvSpPr>
          <p:nvPr>
            <p:ph sz="quarter" idx="1"/>
          </p:nvPr>
        </p:nvSpPr>
        <p:spPr/>
        <p:txBody>
          <a:bodyPr>
            <a:normAutofit fontScale="70000" lnSpcReduction="20000"/>
          </a:bodyPr>
          <a:lstStyle/>
          <a:p>
            <a:pPr lvl="0"/>
            <a:r>
              <a:rPr lang="en-US" sz="2800" dirty="0"/>
              <a:t>Makes sure that G.S.R.s are acquainted with The A.A. Service Manual, the Twelve Concepts for World Service, the G.S.O. bulletin Box 4-5-9, workbooks and guidelines from G.S.O., and any other service material.</a:t>
            </a:r>
          </a:p>
          <a:p>
            <a:pPr lvl="0"/>
            <a:r>
              <a:rPr lang="en-US" sz="2800" dirty="0"/>
              <a:t>Helps G.S.R.s make interesting reports to groups and encourages them to bring new A.A. members to service events.</a:t>
            </a:r>
          </a:p>
          <a:p>
            <a:pPr lvl="0"/>
            <a:r>
              <a:rPr lang="en-US" sz="2800" dirty="0"/>
              <a:t>Keeps groups informed about Conference-approved books and pamphlets.</a:t>
            </a:r>
          </a:p>
          <a:p>
            <a:pPr lvl="0"/>
            <a:r>
              <a:rPr lang="en-US" sz="2800" dirty="0"/>
              <a:t>Organizes workshops and/or sharing sessions on service activities.</a:t>
            </a:r>
          </a:p>
          <a:p>
            <a:pPr lvl="0"/>
            <a:r>
              <a:rPr lang="en-US" sz="2800" dirty="0"/>
              <a:t>Regularly keeps in touch with the alternate D.C.M. and the delegate; sends district minutes to the delegate and alternate, and exchanges them with other districts.</a:t>
            </a:r>
          </a:p>
          <a:p>
            <a:pPr lvl="0"/>
            <a:r>
              <a:rPr lang="en-US" sz="2800" dirty="0"/>
              <a:t>Brings Traditions problems to the attention of the delegate.</a:t>
            </a:r>
          </a:p>
          <a:p>
            <a:pPr lvl="0"/>
            <a:r>
              <a:rPr lang="en-US" sz="2800" dirty="0"/>
              <a:t>Makes a regular practice of </a:t>
            </a:r>
            <a:r>
              <a:rPr lang="en-US" sz="2800" i="1" dirty="0"/>
              <a:t>talking</a:t>
            </a:r>
            <a:r>
              <a:rPr lang="en-US" sz="2800" dirty="0"/>
              <a:t> </a:t>
            </a:r>
            <a:r>
              <a:rPr lang="en-US" sz="2800" i="1" dirty="0"/>
              <a:t>to</a:t>
            </a:r>
            <a:r>
              <a:rPr lang="en-US" sz="2800" dirty="0"/>
              <a:t> </a:t>
            </a:r>
            <a:r>
              <a:rPr lang="en-US" sz="2800" i="1" dirty="0"/>
              <a:t>groups</a:t>
            </a:r>
            <a:r>
              <a:rPr lang="en-US" sz="2800" dirty="0"/>
              <a:t> (new and old) on the responsibilities of general service work.</a:t>
            </a:r>
          </a:p>
          <a:p>
            <a:pPr lvl="0"/>
            <a:r>
              <a:rPr lang="en-US" sz="2800" i="1" dirty="0"/>
              <a:t>In addition, the DCM schedules district meetings, chairs the meeting, and sets the agenda in accordance with the conscience of the district.</a:t>
            </a:r>
            <a:endParaRPr lang="en-US" sz="2800" dirty="0"/>
          </a:p>
          <a:p>
            <a:endParaRPr lang="en-US" dirty="0"/>
          </a:p>
        </p:txBody>
      </p:sp>
    </p:spTree>
    <p:extLst>
      <p:ext uri="{BB962C8B-B14F-4D97-AF65-F5344CB8AC3E}">
        <p14:creationId xmlns:p14="http://schemas.microsoft.com/office/powerpoint/2010/main" val="338024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strips(downLeft)">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edge">
                                      <p:cBhvr>
                                        <p:cTn id="23" dur="20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37"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38" dur="10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p:cTn id="43" dur="500" decel="50000" fill="hold">
                                          <p:stCondLst>
                                            <p:cond delay="0"/>
                                          </p:stCondLst>
                                        </p:cTn>
                                        <p:tgtEl>
                                          <p:spTgt spid="4">
                                            <p:txEl>
                                              <p:pRg st="6" end="6"/>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4">
                                            <p:txEl>
                                              <p:pRg st="6" end="6"/>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4">
                                            <p:txEl>
                                              <p:pRg st="6" end="6"/>
                                            </p:txEl>
                                          </p:spTgt>
                                        </p:tgtEl>
                                        <p:attrNameLst>
                                          <p:attrName>ppt_w</p:attrName>
                                        </p:attrNameLst>
                                      </p:cBhvr>
                                      <p:tavLst>
                                        <p:tav tm="0">
                                          <p:val>
                                            <p:strVal val="#ppt_w*.05"/>
                                          </p:val>
                                        </p:tav>
                                        <p:tav tm="100000">
                                          <p:val>
                                            <p:strVal val="#ppt_w"/>
                                          </p:val>
                                        </p:tav>
                                      </p:tavLst>
                                    </p:anim>
                                    <p:anim calcmode="lin" valueType="num">
                                      <p:cBhvr>
                                        <p:cTn id="46" dur="1000" fill="hold"/>
                                        <p:tgtEl>
                                          <p:spTgt spid="4">
                                            <p:txEl>
                                              <p:pRg st="6" end="6"/>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4">
                                            <p:txEl>
                                              <p:pRg st="6" end="6"/>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4">
                                            <p:txEl>
                                              <p:pRg st="6" end="6"/>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4">
                                            <p:txEl>
                                              <p:pRg st="6" end="6"/>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4">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2" presetClass="entr" presetSubtype="0" fill="hold"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Scale>
                                      <p:cBhvr>
                                        <p:cTn id="55" dur="1000" decel="50000" fill="hold">
                                          <p:stCondLst>
                                            <p:cond delay="0"/>
                                          </p:stCondLst>
                                        </p:cTn>
                                        <p:tgtEl>
                                          <p:spTgt spid="4">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4">
                                            <p:txEl>
                                              <p:pRg st="7" end="7"/>
                                            </p:txEl>
                                          </p:spTgt>
                                        </p:tgtEl>
                                        <p:attrNameLst>
                                          <p:attrName>ppt_x</p:attrName>
                                          <p:attrName>ppt_y</p:attrName>
                                        </p:attrNameLst>
                                      </p:cBhvr>
                                    </p:animMotion>
                                    <p:animEffect transition="in" filter="fade">
                                      <p:cBhvr>
                                        <p:cTn id="57"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EE0D8-E58B-5648-A333-CA98841F85C4}"/>
              </a:ext>
            </a:extLst>
          </p:cNvPr>
          <p:cNvSpPr>
            <a:spLocks noGrp="1"/>
          </p:cNvSpPr>
          <p:nvPr>
            <p:ph type="title"/>
          </p:nvPr>
        </p:nvSpPr>
        <p:spPr/>
        <p:txBody>
          <a:bodyPr/>
          <a:lstStyle/>
          <a:p>
            <a:r>
              <a:rPr lang="en-US" dirty="0">
                <a:solidFill>
                  <a:schemeClr val="tx1"/>
                </a:solidFill>
              </a:rPr>
              <a:t>Duties from GA Service Manual</a:t>
            </a:r>
          </a:p>
        </p:txBody>
      </p:sp>
      <p:sp>
        <p:nvSpPr>
          <p:cNvPr id="4" name="Content Placeholder 3">
            <a:extLst>
              <a:ext uri="{FF2B5EF4-FFF2-40B4-BE49-F238E27FC236}">
                <a16:creationId xmlns:a16="http://schemas.microsoft.com/office/drawing/2014/main" id="{FDDF83E0-3313-B141-AFD7-BE98CA689239}"/>
              </a:ext>
            </a:extLst>
          </p:cNvPr>
          <p:cNvSpPr>
            <a:spLocks noGrp="1"/>
          </p:cNvSpPr>
          <p:nvPr>
            <p:ph sz="quarter" idx="1"/>
          </p:nvPr>
        </p:nvSpPr>
        <p:spPr>
          <a:xfrm>
            <a:off x="332232" y="1429676"/>
            <a:ext cx="8503920" cy="4572000"/>
          </a:xfrm>
        </p:spPr>
        <p:txBody>
          <a:bodyPr>
            <a:noAutofit/>
          </a:bodyPr>
          <a:lstStyle/>
          <a:p>
            <a:pPr hangingPunct="0"/>
            <a:r>
              <a:rPr lang="en-US" sz="1600" dirty="0">
                <a:latin typeface="Arial" panose="020B0604020202020204" pitchFamily="34" charset="0"/>
                <a:cs typeface="Arial" panose="020B0604020202020204" pitchFamily="34" charset="0"/>
              </a:rPr>
              <a:t>Attend and chair regular district meetings.</a:t>
            </a:r>
          </a:p>
          <a:p>
            <a:pPr hangingPunct="0"/>
            <a:r>
              <a:rPr lang="en-US" sz="1600" dirty="0">
                <a:latin typeface="Arial" panose="020B0604020202020204" pitchFamily="34" charset="0"/>
                <a:cs typeface="Arial" panose="020B0604020202020204" pitchFamily="34" charset="0"/>
              </a:rPr>
              <a:t>Maintain current roster of G.S.R.s in district and make sure each group has a G.S.R.</a:t>
            </a:r>
          </a:p>
          <a:p>
            <a:pPr hangingPunct="0"/>
            <a:r>
              <a:rPr lang="en-US" sz="1600" dirty="0">
                <a:latin typeface="Arial" panose="020B0604020202020204" pitchFamily="34" charset="0"/>
                <a:cs typeface="Arial" panose="020B0604020202020204" pitchFamily="34" charset="0"/>
              </a:rPr>
              <a:t>Receive and consider G.S.R. reports.</a:t>
            </a:r>
          </a:p>
          <a:p>
            <a:pPr hangingPunct="0"/>
            <a:r>
              <a:rPr lang="en-US" sz="1600" dirty="0">
                <a:latin typeface="Arial" panose="020B0604020202020204" pitchFamily="34" charset="0"/>
                <a:cs typeface="Arial" panose="020B0604020202020204" pitchFamily="34" charset="0"/>
              </a:rPr>
              <a:t>Discuss group and district affairs with G.S.R.s and encourage group participation of G.S.R.</a:t>
            </a:r>
          </a:p>
          <a:p>
            <a:pPr hangingPunct="0"/>
            <a:r>
              <a:rPr lang="en-US" sz="1600" dirty="0">
                <a:latin typeface="Arial" panose="020B0604020202020204" pitchFamily="34" charset="0"/>
                <a:cs typeface="Arial" panose="020B0604020202020204" pitchFamily="34" charset="0"/>
              </a:rPr>
              <a:t>Be available to assist and guide </a:t>
            </a:r>
            <a:r>
              <a:rPr lang="en-US" sz="1600" dirty="0" err="1">
                <a:latin typeface="Arial" panose="020B0604020202020204" pitchFamily="34" charset="0"/>
                <a:cs typeface="Arial" panose="020B0604020202020204" pitchFamily="34" charset="0"/>
              </a:rPr>
              <a:t>G.S.R.in</a:t>
            </a:r>
            <a:r>
              <a:rPr lang="en-US" sz="1600" dirty="0">
                <a:latin typeface="Arial" panose="020B0604020202020204" pitchFamily="34" charset="0"/>
                <a:cs typeface="Arial" panose="020B0604020202020204" pitchFamily="34" charset="0"/>
              </a:rPr>
              <a:t> district.</a:t>
            </a:r>
          </a:p>
          <a:p>
            <a:pPr hangingPunct="0"/>
            <a:r>
              <a:rPr lang="en-US" sz="1600" dirty="0">
                <a:latin typeface="Arial" panose="020B0604020202020204" pitchFamily="34" charset="0"/>
                <a:cs typeface="Arial" panose="020B0604020202020204" pitchFamily="34" charset="0"/>
              </a:rPr>
              <a:t>Maintain handbook, follow procedures, get D.C.M. work done.</a:t>
            </a:r>
          </a:p>
          <a:p>
            <a:pPr hangingPunct="0"/>
            <a:r>
              <a:rPr lang="en-US" sz="1600" dirty="0">
                <a:latin typeface="Arial" panose="020B0604020202020204" pitchFamily="34" charset="0"/>
                <a:cs typeface="Arial" panose="020B0604020202020204" pitchFamily="34" charset="0"/>
              </a:rPr>
              <a:t>Prepare brief, factual, written report; send legible copy to Georgia State Assembly Office.</a:t>
            </a:r>
          </a:p>
          <a:p>
            <a:pPr hangingPunct="0"/>
            <a:r>
              <a:rPr lang="en-US" sz="1600" dirty="0">
                <a:latin typeface="Arial" panose="020B0604020202020204" pitchFamily="34" charset="0"/>
                <a:cs typeface="Arial" panose="020B0604020202020204" pitchFamily="34" charset="0"/>
              </a:rPr>
              <a:t>Bring any district problems and/or activities to Assembly which may benefit others.</a:t>
            </a:r>
          </a:p>
          <a:p>
            <a:pPr hangingPunct="0"/>
            <a:r>
              <a:rPr lang="en-US" sz="1600" dirty="0">
                <a:latin typeface="Arial" panose="020B0604020202020204" pitchFamily="34" charset="0"/>
                <a:cs typeface="Arial" panose="020B0604020202020204" pitchFamily="34" charset="0"/>
              </a:rPr>
              <a:t>Have good grasp of group conscience of the district.</a:t>
            </a:r>
          </a:p>
          <a:p>
            <a:pPr hangingPunct="0"/>
            <a:r>
              <a:rPr lang="en-US" sz="1600" dirty="0">
                <a:latin typeface="Arial" panose="020B0604020202020204" pitchFamily="34" charset="0"/>
                <a:cs typeface="Arial" panose="020B0604020202020204" pitchFamily="34" charset="0"/>
              </a:rPr>
              <a:t>Make sure G.S.R.s understand and are familiar with the Service Manual and G.S.R. handbook.</a:t>
            </a:r>
          </a:p>
          <a:p>
            <a:pPr hangingPunct="0"/>
            <a:r>
              <a:rPr lang="en-US" sz="1600" dirty="0">
                <a:latin typeface="Arial" panose="020B0604020202020204" pitchFamily="34" charset="0"/>
                <a:cs typeface="Arial" panose="020B0604020202020204" pitchFamily="34" charset="0"/>
              </a:rPr>
              <a:t>Encourage G.S.R.s to attend training sessions, workshops, sharing sessions, etc.</a:t>
            </a:r>
          </a:p>
          <a:p>
            <a:pPr hangingPunct="0"/>
            <a:r>
              <a:rPr lang="en-US" sz="1600" dirty="0">
                <a:latin typeface="Arial" panose="020B0604020202020204" pitchFamily="34" charset="0"/>
                <a:cs typeface="Arial" panose="020B0604020202020204" pitchFamily="34" charset="0"/>
              </a:rPr>
              <a:t>Through G.S.R.s, encourage groups to reach out into community through open meetings, institutions, radio, TV, etc.</a:t>
            </a:r>
          </a:p>
          <a:p>
            <a:pPr marL="0" indent="0">
              <a:buNone/>
            </a:pPr>
            <a:endParaRPr lang="en-US" sz="1600" dirty="0"/>
          </a:p>
        </p:txBody>
      </p:sp>
    </p:spTree>
    <p:extLst>
      <p:ext uri="{BB962C8B-B14F-4D97-AF65-F5344CB8AC3E}">
        <p14:creationId xmlns:p14="http://schemas.microsoft.com/office/powerpoint/2010/main" val="403911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edge">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2000"/>
                                        <p:tgtEl>
                                          <p:spTgt spid="4">
                                            <p:txEl>
                                              <p:pRg st="7" end="7"/>
                                            </p:txEl>
                                          </p:spTgt>
                                        </p:tgtEl>
                                      </p:cBhvr>
                                    </p:animEffect>
                                    <p:anim calcmode="lin" valueType="num">
                                      <p:cBhvr>
                                        <p:cTn id="43" dur="2000" fill="hold"/>
                                        <p:tgtEl>
                                          <p:spTgt spid="4">
                                            <p:txEl>
                                              <p:pRg st="7" end="7"/>
                                            </p:txEl>
                                          </p:spTgt>
                                        </p:tgtEl>
                                        <p:attrNameLst>
                                          <p:attrName>ppt_w</p:attrName>
                                        </p:attrNameLst>
                                      </p:cBhvr>
                                      <p:tavLst>
                                        <p:tav tm="0" fmla="#ppt_w*sin(2.5*pi*$)">
                                          <p:val>
                                            <p:fltVal val="0"/>
                                          </p:val>
                                        </p:tav>
                                        <p:tav tm="100000">
                                          <p:val>
                                            <p:fltVal val="1"/>
                                          </p:val>
                                        </p:tav>
                                      </p:tavLst>
                                    </p:anim>
                                    <p:anim calcmode="lin" valueType="num">
                                      <p:cBhvr>
                                        <p:cTn id="44" dur="2000" fill="hold"/>
                                        <p:tgtEl>
                                          <p:spTgt spid="4">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p:cTn id="49"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0"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51"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52" dur="10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Effect transition="in" filter="fade">
                                      <p:cBhvr>
                                        <p:cTn id="57" dur="1000"/>
                                        <p:tgtEl>
                                          <p:spTgt spid="4">
                                            <p:txEl>
                                              <p:pRg st="9" end="9"/>
                                            </p:txEl>
                                          </p:spTgt>
                                        </p:tgtEl>
                                      </p:cBhvr>
                                    </p:animEffect>
                                    <p:anim calcmode="lin" valueType="num">
                                      <p:cBhvr>
                                        <p:cTn id="58"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4">
                                            <p:txEl>
                                              <p:pRg st="9" end="9"/>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4">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nodeType="clickEffect">
                                  <p:stCondLst>
                                    <p:cond delay="0"/>
                                  </p:stCondLst>
                                  <p:childTnLst>
                                    <p:set>
                                      <p:cBhvr>
                                        <p:cTn id="64" dur="1" fill="hold">
                                          <p:stCondLst>
                                            <p:cond delay="0"/>
                                          </p:stCondLst>
                                        </p:cTn>
                                        <p:tgtEl>
                                          <p:spTgt spid="4">
                                            <p:txEl>
                                              <p:pRg st="10" end="10"/>
                                            </p:txEl>
                                          </p:spTgt>
                                        </p:tgtEl>
                                        <p:attrNameLst>
                                          <p:attrName>style.visibility</p:attrName>
                                        </p:attrNameLst>
                                      </p:cBhvr>
                                      <p:to>
                                        <p:strVal val="visible"/>
                                      </p:to>
                                    </p:set>
                                    <p:anim calcmode="lin" valueType="num">
                                      <p:cBhvr>
                                        <p:cTn id="65"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66" dur="500" fill="hold"/>
                                        <p:tgtEl>
                                          <p:spTgt spid="4">
                                            <p:txEl>
                                              <p:pRg st="10" end="10"/>
                                            </p:txEl>
                                          </p:spTgt>
                                        </p:tgtEl>
                                        <p:attrNameLst>
                                          <p:attrName>ppt_h</p:attrName>
                                        </p:attrNameLst>
                                      </p:cBhvr>
                                      <p:tavLst>
                                        <p:tav tm="0">
                                          <p:val>
                                            <p:fltVal val="0"/>
                                          </p:val>
                                        </p:tav>
                                        <p:tav tm="100000">
                                          <p:val>
                                            <p:strVal val="#ppt_h"/>
                                          </p:val>
                                        </p:tav>
                                      </p:tavLst>
                                    </p:anim>
                                    <p:anim calcmode="lin" valueType="num">
                                      <p:cBhvr>
                                        <p:cTn id="67" dur="500" fill="hold"/>
                                        <p:tgtEl>
                                          <p:spTgt spid="4">
                                            <p:txEl>
                                              <p:pRg st="10" end="10"/>
                                            </p:txEl>
                                          </p:spTgt>
                                        </p:tgtEl>
                                        <p:attrNameLst>
                                          <p:attrName>style.rotation</p:attrName>
                                        </p:attrNameLst>
                                      </p:cBhvr>
                                      <p:tavLst>
                                        <p:tav tm="0">
                                          <p:val>
                                            <p:fltVal val="360"/>
                                          </p:val>
                                        </p:tav>
                                        <p:tav tm="100000">
                                          <p:val>
                                            <p:fltVal val="0"/>
                                          </p:val>
                                        </p:tav>
                                      </p:tavLst>
                                    </p:anim>
                                    <p:animEffect transition="in" filter="fade">
                                      <p:cBhvr>
                                        <p:cTn id="68" dur="500"/>
                                        <p:tgtEl>
                                          <p:spTgt spid="4">
                                            <p:txEl>
                                              <p:pRg st="10" end="1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nodeType="clickEffect">
                                  <p:stCondLst>
                                    <p:cond delay="0"/>
                                  </p:stCondLst>
                                  <p:childTnLst>
                                    <p:set>
                                      <p:cBhvr>
                                        <p:cTn id="72" dur="1" fill="hold">
                                          <p:stCondLst>
                                            <p:cond delay="0"/>
                                          </p:stCondLst>
                                        </p:cTn>
                                        <p:tgtEl>
                                          <p:spTgt spid="4">
                                            <p:txEl>
                                              <p:pRg st="11" end="11"/>
                                            </p:txEl>
                                          </p:spTgt>
                                        </p:tgtEl>
                                        <p:attrNameLst>
                                          <p:attrName>style.visibility</p:attrName>
                                        </p:attrNameLst>
                                      </p:cBhvr>
                                      <p:to>
                                        <p:strVal val="visible"/>
                                      </p:to>
                                    </p:set>
                                    <p:anim calcmode="lin" valueType="num">
                                      <p:cBhvr>
                                        <p:cTn id="73" dur="5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74" dur="500" fill="hold"/>
                                        <p:tgtEl>
                                          <p:spTgt spid="4">
                                            <p:txEl>
                                              <p:pRg st="11" end="1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FA0F090-98EC-4FFB-A1F3-63C4D2E898B2}"/>
              </a:ext>
            </a:extLst>
          </p:cNvPr>
          <p:cNvSpPr txBox="1"/>
          <p:nvPr/>
        </p:nvSpPr>
        <p:spPr>
          <a:xfrm>
            <a:off x="6421532" y="1981200"/>
            <a:ext cx="381000" cy="369332"/>
          </a:xfrm>
          <a:prstGeom prst="rect">
            <a:avLst/>
          </a:prstGeom>
          <a:solidFill>
            <a:schemeClr val="bg1"/>
          </a:solidFill>
        </p:spPr>
        <p:txBody>
          <a:bodyPr wrap="square" rtlCol="0">
            <a:spAutoFit/>
          </a:bodyPr>
          <a:lstStyle/>
          <a:p>
            <a:endParaRPr lang="en-US" dirty="0"/>
          </a:p>
        </p:txBody>
      </p:sp>
      <p:sp>
        <p:nvSpPr>
          <p:cNvPr id="3" name="Rectangle 2">
            <a:extLst>
              <a:ext uri="{FF2B5EF4-FFF2-40B4-BE49-F238E27FC236}">
                <a16:creationId xmlns:a16="http://schemas.microsoft.com/office/drawing/2014/main" id="{EC15E6F2-2E0D-0A43-BA7B-6E8DC9D81474}"/>
              </a:ext>
            </a:extLst>
          </p:cNvPr>
          <p:cNvSpPr/>
          <p:nvPr/>
        </p:nvSpPr>
        <p:spPr>
          <a:xfrm>
            <a:off x="152400" y="3582080"/>
            <a:ext cx="8382000" cy="923330"/>
          </a:xfrm>
          <a:prstGeom prst="rect">
            <a:avLst/>
          </a:prstGeom>
          <a:solidFill>
            <a:schemeClr val="bg2"/>
          </a:solid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DCM 101</a:t>
            </a:r>
          </a:p>
        </p:txBody>
      </p:sp>
      <p:pic>
        <p:nvPicPr>
          <p:cNvPr id="4" name="Picture 3">
            <a:extLst>
              <a:ext uri="{FF2B5EF4-FFF2-40B4-BE49-F238E27FC236}">
                <a16:creationId xmlns:a16="http://schemas.microsoft.com/office/drawing/2014/main" id="{BF2F6903-D869-FF4F-B896-37F0693DE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2071" y="147255"/>
            <a:ext cx="2119858" cy="2205336"/>
          </a:xfrm>
          <a:prstGeom prst="rect">
            <a:avLst/>
          </a:prstGeom>
        </p:spPr>
      </p:pic>
    </p:spTree>
    <p:extLst>
      <p:ext uri="{BB962C8B-B14F-4D97-AF65-F5344CB8AC3E}">
        <p14:creationId xmlns:p14="http://schemas.microsoft.com/office/powerpoint/2010/main" val="2613819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63767-CD6A-FB4D-9E73-B3456CDE7D2A}"/>
              </a:ext>
            </a:extLst>
          </p:cNvPr>
          <p:cNvSpPr>
            <a:spLocks noGrp="1"/>
          </p:cNvSpPr>
          <p:nvPr>
            <p:ph type="title"/>
          </p:nvPr>
        </p:nvSpPr>
        <p:spPr/>
        <p:txBody>
          <a:bodyPr/>
          <a:lstStyle/>
          <a:p>
            <a:r>
              <a:rPr lang="en-US" dirty="0">
                <a:solidFill>
                  <a:schemeClr val="tx1"/>
                </a:solidFill>
              </a:rPr>
              <a:t>Sharing from D.C.M.s to a New D.C.M</a:t>
            </a:r>
          </a:p>
        </p:txBody>
      </p:sp>
      <p:sp>
        <p:nvSpPr>
          <p:cNvPr id="4" name="Content Placeholder 3">
            <a:extLst>
              <a:ext uri="{FF2B5EF4-FFF2-40B4-BE49-F238E27FC236}">
                <a16:creationId xmlns:a16="http://schemas.microsoft.com/office/drawing/2014/main" id="{BA4A480C-696F-DD44-B3E1-F6EECC724FD5}"/>
              </a:ext>
            </a:extLst>
          </p:cNvPr>
          <p:cNvSpPr>
            <a:spLocks noGrp="1"/>
          </p:cNvSpPr>
          <p:nvPr>
            <p:ph sz="quarter" idx="1"/>
          </p:nvPr>
        </p:nvSpPr>
        <p:spPr/>
        <p:txBody>
          <a:bodyPr>
            <a:normAutofit fontScale="92500"/>
          </a:bodyPr>
          <a:lstStyle/>
          <a:p>
            <a:pPr marL="0" indent="0">
              <a:buNone/>
            </a:pPr>
            <a:r>
              <a:rPr lang="en-US" dirty="0"/>
              <a:t>“I was taught that, as in any other endeavor, the success of a D.C.M. depends on the leadership of the person occupying the position. If a D.C.M. loses interest, it will trickle down to the rest of the district, but strong D.C.M.s create strong and active districts.”</a:t>
            </a:r>
          </a:p>
          <a:p>
            <a:pPr marL="0" indent="0">
              <a:buNone/>
            </a:pPr>
            <a:r>
              <a:rPr lang="en-US" dirty="0"/>
              <a:t>“Feel free to invite area committee chairs and officers to attend as many of the district and group service events as they want – from district meetings to workshops and sharing sessions. You would be amazed at the amount of interest and enthusiasm this can generate in the district.”</a:t>
            </a:r>
          </a:p>
          <a:p>
            <a:pPr marL="0" indent="0">
              <a:buNone/>
            </a:pPr>
            <a:r>
              <a:rPr lang="en-US" dirty="0"/>
              <a:t> </a:t>
            </a:r>
          </a:p>
        </p:txBody>
      </p:sp>
    </p:spTree>
    <p:extLst>
      <p:ext uri="{BB962C8B-B14F-4D97-AF65-F5344CB8AC3E}">
        <p14:creationId xmlns:p14="http://schemas.microsoft.com/office/powerpoint/2010/main" val="1994374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15CDB-707E-F54C-9250-CB024E192015}"/>
              </a:ext>
            </a:extLst>
          </p:cNvPr>
          <p:cNvSpPr>
            <a:spLocks noGrp="1"/>
          </p:cNvSpPr>
          <p:nvPr>
            <p:ph type="title"/>
          </p:nvPr>
        </p:nvSpPr>
        <p:spPr/>
        <p:txBody>
          <a:bodyPr>
            <a:normAutofit fontScale="90000"/>
          </a:bodyPr>
          <a:lstStyle/>
          <a:p>
            <a:r>
              <a:rPr lang="en-US" dirty="0">
                <a:solidFill>
                  <a:schemeClr val="tx1"/>
                </a:solidFill>
              </a:rPr>
              <a:t>Sharing from D.C.M.s to a New D.C.M (Cont’d)</a:t>
            </a:r>
            <a:endParaRPr lang="en-US" dirty="0"/>
          </a:p>
        </p:txBody>
      </p:sp>
      <p:sp>
        <p:nvSpPr>
          <p:cNvPr id="4" name="Content Placeholder 3">
            <a:extLst>
              <a:ext uri="{FF2B5EF4-FFF2-40B4-BE49-F238E27FC236}">
                <a16:creationId xmlns:a16="http://schemas.microsoft.com/office/drawing/2014/main" id="{E81F9441-155D-B847-8854-CDF805C0B63B}"/>
              </a:ext>
            </a:extLst>
          </p:cNvPr>
          <p:cNvSpPr>
            <a:spLocks noGrp="1"/>
          </p:cNvSpPr>
          <p:nvPr>
            <p:ph sz="quarter" idx="1"/>
          </p:nvPr>
        </p:nvSpPr>
        <p:spPr/>
        <p:txBody>
          <a:bodyPr>
            <a:normAutofit lnSpcReduction="10000"/>
          </a:bodyPr>
          <a:lstStyle/>
          <a:p>
            <a:pPr marL="0" indent="0">
              <a:buNone/>
            </a:pPr>
            <a:r>
              <a:rPr lang="en-US" dirty="0"/>
              <a:t>“As the incoming D.C.M., I received the district’s group list from our area registrar. It used to be that at our district meetings we were lucky if we had 50 percent attendance. My service sponsor suggested that I visit each group to introduce myself to the group G.S.R. and invite them to the next district meeting – this must have had an effect because now we are up to 90 percent participation! Now I send gentle reminders by email to remind the G.S.R.s about the district meeting and to see if they need anything placed on the agenda. I call those who do not have email.”</a:t>
            </a:r>
          </a:p>
          <a:p>
            <a:pPr marL="0" indent="0">
              <a:buNone/>
            </a:pPr>
            <a:endParaRPr lang="en-US" dirty="0"/>
          </a:p>
        </p:txBody>
      </p:sp>
    </p:spTree>
    <p:extLst>
      <p:ext uri="{BB962C8B-B14F-4D97-AF65-F5344CB8AC3E}">
        <p14:creationId xmlns:p14="http://schemas.microsoft.com/office/powerpoint/2010/main" val="3378597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F5DBA-BD72-D94E-A0C5-A7654D5C763D}"/>
              </a:ext>
            </a:extLst>
          </p:cNvPr>
          <p:cNvSpPr>
            <a:spLocks noGrp="1"/>
          </p:cNvSpPr>
          <p:nvPr>
            <p:ph type="title"/>
          </p:nvPr>
        </p:nvSpPr>
        <p:spPr/>
        <p:txBody>
          <a:bodyPr/>
          <a:lstStyle/>
          <a:p>
            <a:r>
              <a:rPr lang="en-US" dirty="0">
                <a:solidFill>
                  <a:schemeClr val="tx1"/>
                </a:solidFill>
              </a:rPr>
              <a:t>“Silent” Groups</a:t>
            </a:r>
          </a:p>
        </p:txBody>
      </p:sp>
      <p:sp>
        <p:nvSpPr>
          <p:cNvPr id="4" name="Content Placeholder 3">
            <a:extLst>
              <a:ext uri="{FF2B5EF4-FFF2-40B4-BE49-F238E27FC236}">
                <a16:creationId xmlns:a16="http://schemas.microsoft.com/office/drawing/2014/main" id="{EB99571A-6B5A-F84C-946D-7A81BAAA2074}"/>
              </a:ext>
            </a:extLst>
          </p:cNvPr>
          <p:cNvSpPr>
            <a:spLocks noGrp="1"/>
          </p:cNvSpPr>
          <p:nvPr>
            <p:ph sz="quarter" idx="1"/>
          </p:nvPr>
        </p:nvSpPr>
        <p:spPr/>
        <p:txBody>
          <a:bodyPr>
            <a:normAutofit fontScale="92500"/>
          </a:bodyPr>
          <a:lstStyle/>
          <a:p>
            <a:r>
              <a:rPr lang="en-US" dirty="0"/>
              <a:t>Reach Out – Don’t wait for them to show up</a:t>
            </a:r>
          </a:p>
          <a:p>
            <a:r>
              <a:rPr lang="en-US" dirty="0"/>
              <a:t>Introduce yourself</a:t>
            </a:r>
          </a:p>
          <a:p>
            <a:r>
              <a:rPr lang="en-US" dirty="0"/>
              <a:t>Ask if they have a GSR</a:t>
            </a:r>
          </a:p>
          <a:p>
            <a:r>
              <a:rPr lang="en-US" dirty="0"/>
              <a:t>Ask if you can be invited to the next Group Conscience</a:t>
            </a:r>
          </a:p>
          <a:p>
            <a:r>
              <a:rPr lang="en-US" dirty="0"/>
              <a:t>Explain their “voice” is not heard at District, Area, and A.A. as a whole</a:t>
            </a:r>
          </a:p>
          <a:p>
            <a:r>
              <a:rPr lang="en-US" dirty="0"/>
              <a:t>Discuss the many Service Opportunities at District and your experience in Service</a:t>
            </a:r>
          </a:p>
          <a:p>
            <a:r>
              <a:rPr lang="en-US" dirty="0"/>
              <a:t>Invite them to the next District Meeting</a:t>
            </a:r>
          </a:p>
          <a:p>
            <a:r>
              <a:rPr lang="en-US" dirty="0"/>
              <a:t>Be Enthusiastic!</a:t>
            </a:r>
          </a:p>
        </p:txBody>
      </p:sp>
    </p:spTree>
    <p:extLst>
      <p:ext uri="{BB962C8B-B14F-4D97-AF65-F5344CB8AC3E}">
        <p14:creationId xmlns:p14="http://schemas.microsoft.com/office/powerpoint/2010/main" val="336255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circle(in)">
                                      <p:cBhvr>
                                        <p:cTn id="28" dur="2000"/>
                                        <p:tgtEl>
                                          <p:spTgt spid="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strips(downLeft)">
                                      <p:cBhvr>
                                        <p:cTn id="33" dur="500"/>
                                        <p:tgtEl>
                                          <p:spTgt spid="4">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nodeType="click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fade">
                                      <p:cBhvr>
                                        <p:cTn id="38" dur="2000"/>
                                        <p:tgtEl>
                                          <p:spTgt spid="4">
                                            <p:txEl>
                                              <p:pRg st="6" end="6"/>
                                            </p:txEl>
                                          </p:spTgt>
                                        </p:tgtEl>
                                      </p:cBhvr>
                                    </p:animEffect>
                                    <p:anim calcmode="lin" valueType="num">
                                      <p:cBhvr>
                                        <p:cTn id="39" dur="2000" fill="hold"/>
                                        <p:tgtEl>
                                          <p:spTgt spid="4">
                                            <p:txEl>
                                              <p:pRg st="6" end="6"/>
                                            </p:txEl>
                                          </p:spTgt>
                                        </p:tgtEl>
                                        <p:attrNameLst>
                                          <p:attrName>ppt_w</p:attrName>
                                        </p:attrNameLst>
                                      </p:cBhvr>
                                      <p:tavLst>
                                        <p:tav tm="0" fmla="#ppt_w*sin(2.5*pi*$)">
                                          <p:val>
                                            <p:fltVal val="0"/>
                                          </p:val>
                                        </p:tav>
                                        <p:tav tm="100000">
                                          <p:val>
                                            <p:fltVal val="1"/>
                                          </p:val>
                                        </p:tav>
                                      </p:tavLst>
                                    </p:anim>
                                    <p:anim calcmode="lin" valueType="num">
                                      <p:cBhvr>
                                        <p:cTn id="40" dur="2000" fill="hold"/>
                                        <p:tgtEl>
                                          <p:spTgt spid="4">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 calcmode="lin" valueType="num">
                                      <p:cBhvr>
                                        <p:cTn id="45"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6"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47"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48"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3864E-2EC0-C74C-A64F-94F66F7A8A82}"/>
              </a:ext>
            </a:extLst>
          </p:cNvPr>
          <p:cNvSpPr>
            <a:spLocks noGrp="1"/>
          </p:cNvSpPr>
          <p:nvPr>
            <p:ph type="title"/>
          </p:nvPr>
        </p:nvSpPr>
        <p:spPr/>
        <p:txBody>
          <a:bodyPr/>
          <a:lstStyle/>
          <a:p>
            <a:r>
              <a:rPr lang="en-US" dirty="0">
                <a:solidFill>
                  <a:schemeClr val="tx1"/>
                </a:solidFill>
              </a:rPr>
              <a:t>Growing Responsibilities for D.C.M.s</a:t>
            </a:r>
          </a:p>
        </p:txBody>
      </p:sp>
      <p:sp>
        <p:nvSpPr>
          <p:cNvPr id="4" name="Content Placeholder 3">
            <a:extLst>
              <a:ext uri="{FF2B5EF4-FFF2-40B4-BE49-F238E27FC236}">
                <a16:creationId xmlns:a16="http://schemas.microsoft.com/office/drawing/2014/main" id="{129ED8FC-1148-3049-9DCC-668C29839F9B}"/>
              </a:ext>
            </a:extLst>
          </p:cNvPr>
          <p:cNvSpPr>
            <a:spLocks noGrp="1"/>
          </p:cNvSpPr>
          <p:nvPr>
            <p:ph sz="quarter" idx="1"/>
          </p:nvPr>
        </p:nvSpPr>
        <p:spPr/>
        <p:txBody>
          <a:bodyPr/>
          <a:lstStyle/>
          <a:p>
            <a:pPr marL="0" indent="0">
              <a:buNone/>
            </a:pPr>
            <a:r>
              <a:rPr lang="en-US" dirty="0"/>
              <a:t>“Continuing growth of the Fellowship brings new opportunities for service to the D.C.M. </a:t>
            </a:r>
            <a:r>
              <a:rPr lang="en-US" u="sng" dirty="0"/>
              <a:t>As the numbers of groups in an area increase, the maintenance of a vital active link between the groups and the Fellowship as a whole becomes a challenge to the D.C.M.s. By maintaining active contact, both with the groups in the district and with the area delegate, the D.C.M. is a key link in ensuring that all the A.A. groups are aware of the importance of their total participation in local, district, area and world services.”</a:t>
            </a:r>
          </a:p>
          <a:p>
            <a:pPr marL="0" indent="0">
              <a:buNone/>
            </a:pPr>
            <a:endParaRPr lang="en-US" dirty="0"/>
          </a:p>
        </p:txBody>
      </p:sp>
    </p:spTree>
    <p:extLst>
      <p:ext uri="{BB962C8B-B14F-4D97-AF65-F5344CB8AC3E}">
        <p14:creationId xmlns:p14="http://schemas.microsoft.com/office/powerpoint/2010/main" val="1206435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BB2BF-8BFB-FB49-9CB5-FAF93AE801DE}"/>
              </a:ext>
            </a:extLst>
          </p:cNvPr>
          <p:cNvSpPr>
            <a:spLocks noGrp="1"/>
          </p:cNvSpPr>
          <p:nvPr>
            <p:ph type="title"/>
          </p:nvPr>
        </p:nvSpPr>
        <p:spPr/>
        <p:txBody>
          <a:bodyPr/>
          <a:lstStyle/>
          <a:p>
            <a:r>
              <a:rPr lang="en-US" dirty="0">
                <a:solidFill>
                  <a:schemeClr val="tx1"/>
                </a:solidFill>
              </a:rPr>
              <a:t>How to Conduct a “Sharing Session”</a:t>
            </a:r>
          </a:p>
        </p:txBody>
      </p:sp>
      <p:sp>
        <p:nvSpPr>
          <p:cNvPr id="4" name="Content Placeholder 3">
            <a:extLst>
              <a:ext uri="{FF2B5EF4-FFF2-40B4-BE49-F238E27FC236}">
                <a16:creationId xmlns:a16="http://schemas.microsoft.com/office/drawing/2014/main" id="{B346CE19-FA52-C249-B8CA-FAD278CE42F8}"/>
              </a:ext>
            </a:extLst>
          </p:cNvPr>
          <p:cNvSpPr>
            <a:spLocks noGrp="1"/>
          </p:cNvSpPr>
          <p:nvPr>
            <p:ph sz="quarter" idx="1"/>
          </p:nvPr>
        </p:nvSpPr>
        <p:spPr/>
        <p:txBody>
          <a:bodyPr/>
          <a:lstStyle/>
          <a:p>
            <a:pPr marL="0" indent="0">
              <a:buNone/>
            </a:pPr>
            <a:r>
              <a:rPr lang="en-US" dirty="0"/>
              <a:t>“The purpose of a Sharing Session is to fill a need for improved communication among Area committee, Districts, and Groups, thereby strengthening services in A.A. through cooperation. “</a:t>
            </a:r>
          </a:p>
          <a:p>
            <a:pPr marL="0" indent="0">
              <a:buNone/>
            </a:pPr>
            <a:r>
              <a:rPr lang="en-US" dirty="0"/>
              <a:t>“Sharing Sessions are not designed to reach a conclusion as, say, at a regular A.A. business meeting. They are usually held where a problem has reached difficult proportions at the service level involved, and options to surmount the challenge need to be thought about.” </a:t>
            </a:r>
          </a:p>
          <a:p>
            <a:pPr marL="0" indent="0">
              <a:buNone/>
            </a:pPr>
            <a:endParaRPr lang="en-US" dirty="0"/>
          </a:p>
        </p:txBody>
      </p:sp>
    </p:spTree>
    <p:extLst>
      <p:ext uri="{BB962C8B-B14F-4D97-AF65-F5344CB8AC3E}">
        <p14:creationId xmlns:p14="http://schemas.microsoft.com/office/powerpoint/2010/main" val="179128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94088-5810-414C-AB3E-9822A37F23DA}"/>
              </a:ext>
            </a:extLst>
          </p:cNvPr>
          <p:cNvSpPr>
            <a:spLocks noGrp="1"/>
          </p:cNvSpPr>
          <p:nvPr>
            <p:ph type="title"/>
          </p:nvPr>
        </p:nvSpPr>
        <p:spPr/>
        <p:txBody>
          <a:bodyPr/>
          <a:lstStyle/>
          <a:p>
            <a:r>
              <a:rPr lang="en-US" dirty="0">
                <a:solidFill>
                  <a:schemeClr val="tx1"/>
                </a:solidFill>
              </a:rPr>
              <a:t>How to Conduct a “Sharing Session” (cont’d)</a:t>
            </a:r>
            <a:endParaRPr lang="en-US" dirty="0"/>
          </a:p>
        </p:txBody>
      </p:sp>
      <p:sp>
        <p:nvSpPr>
          <p:cNvPr id="4" name="Content Placeholder 3">
            <a:extLst>
              <a:ext uri="{FF2B5EF4-FFF2-40B4-BE49-F238E27FC236}">
                <a16:creationId xmlns:a16="http://schemas.microsoft.com/office/drawing/2014/main" id="{562E6371-53EB-2E42-874E-EA44B77C5247}"/>
              </a:ext>
            </a:extLst>
          </p:cNvPr>
          <p:cNvSpPr>
            <a:spLocks noGrp="1"/>
          </p:cNvSpPr>
          <p:nvPr>
            <p:ph sz="quarter" idx="1"/>
          </p:nvPr>
        </p:nvSpPr>
        <p:spPr/>
        <p:txBody>
          <a:bodyPr>
            <a:normAutofit fontScale="92500" lnSpcReduction="10000"/>
          </a:bodyPr>
          <a:lstStyle/>
          <a:p>
            <a:pPr marL="0" indent="0">
              <a:buNone/>
            </a:pPr>
            <a:r>
              <a:rPr lang="en-US" dirty="0"/>
              <a:t>The usual Sharing Session format provides for a “chairperson” who presents the problem to be discussed, and then asks for comments. Participants respond, usually going around the room, speaking for no longer than a specific time agreed upon ahead of time by everyone present (perhaps one or two minutes), after which a bell is rung to indicate “time up.” A participant may speak again on the same topic </a:t>
            </a:r>
            <a:r>
              <a:rPr lang="en-US" i="1" dirty="0"/>
              <a:t>only </a:t>
            </a:r>
            <a:r>
              <a:rPr lang="en-US" dirty="0"/>
              <a:t>after all others have shared once. He or she may then speak again, in turn. The sharing continues until all have said what they need to say on each go around the room. </a:t>
            </a:r>
            <a:r>
              <a:rPr lang="en-US" b="1" u="sng" dirty="0"/>
              <a:t>Remember, no one need ever be ashamed of his or her opinion. </a:t>
            </a:r>
          </a:p>
          <a:p>
            <a:pPr marL="0" indent="0">
              <a:buNone/>
            </a:pPr>
            <a:endParaRPr lang="en-US" dirty="0"/>
          </a:p>
        </p:txBody>
      </p:sp>
    </p:spTree>
    <p:extLst>
      <p:ext uri="{BB962C8B-B14F-4D97-AF65-F5344CB8AC3E}">
        <p14:creationId xmlns:p14="http://schemas.microsoft.com/office/powerpoint/2010/main" val="3359533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FBDC9-EDD2-5849-8F5D-1FD359266E55}"/>
              </a:ext>
            </a:extLst>
          </p:cNvPr>
          <p:cNvSpPr>
            <a:spLocks noGrp="1"/>
          </p:cNvSpPr>
          <p:nvPr>
            <p:ph type="title"/>
          </p:nvPr>
        </p:nvSpPr>
        <p:spPr/>
        <p:txBody>
          <a:bodyPr/>
          <a:lstStyle/>
          <a:p>
            <a:r>
              <a:rPr lang="en-US" dirty="0">
                <a:solidFill>
                  <a:schemeClr val="tx1"/>
                </a:solidFill>
              </a:rPr>
              <a:t>How to Conduct a “Sharing Session” (cont’d)</a:t>
            </a:r>
            <a:endParaRPr lang="en-US" dirty="0"/>
          </a:p>
        </p:txBody>
      </p:sp>
      <p:sp>
        <p:nvSpPr>
          <p:cNvPr id="4" name="Content Placeholder 3">
            <a:extLst>
              <a:ext uri="{FF2B5EF4-FFF2-40B4-BE49-F238E27FC236}">
                <a16:creationId xmlns:a16="http://schemas.microsoft.com/office/drawing/2014/main" id="{47DC2EAC-5431-EA4B-9DA6-951C0CC85407}"/>
              </a:ext>
            </a:extLst>
          </p:cNvPr>
          <p:cNvSpPr>
            <a:spLocks noGrp="1"/>
          </p:cNvSpPr>
          <p:nvPr>
            <p:ph sz="quarter" idx="1"/>
          </p:nvPr>
        </p:nvSpPr>
        <p:spPr/>
        <p:txBody>
          <a:bodyPr/>
          <a:lstStyle/>
          <a:p>
            <a:pPr marL="0" indent="0">
              <a:buNone/>
            </a:pPr>
            <a:r>
              <a:rPr lang="en-US" dirty="0"/>
              <a:t>“To be effective, Sharing Sessions should include no more than 30 participants (larger groups can be broken into two sessions). These sessions may also be built into regular Area, District or Group meetings. Area Committees may find that Sharing Sessions foster greater interest and willingness on the part of General Service Representatives (G.S.R.s) to participate. </a:t>
            </a:r>
            <a:r>
              <a:rPr lang="en-US" b="1" u="sng" dirty="0"/>
              <a:t>Districts and Groups may find Sharing Sessions a preferred way to discuss issues that are particularly sensitive or thorny.” </a:t>
            </a:r>
          </a:p>
          <a:p>
            <a:pPr marL="0" indent="0">
              <a:buNone/>
            </a:pPr>
            <a:endParaRPr lang="en-US" dirty="0"/>
          </a:p>
        </p:txBody>
      </p:sp>
    </p:spTree>
    <p:extLst>
      <p:ext uri="{BB962C8B-B14F-4D97-AF65-F5344CB8AC3E}">
        <p14:creationId xmlns:p14="http://schemas.microsoft.com/office/powerpoint/2010/main" val="998883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A7EDC-9065-6E41-8034-9521A9A8E5BF}"/>
              </a:ext>
            </a:extLst>
          </p:cNvPr>
          <p:cNvSpPr>
            <a:spLocks noGrp="1"/>
          </p:cNvSpPr>
          <p:nvPr>
            <p:ph type="title"/>
          </p:nvPr>
        </p:nvSpPr>
        <p:spPr/>
        <p:txBody>
          <a:bodyPr/>
          <a:lstStyle/>
          <a:p>
            <a:r>
              <a:rPr lang="en-US" dirty="0">
                <a:solidFill>
                  <a:schemeClr val="tx1"/>
                </a:solidFill>
              </a:rPr>
              <a:t>GSO Resources for D.C.M.s – D.C.M. Kit</a:t>
            </a:r>
          </a:p>
        </p:txBody>
      </p:sp>
      <p:pic>
        <p:nvPicPr>
          <p:cNvPr id="5" name="Content Placeholder 4" descr="Graphical user interface, text, application&#10;&#10;Description automatically generated">
            <a:extLst>
              <a:ext uri="{FF2B5EF4-FFF2-40B4-BE49-F238E27FC236}">
                <a16:creationId xmlns:a16="http://schemas.microsoft.com/office/drawing/2014/main" id="{D059E034-FA6F-AD4F-99A6-6B7B401BE846}"/>
              </a:ext>
            </a:extLst>
          </p:cNvPr>
          <p:cNvPicPr>
            <a:picLocks noGrp="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28600" y="1295400"/>
            <a:ext cx="8686800" cy="5115448"/>
          </a:xfrm>
          <a:prstGeom prst="rect">
            <a:avLst/>
          </a:prstGeom>
        </p:spPr>
      </p:pic>
    </p:spTree>
    <p:extLst>
      <p:ext uri="{BB962C8B-B14F-4D97-AF65-F5344CB8AC3E}">
        <p14:creationId xmlns:p14="http://schemas.microsoft.com/office/powerpoint/2010/main" val="3739400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218F-B183-304D-93DE-8858F2B8CF5B}"/>
              </a:ext>
            </a:extLst>
          </p:cNvPr>
          <p:cNvSpPr>
            <a:spLocks noGrp="1"/>
          </p:cNvSpPr>
          <p:nvPr>
            <p:ph type="title"/>
          </p:nvPr>
        </p:nvSpPr>
        <p:spPr/>
        <p:txBody>
          <a:bodyPr>
            <a:normAutofit fontScale="90000"/>
          </a:bodyPr>
          <a:lstStyle/>
          <a:p>
            <a:r>
              <a:rPr lang="en-US" dirty="0">
                <a:solidFill>
                  <a:schemeClr val="tx1"/>
                </a:solidFill>
              </a:rPr>
              <a:t>GSO Resources for D.C.M.s – D.C.M. Kit (Cont’d)</a:t>
            </a:r>
            <a:endParaRPr lang="en-US" dirty="0"/>
          </a:p>
        </p:txBody>
      </p:sp>
      <p:pic>
        <p:nvPicPr>
          <p:cNvPr id="5" name="Content Placeholder 4" descr="Graphical user interface, text, application, email&#10;&#10;Description automatically generated">
            <a:extLst>
              <a:ext uri="{FF2B5EF4-FFF2-40B4-BE49-F238E27FC236}">
                <a16:creationId xmlns:a16="http://schemas.microsoft.com/office/drawing/2014/main" id="{917027B4-87A5-C940-B798-80944BBE87EC}"/>
              </a:ext>
            </a:extLst>
          </p:cNvPr>
          <p:cNvPicPr>
            <a:picLocks noGrp="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28600" y="1447800"/>
            <a:ext cx="8686800" cy="4963048"/>
          </a:xfrm>
          <a:prstGeom prst="rect">
            <a:avLst/>
          </a:prstGeom>
        </p:spPr>
      </p:pic>
    </p:spTree>
    <p:extLst>
      <p:ext uri="{BB962C8B-B14F-4D97-AF65-F5344CB8AC3E}">
        <p14:creationId xmlns:p14="http://schemas.microsoft.com/office/powerpoint/2010/main" val="2291784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8D890-3A7A-F84C-8D12-B3DDF4CA267C}"/>
              </a:ext>
            </a:extLst>
          </p:cNvPr>
          <p:cNvSpPr>
            <a:spLocks noGrp="1"/>
          </p:cNvSpPr>
          <p:nvPr>
            <p:ph type="title"/>
          </p:nvPr>
        </p:nvSpPr>
        <p:spPr/>
        <p:txBody>
          <a:bodyPr/>
          <a:lstStyle/>
          <a:p>
            <a:r>
              <a:rPr lang="en-US" dirty="0">
                <a:solidFill>
                  <a:schemeClr val="tx1"/>
                </a:solidFill>
              </a:rPr>
              <a:t>Alternate D.C.M.</a:t>
            </a:r>
          </a:p>
        </p:txBody>
      </p:sp>
      <p:sp>
        <p:nvSpPr>
          <p:cNvPr id="4" name="Content Placeholder 3">
            <a:extLst>
              <a:ext uri="{FF2B5EF4-FFF2-40B4-BE49-F238E27FC236}">
                <a16:creationId xmlns:a16="http://schemas.microsoft.com/office/drawing/2014/main" id="{A688DEE0-17F1-5946-80D1-6F19DDEA0F6F}"/>
              </a:ext>
            </a:extLst>
          </p:cNvPr>
          <p:cNvSpPr>
            <a:spLocks noGrp="1"/>
          </p:cNvSpPr>
          <p:nvPr>
            <p:ph sz="quarter" idx="1"/>
          </p:nvPr>
        </p:nvSpPr>
        <p:spPr/>
        <p:txBody>
          <a:bodyPr/>
          <a:lstStyle/>
          <a:p>
            <a:pPr marL="0" indent="0">
              <a:buNone/>
            </a:pPr>
            <a:r>
              <a:rPr lang="en-US" dirty="0"/>
              <a:t>The alternate is a backup for the D.C.M. If the D.C.M. resigns or is unable to serve for any reason, the alternate steps in. Usually, the alternate is elected at the same time as the D.C.M., by the same procedure. </a:t>
            </a:r>
            <a:r>
              <a:rPr lang="en-US" u="sng" dirty="0"/>
              <a:t>Alternate committee members should be encouraged to assist, participate, and share in the D.C.M.’s responsibilities at district and area meetings</a:t>
            </a:r>
            <a:r>
              <a:rPr lang="en-US" i="1" u="sng" dirty="0"/>
              <a:t>.</a:t>
            </a:r>
            <a:endParaRPr lang="en-US" dirty="0"/>
          </a:p>
          <a:p>
            <a:pPr marL="0" indent="0">
              <a:buNone/>
            </a:pPr>
            <a:endParaRPr lang="en-US" dirty="0"/>
          </a:p>
        </p:txBody>
      </p:sp>
    </p:spTree>
    <p:extLst>
      <p:ext uri="{BB962C8B-B14F-4D97-AF65-F5344CB8AC3E}">
        <p14:creationId xmlns:p14="http://schemas.microsoft.com/office/powerpoint/2010/main" val="3410004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32F1-AC69-E046-B17C-3605A7C1A7CA}"/>
              </a:ext>
            </a:extLst>
          </p:cNvPr>
          <p:cNvSpPr>
            <a:spLocks noGrp="1"/>
          </p:cNvSpPr>
          <p:nvPr>
            <p:ph type="title"/>
          </p:nvPr>
        </p:nvSpPr>
        <p:spPr/>
        <p:txBody>
          <a:bodyPr/>
          <a:lstStyle/>
          <a:p>
            <a:r>
              <a:rPr lang="en-US" dirty="0">
                <a:solidFill>
                  <a:schemeClr val="tx1"/>
                </a:solidFill>
              </a:rPr>
              <a:t>Chapter 1 Discussion Topics</a:t>
            </a:r>
          </a:p>
        </p:txBody>
      </p:sp>
      <p:sp>
        <p:nvSpPr>
          <p:cNvPr id="5" name="Rectangle 1">
            <a:extLst>
              <a:ext uri="{FF2B5EF4-FFF2-40B4-BE49-F238E27FC236}">
                <a16:creationId xmlns:a16="http://schemas.microsoft.com/office/drawing/2014/main" id="{2FCA3FB1-F3E4-5743-91E6-9DE7FA64484F}"/>
              </a:ext>
            </a:extLst>
          </p:cNvPr>
          <p:cNvSpPr>
            <a:spLocks noGrp="1" noChangeArrowheads="1"/>
          </p:cNvSpPr>
          <p:nvPr>
            <p:ph sz="quarter" idx="1"/>
          </p:nvPr>
        </p:nvSpPr>
        <p:spPr bwMode="auto">
          <a:xfrm>
            <a:off x="301752" y="2258776"/>
            <a:ext cx="8613648"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022850" algn="r"/>
              </a:tabLst>
              <a:defRPr>
                <a:solidFill>
                  <a:schemeClr val="tx1"/>
                </a:solidFill>
                <a:latin typeface="Arial" panose="020B0604020202020204" pitchFamily="34" charset="0"/>
              </a:defRPr>
            </a:lvl1pPr>
            <a:lvl2pPr eaLnBrk="0" fontAlgn="base" hangingPunct="0">
              <a:spcBef>
                <a:spcPct val="0"/>
              </a:spcBef>
              <a:spcAft>
                <a:spcPct val="0"/>
              </a:spcAft>
              <a:tabLst>
                <a:tab pos="5022850" algn="r"/>
              </a:tabLst>
              <a:defRPr>
                <a:solidFill>
                  <a:schemeClr val="tx1"/>
                </a:solidFill>
                <a:latin typeface="Arial" panose="020B0604020202020204" pitchFamily="34" charset="0"/>
              </a:defRPr>
            </a:lvl2pPr>
            <a:lvl3pPr eaLnBrk="0" fontAlgn="base" hangingPunct="0">
              <a:spcBef>
                <a:spcPct val="0"/>
              </a:spcBef>
              <a:spcAft>
                <a:spcPct val="0"/>
              </a:spcAft>
              <a:tabLst>
                <a:tab pos="5022850" algn="r"/>
              </a:tabLst>
              <a:defRPr>
                <a:solidFill>
                  <a:schemeClr val="tx1"/>
                </a:solidFill>
                <a:latin typeface="Arial" panose="020B0604020202020204" pitchFamily="34" charset="0"/>
              </a:defRPr>
            </a:lvl3pPr>
            <a:lvl4pPr eaLnBrk="0" fontAlgn="base" hangingPunct="0">
              <a:spcBef>
                <a:spcPct val="0"/>
              </a:spcBef>
              <a:spcAft>
                <a:spcPct val="0"/>
              </a:spcAft>
              <a:tabLst>
                <a:tab pos="5022850" algn="r"/>
              </a:tabLst>
              <a:defRPr>
                <a:solidFill>
                  <a:schemeClr val="tx1"/>
                </a:solidFill>
                <a:latin typeface="Arial" panose="020B0604020202020204" pitchFamily="34" charset="0"/>
              </a:defRPr>
            </a:lvl4pPr>
            <a:lvl5pPr eaLnBrk="0" fontAlgn="base" hangingPunct="0">
              <a:spcBef>
                <a:spcPct val="0"/>
              </a:spcBef>
              <a:spcAft>
                <a:spcPct val="0"/>
              </a:spcAft>
              <a:tabLst>
                <a:tab pos="5022850" algn="r"/>
              </a:tabLst>
              <a:defRPr>
                <a:solidFill>
                  <a:schemeClr val="tx1"/>
                </a:solidFill>
                <a:latin typeface="Arial" panose="020B0604020202020204" pitchFamily="34" charset="0"/>
              </a:defRPr>
            </a:lvl5pPr>
            <a:lvl6pPr eaLnBrk="0" fontAlgn="base" hangingPunct="0">
              <a:spcBef>
                <a:spcPct val="0"/>
              </a:spcBef>
              <a:spcAft>
                <a:spcPct val="0"/>
              </a:spcAft>
              <a:tabLst>
                <a:tab pos="5022850" algn="r"/>
              </a:tabLst>
              <a:defRPr>
                <a:solidFill>
                  <a:schemeClr val="tx1"/>
                </a:solidFill>
                <a:latin typeface="Arial" panose="020B0604020202020204" pitchFamily="34" charset="0"/>
              </a:defRPr>
            </a:lvl6pPr>
            <a:lvl7pPr eaLnBrk="0" fontAlgn="base" hangingPunct="0">
              <a:spcBef>
                <a:spcPct val="0"/>
              </a:spcBef>
              <a:spcAft>
                <a:spcPct val="0"/>
              </a:spcAft>
              <a:tabLst>
                <a:tab pos="5022850" algn="r"/>
              </a:tabLst>
              <a:defRPr>
                <a:solidFill>
                  <a:schemeClr val="tx1"/>
                </a:solidFill>
                <a:latin typeface="Arial" panose="020B0604020202020204" pitchFamily="34" charset="0"/>
              </a:defRPr>
            </a:lvl7pPr>
            <a:lvl8pPr eaLnBrk="0" fontAlgn="base" hangingPunct="0">
              <a:spcBef>
                <a:spcPct val="0"/>
              </a:spcBef>
              <a:spcAft>
                <a:spcPct val="0"/>
              </a:spcAft>
              <a:tabLst>
                <a:tab pos="5022850" algn="r"/>
              </a:tabLst>
              <a:defRPr>
                <a:solidFill>
                  <a:schemeClr val="tx1"/>
                </a:solidFill>
                <a:latin typeface="Arial" panose="020B0604020202020204" pitchFamily="34" charset="0"/>
              </a:defRPr>
            </a:lvl8pPr>
            <a:lvl9pPr eaLnBrk="0" fontAlgn="base" hangingPunct="0">
              <a:spcBef>
                <a:spcPct val="0"/>
              </a:spcBef>
              <a:spcAft>
                <a:spcPct val="0"/>
              </a:spcAft>
              <a:tabLst>
                <a:tab pos="502285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022850" algn="r"/>
              </a:tabLst>
            </a:pPr>
            <a:r>
              <a:rPr kumimoji="0" lang="en-US" altLang="en-US" sz="2800" b="0"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Leadership in A.A.: Ever a Vital Need</a:t>
            </a:r>
            <a:endParaRPr kumimoji="0" lang="en-US" altLang="en-US" sz="2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022850" algn="r"/>
              </a:tabLst>
            </a:pPr>
            <a:r>
              <a:rPr kumimoji="0" lang="en-US" altLang="en-US" sz="2800" b="0"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A.A.’s Legacy of Service by Bill W.</a:t>
            </a:r>
            <a:endParaRPr kumimoji="0" lang="en-US" altLang="en-US" sz="2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022850" algn="r"/>
              </a:tabLst>
            </a:pPr>
            <a:r>
              <a:rPr kumimoji="0" lang="en-US" altLang="en-US" sz="2800" b="0"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A.A.’s Single Purpose</a:t>
            </a:r>
            <a:endParaRPr kumimoji="0" lang="en-US" altLang="en-US" sz="2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022850" algn="r"/>
              </a:tabLst>
            </a:pPr>
            <a:r>
              <a:rPr kumimoji="0" lang="en-US" altLang="en-US" sz="2800" b="0"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A.A.’s Principles of Service</a:t>
            </a:r>
            <a:endParaRPr kumimoji="0" lang="en-US" altLang="en-US" sz="2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022850" algn="r"/>
              </a:tabLst>
            </a:pPr>
            <a:r>
              <a:rPr kumimoji="0" lang="en-US" altLang="en-US" sz="2800" b="0"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A.A. Groups – The Final Voice of the Fellowship</a:t>
            </a:r>
            <a:endParaRPr kumimoji="0" lang="en-US" altLang="en-US" sz="2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022850" algn="r"/>
              </a:tabLst>
            </a:pPr>
            <a:r>
              <a:rPr kumimoji="0" lang="en-US" altLang="en-US" sz="2800" b="0"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7">
                  <a:extLst>
                    <a:ext uri="{A12FA001-AC4F-418D-AE19-62706E023703}">
                      <ahyp:hlinkClr xmlns:ahyp="http://schemas.microsoft.com/office/drawing/2018/hyperlinkcolor" val="tx"/>
                    </a:ext>
                  </a:extLst>
                </a:hlinkClick>
              </a:rPr>
              <a:t>Informed Group Conscience</a:t>
            </a:r>
            <a:endParaRPr kumimoji="0" lang="en-US" altLang="en-US" sz="2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022850" algn="r"/>
              </a:tabLst>
            </a:pPr>
            <a:r>
              <a:rPr kumimoji="0" lang="en-US" altLang="en-US" sz="2800" b="0"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8">
                  <a:extLst>
                    <a:ext uri="{A12FA001-AC4F-418D-AE19-62706E023703}">
                      <ahyp:hlinkClr xmlns:ahyp="http://schemas.microsoft.com/office/drawing/2018/hyperlinkcolor" val="tx"/>
                    </a:ext>
                  </a:extLst>
                </a:hlinkClick>
              </a:rPr>
              <a:t>The Home Group</a:t>
            </a:r>
            <a:endParaRPr kumimoji="0" lang="en-US" altLang="en-US" sz="2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211051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p:cTn id="22" dur="500" decel="50000" fill="hold">
                                          <p:stCondLst>
                                            <p:cond delay="0"/>
                                          </p:stCondLst>
                                        </p:cTn>
                                        <p:tgtEl>
                                          <p:spTgt spid="5">
                                            <p:txEl>
                                              <p:pRg st="2" end="2"/>
                                            </p:txEl>
                                          </p:spTgt>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5">
                                            <p:txEl>
                                              <p:pRg st="2" end="2"/>
                                            </p:txEl>
                                          </p:spTgt>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5">
                                            <p:txEl>
                                              <p:pRg st="2" end="2"/>
                                            </p:txEl>
                                          </p:spTgt>
                                        </p:tgtEl>
                                        <p:attrNameLst>
                                          <p:attrName>ppt_w</p:attrName>
                                        </p:attrNameLst>
                                      </p:cBhvr>
                                      <p:tavLst>
                                        <p:tav tm="0">
                                          <p:val>
                                            <p:strVal val="#ppt_w*.05"/>
                                          </p:val>
                                        </p:tav>
                                        <p:tav tm="100000">
                                          <p:val>
                                            <p:strVal val="#ppt_w"/>
                                          </p:val>
                                        </p:tav>
                                      </p:tavLst>
                                    </p:anim>
                                    <p:anim calcmode="lin" valueType="num">
                                      <p:cBhvr>
                                        <p:cTn id="25" dur="1000" fill="hold"/>
                                        <p:tgtEl>
                                          <p:spTgt spid="5">
                                            <p:txEl>
                                              <p:pRg st="2" end="2"/>
                                            </p:txEl>
                                          </p:spTgt>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5">
                                            <p:txEl>
                                              <p:pRg st="2" end="2"/>
                                            </p:txEl>
                                          </p:spTgt>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5">
                                            <p:txEl>
                                              <p:pRg st="2" end="2"/>
                                            </p:txEl>
                                          </p:spTgt>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5">
                                            <p:txEl>
                                              <p:pRg st="2" end="2"/>
                                            </p:txEl>
                                          </p:spTgt>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6" presetClass="entr" presetSubtype="0" fill="hold" nodeType="clickEffect">
                                  <p:stCondLst>
                                    <p:cond delay="0"/>
                                  </p:stCondLst>
                                  <p:iterate type="lt">
                                    <p:tmPct val="10000"/>
                                  </p:iterate>
                                  <p:childTnLst>
                                    <p:set>
                                      <p:cBhvr>
                                        <p:cTn id="33" dur="1" fill="hold">
                                          <p:stCondLst>
                                            <p:cond delay="0"/>
                                          </p:stCondLst>
                                        </p:cTn>
                                        <p:tgtEl>
                                          <p:spTgt spid="5">
                                            <p:txEl>
                                              <p:pRg st="3" end="3"/>
                                            </p:txEl>
                                          </p:spTgt>
                                        </p:tgtEl>
                                        <p:attrNameLst>
                                          <p:attrName>style.visibility</p:attrName>
                                        </p:attrNameLst>
                                      </p:cBhvr>
                                      <p:to>
                                        <p:strVal val="visible"/>
                                      </p:to>
                                    </p:set>
                                    <p:anim by="(-#ppt_w*2)" calcmode="lin" valueType="num">
                                      <p:cBhvr rctx="PPT">
                                        <p:cTn id="34" dur="500" autoRev="1" fill="hold">
                                          <p:stCondLst>
                                            <p:cond delay="0"/>
                                          </p:stCondLst>
                                        </p:cTn>
                                        <p:tgtEl>
                                          <p:spTgt spid="5">
                                            <p:txEl>
                                              <p:pRg st="3" end="3"/>
                                            </p:txEl>
                                          </p:spTgt>
                                        </p:tgtEl>
                                        <p:attrNameLst>
                                          <p:attrName>ppt_w</p:attrName>
                                        </p:attrNameLst>
                                      </p:cBhvr>
                                    </p:anim>
                                    <p:anim by="(#ppt_w*0.50)" calcmode="lin" valueType="num">
                                      <p:cBhvr>
                                        <p:cTn id="35" dur="500" decel="50000" autoRev="1" fill="hold">
                                          <p:stCondLst>
                                            <p:cond delay="0"/>
                                          </p:stCondLst>
                                        </p:cTn>
                                        <p:tgtEl>
                                          <p:spTgt spid="5">
                                            <p:txEl>
                                              <p:pRg st="3" end="3"/>
                                            </p:txEl>
                                          </p:spTgt>
                                        </p:tgtEl>
                                        <p:attrNameLst>
                                          <p:attrName>ppt_x</p:attrName>
                                        </p:attrNameLst>
                                      </p:cBhvr>
                                    </p:anim>
                                    <p:anim from="(-#ppt_h/2)" to="(#ppt_y)" calcmode="lin" valueType="num">
                                      <p:cBhvr>
                                        <p:cTn id="36" dur="1000" fill="hold">
                                          <p:stCondLst>
                                            <p:cond delay="0"/>
                                          </p:stCondLst>
                                        </p:cTn>
                                        <p:tgtEl>
                                          <p:spTgt spid="5">
                                            <p:txEl>
                                              <p:pRg st="3" end="3"/>
                                            </p:txEl>
                                          </p:spTgt>
                                        </p:tgtEl>
                                        <p:attrNameLst>
                                          <p:attrName>ppt_y</p:attrName>
                                        </p:attrNameLst>
                                      </p:cBhvr>
                                    </p:anim>
                                    <p:animRot by="21600000">
                                      <p:cBhvr>
                                        <p:cTn id="37" dur="1000" fill="hold">
                                          <p:stCondLst>
                                            <p:cond delay="0"/>
                                          </p:stCondLst>
                                        </p:cTn>
                                        <p:tgtEl>
                                          <p:spTgt spid="5">
                                            <p:txEl>
                                              <p:pRg st="3" end="3"/>
                                            </p:txEl>
                                          </p:spTgt>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5"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 calcmode="lin" valueType="num">
                                      <p:cBhvr>
                                        <p:cTn id="42"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4" dur="1000" fill="hold"/>
                                        <p:tgtEl>
                                          <p:spTgt spid="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6" fill="hold">
                      <p:stCondLst>
                        <p:cond delay="indefinite"/>
                      </p:stCondLst>
                      <p:childTnLst>
                        <p:par>
                          <p:cTn id="47" fill="hold">
                            <p:stCondLst>
                              <p:cond delay="0"/>
                            </p:stCondLst>
                            <p:childTnLst>
                              <p:par>
                                <p:cTn id="48" presetID="30" presetClass="entr" presetSubtype="0" fill="hold" nodeType="click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Effect transition="in" filter="fade">
                                      <p:cBhvr>
                                        <p:cTn id="50" dur="800" decel="100000"/>
                                        <p:tgtEl>
                                          <p:spTgt spid="5">
                                            <p:txEl>
                                              <p:pRg st="5" end="5"/>
                                            </p:txEl>
                                          </p:spTgt>
                                        </p:tgtEl>
                                      </p:cBhvr>
                                    </p:animEffect>
                                    <p:anim calcmode="lin" valueType="num">
                                      <p:cBhvr>
                                        <p:cTn id="51" dur="800" decel="100000" fill="hold"/>
                                        <p:tgtEl>
                                          <p:spTgt spid="5">
                                            <p:txEl>
                                              <p:pRg st="5" end="5"/>
                                            </p:txEl>
                                          </p:spTgt>
                                        </p:tgtEl>
                                        <p:attrNameLst>
                                          <p:attrName>style.rotation</p:attrName>
                                        </p:attrNameLst>
                                      </p:cBhvr>
                                      <p:tavLst>
                                        <p:tav tm="0">
                                          <p:val>
                                            <p:fltVal val="-90"/>
                                          </p:val>
                                        </p:tav>
                                        <p:tav tm="100000">
                                          <p:val>
                                            <p:fltVal val="0"/>
                                          </p:val>
                                        </p:tav>
                                      </p:tavLst>
                                    </p:anim>
                                    <p:anim calcmode="lin" valueType="num">
                                      <p:cBhvr>
                                        <p:cTn id="52" dur="800" decel="100000" fill="hold"/>
                                        <p:tgtEl>
                                          <p:spTgt spid="5">
                                            <p:txEl>
                                              <p:pRg st="5" end="5"/>
                                            </p:txEl>
                                          </p:spTgt>
                                        </p:tgtEl>
                                        <p:attrNameLst>
                                          <p:attrName>ppt_x</p:attrName>
                                        </p:attrNameLst>
                                      </p:cBhvr>
                                      <p:tavLst>
                                        <p:tav tm="0">
                                          <p:val>
                                            <p:strVal val="#ppt_x+0.4"/>
                                          </p:val>
                                        </p:tav>
                                        <p:tav tm="100000">
                                          <p:val>
                                            <p:strVal val="#ppt_x-0.05"/>
                                          </p:val>
                                        </p:tav>
                                      </p:tavLst>
                                    </p:anim>
                                    <p:anim calcmode="lin" valueType="num">
                                      <p:cBhvr>
                                        <p:cTn id="53" dur="800" decel="100000" fill="hold"/>
                                        <p:tgtEl>
                                          <p:spTgt spid="5">
                                            <p:txEl>
                                              <p:pRg st="5" end="5"/>
                                            </p:txEl>
                                          </p:spTgt>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5">
                                            <p:txEl>
                                              <p:pRg st="5" end="5"/>
                                            </p:txEl>
                                          </p:spTgt>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5">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2" presetClass="entr" presetSubtype="0" fill="hold" nodeType="clickEffect">
                                  <p:stCondLst>
                                    <p:cond delay="0"/>
                                  </p:stCondLst>
                                  <p:childTnLst>
                                    <p:set>
                                      <p:cBhvr>
                                        <p:cTn id="59" dur="1" fill="hold">
                                          <p:stCondLst>
                                            <p:cond delay="0"/>
                                          </p:stCondLst>
                                        </p:cTn>
                                        <p:tgtEl>
                                          <p:spTgt spid="5">
                                            <p:txEl>
                                              <p:pRg st="6" end="6"/>
                                            </p:txEl>
                                          </p:spTgt>
                                        </p:tgtEl>
                                        <p:attrNameLst>
                                          <p:attrName>style.visibility</p:attrName>
                                        </p:attrNameLst>
                                      </p:cBhvr>
                                      <p:to>
                                        <p:strVal val="visible"/>
                                      </p:to>
                                    </p:set>
                                    <p:animScale>
                                      <p:cBhvr>
                                        <p:cTn id="60" dur="1000" decel="50000" fill="hold">
                                          <p:stCondLst>
                                            <p:cond delay="0"/>
                                          </p:stCondLst>
                                        </p:cTn>
                                        <p:tgtEl>
                                          <p:spTgt spid="5">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5">
                                            <p:txEl>
                                              <p:pRg st="6" end="6"/>
                                            </p:txEl>
                                          </p:spTgt>
                                        </p:tgtEl>
                                        <p:attrNameLst>
                                          <p:attrName>ppt_x</p:attrName>
                                          <p:attrName>ppt_y</p:attrName>
                                        </p:attrNameLst>
                                      </p:cBhvr>
                                    </p:animMotion>
                                    <p:animEffect transition="in" filter="fade">
                                      <p:cBhvr>
                                        <p:cTn id="6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E7B35-EA12-914E-B026-735900ED08FB}"/>
              </a:ext>
            </a:extLst>
          </p:cNvPr>
          <p:cNvSpPr>
            <a:spLocks noGrp="1"/>
          </p:cNvSpPr>
          <p:nvPr>
            <p:ph type="title"/>
          </p:nvPr>
        </p:nvSpPr>
        <p:spPr>
          <a:xfrm>
            <a:off x="286512" y="245571"/>
            <a:ext cx="8534400" cy="758952"/>
          </a:xfrm>
        </p:spPr>
        <p:txBody>
          <a:bodyPr>
            <a:noAutofit/>
          </a:bodyPr>
          <a:lstStyle/>
          <a:p>
            <a:r>
              <a:rPr lang="en-US" sz="4800" dirty="0">
                <a:solidFill>
                  <a:schemeClr val="tx1"/>
                </a:solidFill>
                <a:latin typeface="Arial" panose="020B0604020202020204" pitchFamily="34" charset="0"/>
                <a:cs typeface="Arial" panose="020B0604020202020204" pitchFamily="34" charset="0"/>
              </a:rPr>
              <a:t>Area 16 Email  </a:t>
            </a:r>
          </a:p>
        </p:txBody>
      </p:sp>
      <p:sp>
        <p:nvSpPr>
          <p:cNvPr id="4" name="Content Placeholder 3">
            <a:extLst>
              <a:ext uri="{FF2B5EF4-FFF2-40B4-BE49-F238E27FC236}">
                <a16:creationId xmlns:a16="http://schemas.microsoft.com/office/drawing/2014/main" id="{1E5D9FD0-E192-1541-99C9-EDE7D626DC1C}"/>
              </a:ext>
            </a:extLst>
          </p:cNvPr>
          <p:cNvSpPr>
            <a:spLocks noGrp="1"/>
          </p:cNvSpPr>
          <p:nvPr>
            <p:ph sz="quarter" idx="1"/>
          </p:nvPr>
        </p:nvSpPr>
        <p:spPr/>
        <p:txBody>
          <a:bodyPr>
            <a:normAutofit fontScale="92500" lnSpcReduction="10000"/>
          </a:bodyPr>
          <a:lstStyle/>
          <a:p>
            <a:pPr marL="0" indent="0">
              <a:buNone/>
            </a:pPr>
            <a:r>
              <a:rPr lang="en-US" i="1" dirty="0"/>
              <a:t>As stated previously, communication between the DCM, Groups, and Area is of utmost importance.  In order to receive and transmit communications efficiently, an Area 16 email account is provided to each DCM.  </a:t>
            </a:r>
            <a:r>
              <a:rPr lang="en-US" b="1" i="1" dirty="0"/>
              <a:t>It is very important to monitor your email account regularly</a:t>
            </a:r>
            <a:r>
              <a:rPr lang="en-US" i="1" dirty="0"/>
              <a:t>. </a:t>
            </a:r>
          </a:p>
          <a:p>
            <a:pPr marL="0" indent="0">
              <a:buNone/>
            </a:pPr>
            <a:r>
              <a:rPr lang="en-US" i="1" dirty="0"/>
              <a:t>As a general rule, DCMs are encouraged to share login and password information with their alternate DCM.  This allows for timely two-way communications.  The DCM and alternate should work out amongst themselves how and when to respond to emails they receive, need to read, and who will follow-up on.</a:t>
            </a:r>
            <a:r>
              <a:rPr lang="en-US" dirty="0"/>
              <a:t> </a:t>
            </a:r>
          </a:p>
        </p:txBody>
      </p:sp>
      <p:pic>
        <p:nvPicPr>
          <p:cNvPr id="6" name="Picture 5" descr="A picture containing drawing&#10;&#10;Description automatically generated">
            <a:extLst>
              <a:ext uri="{FF2B5EF4-FFF2-40B4-BE49-F238E27FC236}">
                <a16:creationId xmlns:a16="http://schemas.microsoft.com/office/drawing/2014/main" id="{5DA5D0AF-6652-4543-AF48-6F81AB545DE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29400" y="152400"/>
            <a:ext cx="1600200" cy="986648"/>
          </a:xfrm>
          <a:prstGeom prst="rect">
            <a:avLst/>
          </a:prstGeom>
        </p:spPr>
      </p:pic>
    </p:spTree>
    <p:extLst>
      <p:ext uri="{BB962C8B-B14F-4D97-AF65-F5344CB8AC3E}">
        <p14:creationId xmlns:p14="http://schemas.microsoft.com/office/powerpoint/2010/main" val="2877819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3C89F-5B11-1F4A-894D-E971F898194F}"/>
              </a:ext>
            </a:extLst>
          </p:cNvPr>
          <p:cNvSpPr>
            <a:spLocks noGrp="1"/>
          </p:cNvSpPr>
          <p:nvPr>
            <p:ph type="title"/>
          </p:nvPr>
        </p:nvSpPr>
        <p:spPr/>
        <p:txBody>
          <a:bodyPr>
            <a:noAutofit/>
          </a:bodyPr>
          <a:lstStyle/>
          <a:p>
            <a:r>
              <a:rPr lang="en-US" sz="4800" dirty="0">
                <a:solidFill>
                  <a:schemeClr val="tx1"/>
                </a:solidFill>
                <a:latin typeface="Arial" panose="020B0604020202020204" pitchFamily="34" charset="0"/>
                <a:cs typeface="Arial" panose="020B0604020202020204" pitchFamily="34" charset="0"/>
              </a:rPr>
              <a:t>Area 16 Website</a:t>
            </a:r>
          </a:p>
        </p:txBody>
      </p:sp>
      <p:sp>
        <p:nvSpPr>
          <p:cNvPr id="4" name="Content Placeholder 3">
            <a:extLst>
              <a:ext uri="{FF2B5EF4-FFF2-40B4-BE49-F238E27FC236}">
                <a16:creationId xmlns:a16="http://schemas.microsoft.com/office/drawing/2014/main" id="{59D314C3-C5D9-744B-B8CB-5220041E69D3}"/>
              </a:ext>
            </a:extLst>
          </p:cNvPr>
          <p:cNvSpPr>
            <a:spLocks noGrp="1"/>
          </p:cNvSpPr>
          <p:nvPr>
            <p:ph sz="quarter" idx="1"/>
          </p:nvPr>
        </p:nvSpPr>
        <p:spPr/>
        <p:txBody>
          <a:bodyPr/>
          <a:lstStyle/>
          <a:p>
            <a:pPr marL="0" indent="0">
              <a:buNone/>
            </a:pPr>
            <a:r>
              <a:rPr lang="en-US" i="1" dirty="0"/>
              <a:t>Area 16 maintains a website at </a:t>
            </a:r>
            <a:r>
              <a:rPr lang="en-US" u="sng" dirty="0">
                <a:hlinkClick r:id="rId3"/>
              </a:rPr>
              <a:t>aageorgia.org</a:t>
            </a:r>
            <a:r>
              <a:rPr lang="en-US" i="1" dirty="0"/>
              <a:t> through the efforts of the Web and Communications Committees.  </a:t>
            </a:r>
          </a:p>
          <a:p>
            <a:pPr marL="0" indent="0">
              <a:buNone/>
            </a:pPr>
            <a:r>
              <a:rPr lang="en-US" i="1" dirty="0"/>
              <a:t>The website provides Area 16 with information pertaining to A.A. services, meetings, Area 16 programs, committee pages, links to the GSO website, and additional reference information.  </a:t>
            </a:r>
          </a:p>
          <a:p>
            <a:pPr marL="0" indent="0">
              <a:buNone/>
            </a:pPr>
            <a:r>
              <a:rPr lang="en-US" i="1" dirty="0"/>
              <a:t>The following is a brief description of the main website drop-down menus and associated sites:</a:t>
            </a:r>
            <a:endParaRPr lang="en-US" dirty="0"/>
          </a:p>
          <a:p>
            <a:pPr marL="0" indent="0">
              <a:buNone/>
            </a:pPr>
            <a:endParaRPr lang="en-US" dirty="0"/>
          </a:p>
        </p:txBody>
      </p:sp>
    </p:spTree>
    <p:extLst>
      <p:ext uri="{BB962C8B-B14F-4D97-AF65-F5344CB8AC3E}">
        <p14:creationId xmlns:p14="http://schemas.microsoft.com/office/powerpoint/2010/main" val="6996351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023B2-039E-A04F-8E2E-04B09E7B4226}"/>
              </a:ext>
            </a:extLst>
          </p:cNvPr>
          <p:cNvSpPr>
            <a:spLocks noGrp="1"/>
          </p:cNvSpPr>
          <p:nvPr>
            <p:ph type="title"/>
          </p:nvPr>
        </p:nvSpPr>
        <p:spPr/>
        <p:txBody>
          <a:bodyPr/>
          <a:lstStyle/>
          <a:p>
            <a:r>
              <a:rPr lang="en-US" dirty="0">
                <a:solidFill>
                  <a:schemeClr val="tx1"/>
                </a:solidFill>
              </a:rPr>
              <a:t>Area Directory</a:t>
            </a:r>
          </a:p>
        </p:txBody>
      </p:sp>
      <p:sp>
        <p:nvSpPr>
          <p:cNvPr id="4" name="Content Placeholder 3">
            <a:extLst>
              <a:ext uri="{FF2B5EF4-FFF2-40B4-BE49-F238E27FC236}">
                <a16:creationId xmlns:a16="http://schemas.microsoft.com/office/drawing/2014/main" id="{5691828A-B285-534A-AEE1-347FA381CCAE}"/>
              </a:ext>
            </a:extLst>
          </p:cNvPr>
          <p:cNvSpPr>
            <a:spLocks noGrp="1"/>
          </p:cNvSpPr>
          <p:nvPr>
            <p:ph sz="quarter" idx="1"/>
          </p:nvPr>
        </p:nvSpPr>
        <p:spPr/>
        <p:txBody>
          <a:bodyPr>
            <a:normAutofit lnSpcReduction="10000"/>
          </a:bodyPr>
          <a:lstStyle/>
          <a:p>
            <a:pPr marL="0" indent="0">
              <a:buNone/>
            </a:pPr>
            <a:r>
              <a:rPr lang="en-US" i="1" dirty="0"/>
              <a:t>The Area Service directory is a great resource for you and is available in print-form and online at </a:t>
            </a:r>
            <a:r>
              <a:rPr lang="en-US" i="1" dirty="0" err="1"/>
              <a:t>aageorgia.org</a:t>
            </a:r>
            <a:r>
              <a:rPr lang="en-US" i="1" dirty="0"/>
              <a:t>.  </a:t>
            </a:r>
          </a:p>
          <a:p>
            <a:pPr marL="0" indent="0">
              <a:buNone/>
            </a:pPr>
            <a:r>
              <a:rPr lang="en-US" i="1" dirty="0"/>
              <a:t>It contains all the contact information you need for the Office Committee, Delegate, Committee Chairs/Co-chairs, other DCMs, Groups, and GSRs. </a:t>
            </a:r>
          </a:p>
          <a:p>
            <a:pPr marL="0" indent="0">
              <a:buNone/>
            </a:pPr>
            <a:r>
              <a:rPr lang="en-US" i="1" dirty="0"/>
              <a:t> The online directory is updated periodically to include new and updated information. So, if you review your printed version and cannot locate a resource, go to the online version for the most up-to-date information. </a:t>
            </a:r>
            <a:endParaRPr lang="en-US" dirty="0"/>
          </a:p>
        </p:txBody>
      </p:sp>
    </p:spTree>
    <p:extLst>
      <p:ext uri="{BB962C8B-B14F-4D97-AF65-F5344CB8AC3E}">
        <p14:creationId xmlns:p14="http://schemas.microsoft.com/office/powerpoint/2010/main" val="26425384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EE84-8C5D-6E4A-93D8-473AB3061868}"/>
              </a:ext>
            </a:extLst>
          </p:cNvPr>
          <p:cNvSpPr>
            <a:spLocks noGrp="1"/>
          </p:cNvSpPr>
          <p:nvPr>
            <p:ph type="title"/>
          </p:nvPr>
        </p:nvSpPr>
        <p:spPr/>
        <p:txBody>
          <a:bodyPr>
            <a:noAutofit/>
          </a:bodyPr>
          <a:lstStyle/>
          <a:p>
            <a:r>
              <a:rPr lang="en-US" sz="4800" dirty="0">
                <a:solidFill>
                  <a:schemeClr val="tx1"/>
                </a:solidFill>
                <a:latin typeface="Arial" panose="020B0604020202020204" pitchFamily="34" charset="0"/>
                <a:cs typeface="Arial" panose="020B0604020202020204" pitchFamily="34" charset="0"/>
              </a:rPr>
              <a:t>Area Directory (Cont’d)</a:t>
            </a:r>
          </a:p>
        </p:txBody>
      </p:sp>
      <p:sp>
        <p:nvSpPr>
          <p:cNvPr id="4" name="Content Placeholder 3">
            <a:extLst>
              <a:ext uri="{FF2B5EF4-FFF2-40B4-BE49-F238E27FC236}">
                <a16:creationId xmlns:a16="http://schemas.microsoft.com/office/drawing/2014/main" id="{98C5BDAC-490F-EA47-83E6-0B3912FE314B}"/>
              </a:ext>
            </a:extLst>
          </p:cNvPr>
          <p:cNvSpPr>
            <a:spLocks noGrp="1"/>
          </p:cNvSpPr>
          <p:nvPr>
            <p:ph sz="quarter" idx="1"/>
          </p:nvPr>
        </p:nvSpPr>
        <p:spPr/>
        <p:txBody>
          <a:bodyPr/>
          <a:lstStyle/>
          <a:p>
            <a:pPr marL="0" indent="0" algn="ctr">
              <a:buNone/>
            </a:pPr>
            <a:r>
              <a:rPr lang="en-US" i="1" dirty="0"/>
              <a:t>The Directory is password protected because it contains full names, addresses, and telephone numbers of A.A. members in Area 16 service.  </a:t>
            </a:r>
          </a:p>
          <a:p>
            <a:pPr marL="0" indent="0" algn="ctr">
              <a:buNone/>
            </a:pPr>
            <a:r>
              <a:rPr lang="en-US" b="1" i="1" u="sng" dirty="0"/>
              <a:t>Please do not disclose any information from this directory without the expressed permission from the individual(s) listed in it.</a:t>
            </a:r>
            <a:endParaRPr lang="en-US" dirty="0"/>
          </a:p>
          <a:p>
            <a:pPr marL="0" indent="0" algn="ctr">
              <a:buNone/>
            </a:pPr>
            <a:endParaRPr lang="en-US" dirty="0"/>
          </a:p>
        </p:txBody>
      </p:sp>
    </p:spTree>
    <p:extLst>
      <p:ext uri="{BB962C8B-B14F-4D97-AF65-F5344CB8AC3E}">
        <p14:creationId xmlns:p14="http://schemas.microsoft.com/office/powerpoint/2010/main" val="34184157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081BC-F193-484F-A0A0-8E4FD29AB11B}"/>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Area Directory </a:t>
            </a:r>
            <a:r>
              <a:rPr lang="en-US" dirty="0">
                <a:solidFill>
                  <a:schemeClr val="tx1"/>
                </a:solidFill>
                <a:latin typeface="Arial" panose="020B0604020202020204" pitchFamily="34" charset="0"/>
                <a:cs typeface="Arial" panose="020B0604020202020204" pitchFamily="34" charset="0"/>
                <a:hlinkClick r:id="rId2"/>
              </a:rPr>
              <a:t>Directory</a:t>
            </a:r>
            <a:endParaRPr lang="en-US" dirty="0">
              <a:solidFill>
                <a:schemeClr val="tx1"/>
              </a:solidFill>
              <a:latin typeface="Arial" panose="020B0604020202020204" pitchFamily="34" charset="0"/>
              <a:cs typeface="Arial" panose="020B0604020202020204" pitchFamily="34" charset="0"/>
            </a:endParaRPr>
          </a:p>
        </p:txBody>
      </p:sp>
      <p:pic>
        <p:nvPicPr>
          <p:cNvPr id="5" name="Content Placeholder 4" descr="Text, letter&#10;&#10;Description automatically generated">
            <a:extLst>
              <a:ext uri="{FF2B5EF4-FFF2-40B4-BE49-F238E27FC236}">
                <a16:creationId xmlns:a16="http://schemas.microsoft.com/office/drawing/2014/main" id="{F97CE13D-D801-3241-84B8-AE7D75A916B4}"/>
              </a:ext>
            </a:extLst>
          </p:cNvPr>
          <p:cNvPicPr>
            <a:picLocks noGrp="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133600" y="1527174"/>
            <a:ext cx="4700206" cy="4797425"/>
          </a:xfrm>
          <a:prstGeom prst="rect">
            <a:avLst/>
          </a:prstGeom>
        </p:spPr>
      </p:pic>
    </p:spTree>
    <p:extLst>
      <p:ext uri="{BB962C8B-B14F-4D97-AF65-F5344CB8AC3E}">
        <p14:creationId xmlns:p14="http://schemas.microsoft.com/office/powerpoint/2010/main" val="27393170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63060-59DA-324B-BEDA-05792B1A0932}"/>
              </a:ext>
            </a:extLst>
          </p:cNvPr>
          <p:cNvSpPr>
            <a:spLocks noGrp="1"/>
          </p:cNvSpPr>
          <p:nvPr>
            <p:ph type="title"/>
          </p:nvPr>
        </p:nvSpPr>
        <p:spPr/>
        <p:txBody>
          <a:bodyPr>
            <a:noAutofit/>
          </a:bodyPr>
          <a:lstStyle/>
          <a:p>
            <a:r>
              <a:rPr lang="en-US" sz="4800" dirty="0">
                <a:solidFill>
                  <a:schemeClr val="tx1"/>
                </a:solidFill>
                <a:latin typeface="Arial" panose="020B0604020202020204" pitchFamily="34" charset="0"/>
                <a:cs typeface="Arial" panose="020B0604020202020204" pitchFamily="34" charset="0"/>
              </a:rPr>
              <a:t>District Meeting Minutes</a:t>
            </a:r>
          </a:p>
        </p:txBody>
      </p:sp>
      <p:sp>
        <p:nvSpPr>
          <p:cNvPr id="4" name="Content Placeholder 3">
            <a:extLst>
              <a:ext uri="{FF2B5EF4-FFF2-40B4-BE49-F238E27FC236}">
                <a16:creationId xmlns:a16="http://schemas.microsoft.com/office/drawing/2014/main" id="{EC1B2802-9E9E-804F-BF30-887EA15FFE61}"/>
              </a:ext>
            </a:extLst>
          </p:cNvPr>
          <p:cNvSpPr>
            <a:spLocks noGrp="1"/>
          </p:cNvSpPr>
          <p:nvPr>
            <p:ph sz="quarter" idx="1"/>
          </p:nvPr>
        </p:nvSpPr>
        <p:spPr/>
        <p:txBody>
          <a:bodyPr/>
          <a:lstStyle/>
          <a:p>
            <a:pPr marL="0" indent="0">
              <a:buNone/>
            </a:pPr>
            <a:r>
              <a:rPr lang="en-US" dirty="0"/>
              <a:t>District meeting minutes are an important means of communication to your district GSRs, Committee Chairs, District officers, and members-at-large.  </a:t>
            </a:r>
          </a:p>
          <a:p>
            <a:pPr marL="0" indent="0">
              <a:buNone/>
            </a:pPr>
            <a:r>
              <a:rPr lang="en-US" dirty="0"/>
              <a:t>In addition, the minutes help your Delegate and Office Committee understand the topics that are important to your district. </a:t>
            </a:r>
          </a:p>
          <a:p>
            <a:pPr marL="0" indent="0">
              <a:buNone/>
            </a:pPr>
            <a:r>
              <a:rPr lang="en-US" dirty="0"/>
              <a:t> </a:t>
            </a:r>
            <a:r>
              <a:rPr lang="en-US" b="1" u="sng" dirty="0"/>
              <a:t>Please be sure your District Secretary sends a copy of the District meeting minutes to </a:t>
            </a:r>
            <a:r>
              <a:rPr lang="en-US" b="1" u="sng" dirty="0" err="1"/>
              <a:t>districtminutes@aageorgia.org</a:t>
            </a:r>
            <a:r>
              <a:rPr lang="en-US" b="1" u="sng" dirty="0"/>
              <a:t>.</a:t>
            </a:r>
            <a:endParaRPr lang="en-US" dirty="0"/>
          </a:p>
          <a:p>
            <a:pPr marL="0" indent="0">
              <a:buNone/>
            </a:pPr>
            <a:endParaRPr lang="en-US" dirty="0"/>
          </a:p>
        </p:txBody>
      </p:sp>
    </p:spTree>
    <p:extLst>
      <p:ext uri="{BB962C8B-B14F-4D97-AF65-F5344CB8AC3E}">
        <p14:creationId xmlns:p14="http://schemas.microsoft.com/office/powerpoint/2010/main" val="862714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98C8C-53E8-4648-AB53-97366E4E140A}"/>
              </a:ext>
            </a:extLst>
          </p:cNvPr>
          <p:cNvSpPr>
            <a:spLocks noGrp="1"/>
          </p:cNvSpPr>
          <p:nvPr>
            <p:ph type="title"/>
          </p:nvPr>
        </p:nvSpPr>
        <p:spPr/>
        <p:txBody>
          <a:bodyPr/>
          <a:lstStyle/>
          <a:p>
            <a:r>
              <a:rPr lang="en-US" dirty="0">
                <a:solidFill>
                  <a:schemeClr val="tx1"/>
                </a:solidFill>
              </a:rPr>
              <a:t>District Chairs and Officers</a:t>
            </a:r>
          </a:p>
        </p:txBody>
      </p:sp>
      <p:sp>
        <p:nvSpPr>
          <p:cNvPr id="4" name="Content Placeholder 3">
            <a:extLst>
              <a:ext uri="{FF2B5EF4-FFF2-40B4-BE49-F238E27FC236}">
                <a16:creationId xmlns:a16="http://schemas.microsoft.com/office/drawing/2014/main" id="{7A867FA0-77BD-194A-940E-1679D1D31FAB}"/>
              </a:ext>
            </a:extLst>
          </p:cNvPr>
          <p:cNvSpPr>
            <a:spLocks noGrp="1"/>
          </p:cNvSpPr>
          <p:nvPr>
            <p:ph sz="quarter" idx="1"/>
          </p:nvPr>
        </p:nvSpPr>
        <p:spPr/>
        <p:txBody>
          <a:bodyPr>
            <a:normAutofit fontScale="92500" lnSpcReduction="10000"/>
          </a:bodyPr>
          <a:lstStyle/>
          <a:p>
            <a:pPr marL="0" indent="0">
              <a:buNone/>
            </a:pPr>
            <a:r>
              <a:rPr lang="en-US" i="1" dirty="0"/>
              <a:t>Districts usually consists of 4 Officers, 6 Committee Chairs, serving the GSRs. There is no hierarchy in AA, no order givers or order takers. The District supports the Groups they serve. </a:t>
            </a:r>
          </a:p>
          <a:p>
            <a:pPr marL="0" indent="0">
              <a:buNone/>
            </a:pPr>
            <a:r>
              <a:rPr lang="en-US" i="1" dirty="0"/>
              <a:t>We ought to feel free to engage with AA at any level of the AA Service Structure, from the AA member down to every person working at our General Service Office. </a:t>
            </a:r>
          </a:p>
          <a:p>
            <a:pPr marL="0" indent="0">
              <a:buNone/>
            </a:pPr>
            <a:r>
              <a:rPr lang="en-US" i="1" dirty="0"/>
              <a:t>Our objective is as always to better facilitate the AA message to the still suffering alcoholic.</a:t>
            </a:r>
            <a:endParaRPr lang="en-US" dirty="0"/>
          </a:p>
          <a:p>
            <a:pPr marL="0" indent="0">
              <a:buNone/>
            </a:pPr>
            <a:r>
              <a:rPr lang="en-US" i="1" dirty="0"/>
              <a:t>Each Committee Chair ought to review AA literature; </a:t>
            </a:r>
            <a:r>
              <a:rPr lang="en-US" i="1" dirty="0" err="1"/>
              <a:t>aa.org</a:t>
            </a:r>
            <a:r>
              <a:rPr lang="en-US" i="1" dirty="0"/>
              <a:t> provides pamphlets, workbooks, and guidelines to assist in efforts to form and begin a practical agenda. </a:t>
            </a:r>
            <a:endParaRPr lang="en-US" dirty="0"/>
          </a:p>
        </p:txBody>
      </p:sp>
    </p:spTree>
    <p:extLst>
      <p:ext uri="{BB962C8B-B14F-4D97-AF65-F5344CB8AC3E}">
        <p14:creationId xmlns:p14="http://schemas.microsoft.com/office/powerpoint/2010/main" val="253656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p:cTn id="22" dur="500" decel="50000" fill="hold">
                                          <p:stCondLst>
                                            <p:cond delay="0"/>
                                          </p:stCondLst>
                                        </p:cTn>
                                        <p:tgtEl>
                                          <p:spTgt spid="4">
                                            <p:txEl>
                                              <p:pRg st="2" end="2"/>
                                            </p:txEl>
                                          </p:spTgt>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4">
                                            <p:txEl>
                                              <p:pRg st="2" end="2"/>
                                            </p:txEl>
                                          </p:spTgt>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4">
                                            <p:txEl>
                                              <p:pRg st="2" end="2"/>
                                            </p:txEl>
                                          </p:spTgt>
                                        </p:tgtEl>
                                        <p:attrNameLst>
                                          <p:attrName>ppt_w</p:attrName>
                                        </p:attrNameLst>
                                      </p:cBhvr>
                                      <p:tavLst>
                                        <p:tav tm="0">
                                          <p:val>
                                            <p:strVal val="#ppt_w*.05"/>
                                          </p:val>
                                        </p:tav>
                                        <p:tav tm="100000">
                                          <p:val>
                                            <p:strVal val="#ppt_w"/>
                                          </p:val>
                                        </p:tav>
                                      </p:tavLst>
                                    </p:anim>
                                    <p:anim calcmode="lin" valueType="num">
                                      <p:cBhvr>
                                        <p:cTn id="25"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4">
                                            <p:txEl>
                                              <p:pRg st="2" end="2"/>
                                            </p:txEl>
                                          </p:spTgt>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4">
                                            <p:txEl>
                                              <p:pRg st="2" end="2"/>
                                            </p:txEl>
                                          </p:spTgt>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4">
                                            <p:txEl>
                                              <p:pRg st="2" end="2"/>
                                            </p:txEl>
                                          </p:spTgt>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Scale>
                                      <p:cBhvr>
                                        <p:cTn id="34" dur="1000" decel="50000" fill="hold">
                                          <p:stCondLst>
                                            <p:cond delay="0"/>
                                          </p:stCondLst>
                                        </p:cTn>
                                        <p:tgtEl>
                                          <p:spTgt spid="4">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4">
                                            <p:txEl>
                                              <p:pRg st="3" end="3"/>
                                            </p:txEl>
                                          </p:spTgt>
                                        </p:tgtEl>
                                        <p:attrNameLst>
                                          <p:attrName>ppt_x</p:attrName>
                                          <p:attrName>ppt_y</p:attrName>
                                        </p:attrNameLst>
                                      </p:cBhvr>
                                    </p:animMotion>
                                    <p:animEffect transition="in" filter="fade">
                                      <p:cBhvr>
                                        <p:cTn id="36"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5E42C-965A-6749-9D85-18E96742674D}"/>
              </a:ext>
            </a:extLst>
          </p:cNvPr>
          <p:cNvSpPr>
            <a:spLocks noGrp="1"/>
          </p:cNvSpPr>
          <p:nvPr>
            <p:ph type="title"/>
          </p:nvPr>
        </p:nvSpPr>
        <p:spPr>
          <a:xfrm>
            <a:off x="308342" y="508069"/>
            <a:ext cx="8534400" cy="986028"/>
          </a:xfrm>
        </p:spPr>
        <p:txBody>
          <a:bodyPr>
            <a:normAutofit fontScale="90000"/>
          </a:bodyPr>
          <a:lstStyle/>
          <a:p>
            <a:pPr algn="l"/>
            <a:br>
              <a:rPr lang="en-US" dirty="0">
                <a:solidFill>
                  <a:schemeClr val="tx1"/>
                </a:solidFill>
              </a:rPr>
            </a:br>
            <a:br>
              <a:rPr lang="en-US" dirty="0">
                <a:solidFill>
                  <a:schemeClr val="tx1"/>
                </a:solidFill>
              </a:rPr>
            </a:br>
            <a:r>
              <a:rPr lang="en-US" dirty="0">
                <a:solidFill>
                  <a:schemeClr val="tx1"/>
                </a:solidFill>
              </a:rPr>
              <a:t>                     District Chairs and Officers</a:t>
            </a:r>
            <a:br>
              <a:rPr lang="en-US" dirty="0">
                <a:solidFill>
                  <a:schemeClr val="tx1"/>
                </a:solidFill>
              </a:rPr>
            </a:br>
            <a:r>
              <a:rPr lang="en-US" sz="2200" b="1" i="1" dirty="0">
                <a:solidFill>
                  <a:schemeClr val="tx1"/>
                </a:solidFill>
              </a:rPr>
              <a:t>Below are a few common suggestions for new Committee Chairs;</a:t>
            </a:r>
            <a:br>
              <a:rPr lang="en-US" sz="2200" b="1" dirty="0">
                <a:solidFill>
                  <a:schemeClr val="tx1"/>
                </a:solidFill>
              </a:rPr>
            </a:br>
            <a:endParaRPr lang="en-US" sz="2200" b="1" dirty="0">
              <a:solidFill>
                <a:schemeClr val="tx1"/>
              </a:solidFill>
            </a:endParaRPr>
          </a:p>
        </p:txBody>
      </p:sp>
      <p:sp>
        <p:nvSpPr>
          <p:cNvPr id="4" name="Content Placeholder 3">
            <a:extLst>
              <a:ext uri="{FF2B5EF4-FFF2-40B4-BE49-F238E27FC236}">
                <a16:creationId xmlns:a16="http://schemas.microsoft.com/office/drawing/2014/main" id="{FE10E861-72AE-8549-A30C-44D060D1F867}"/>
              </a:ext>
            </a:extLst>
          </p:cNvPr>
          <p:cNvSpPr>
            <a:spLocks noGrp="1"/>
          </p:cNvSpPr>
          <p:nvPr>
            <p:ph sz="quarter" idx="1"/>
          </p:nvPr>
        </p:nvSpPr>
        <p:spPr/>
        <p:txBody>
          <a:bodyPr/>
          <a:lstStyle/>
          <a:p>
            <a:pPr marL="0" indent="0">
              <a:buNone/>
            </a:pPr>
            <a:r>
              <a:rPr lang="en-US" i="1" dirty="0"/>
              <a:t>Discover the Group/Area 16/GSO Chair’s contact information. Communication is key, if a Group does not have a particular Chair, contacting the GSR or using the GSR as a contact is helpful. If there is neither, then send reports by snail-mail or through the District Secretary monthly newsletter. Getting face to face with 'corresponding Chairs at the Groups/District/GSSA is exceptionally helpful. The District/Area/GSO has a website available with a list of contacts of Officers and Committee Chairs.</a:t>
            </a:r>
            <a:endParaRPr lang="en-US" dirty="0"/>
          </a:p>
          <a:p>
            <a:pPr marL="0" indent="0">
              <a:buNone/>
            </a:pPr>
            <a:endParaRPr lang="en-US" dirty="0"/>
          </a:p>
        </p:txBody>
      </p:sp>
    </p:spTree>
    <p:extLst>
      <p:ext uri="{BB962C8B-B14F-4D97-AF65-F5344CB8AC3E}">
        <p14:creationId xmlns:p14="http://schemas.microsoft.com/office/powerpoint/2010/main" val="9631939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04AAB-7E83-8F4E-AA20-7291F751E0BB}"/>
              </a:ext>
            </a:extLst>
          </p:cNvPr>
          <p:cNvSpPr>
            <a:spLocks noGrp="1"/>
          </p:cNvSpPr>
          <p:nvPr>
            <p:ph type="title"/>
          </p:nvPr>
        </p:nvSpPr>
        <p:spPr/>
        <p:txBody>
          <a:bodyPr/>
          <a:lstStyle/>
          <a:p>
            <a:r>
              <a:rPr lang="en-US" dirty="0">
                <a:solidFill>
                  <a:schemeClr val="tx1"/>
                </a:solidFill>
              </a:rPr>
              <a:t>District Chairs and Officers (Cont’d)</a:t>
            </a:r>
            <a:endParaRPr lang="en-US" dirty="0"/>
          </a:p>
        </p:txBody>
      </p:sp>
      <p:sp>
        <p:nvSpPr>
          <p:cNvPr id="4" name="Content Placeholder 3">
            <a:extLst>
              <a:ext uri="{FF2B5EF4-FFF2-40B4-BE49-F238E27FC236}">
                <a16:creationId xmlns:a16="http://schemas.microsoft.com/office/drawing/2014/main" id="{8528B15F-3687-CE40-9C79-375CCA5E46D5}"/>
              </a:ext>
            </a:extLst>
          </p:cNvPr>
          <p:cNvSpPr>
            <a:spLocks noGrp="1"/>
          </p:cNvSpPr>
          <p:nvPr>
            <p:ph sz="quarter" idx="1"/>
          </p:nvPr>
        </p:nvSpPr>
        <p:spPr/>
        <p:txBody>
          <a:bodyPr/>
          <a:lstStyle/>
          <a:p>
            <a:pPr marL="0" indent="0">
              <a:buNone/>
            </a:pPr>
            <a:r>
              <a:rPr lang="en-US" i="1" dirty="0"/>
              <a:t>Determine how often and where or how/when the Committee ought to meet. Creating and sharing the agenda and meeting information with the corresponding group rep., Group Chair, Area 16 Chair, and GSO Chair. Experience shows help from past Chairs who held committees, is the best </a:t>
            </a:r>
            <a:r>
              <a:rPr lang="en-US" dirty="0"/>
              <a:t>source in determining an outline for goals and creating Committee meetings.</a:t>
            </a:r>
          </a:p>
          <a:p>
            <a:pPr marL="0" indent="0">
              <a:buNone/>
            </a:pPr>
            <a:endParaRPr lang="en-US" dirty="0"/>
          </a:p>
        </p:txBody>
      </p:sp>
    </p:spTree>
    <p:extLst>
      <p:ext uri="{BB962C8B-B14F-4D97-AF65-F5344CB8AC3E}">
        <p14:creationId xmlns:p14="http://schemas.microsoft.com/office/powerpoint/2010/main" val="18812409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914B4-8588-C740-986B-0D7105108089}"/>
              </a:ext>
            </a:extLst>
          </p:cNvPr>
          <p:cNvSpPr>
            <a:spLocks noGrp="1"/>
          </p:cNvSpPr>
          <p:nvPr>
            <p:ph type="title"/>
          </p:nvPr>
        </p:nvSpPr>
        <p:spPr/>
        <p:txBody>
          <a:bodyPr/>
          <a:lstStyle/>
          <a:p>
            <a:r>
              <a:rPr lang="en-US" dirty="0">
                <a:solidFill>
                  <a:schemeClr val="tx1"/>
                </a:solidFill>
              </a:rPr>
              <a:t>District Chairs and Officers (Cont’d)</a:t>
            </a:r>
            <a:endParaRPr lang="en-US" dirty="0"/>
          </a:p>
        </p:txBody>
      </p:sp>
      <p:sp>
        <p:nvSpPr>
          <p:cNvPr id="4" name="Content Placeholder 3">
            <a:extLst>
              <a:ext uri="{FF2B5EF4-FFF2-40B4-BE49-F238E27FC236}">
                <a16:creationId xmlns:a16="http://schemas.microsoft.com/office/drawing/2014/main" id="{EBB2839D-3BA5-B749-A84D-B81BBC752AA0}"/>
              </a:ext>
            </a:extLst>
          </p:cNvPr>
          <p:cNvSpPr>
            <a:spLocks noGrp="1"/>
          </p:cNvSpPr>
          <p:nvPr>
            <p:ph sz="quarter" idx="1"/>
          </p:nvPr>
        </p:nvSpPr>
        <p:spPr/>
        <p:txBody>
          <a:bodyPr/>
          <a:lstStyle/>
          <a:p>
            <a:pPr marL="0" indent="0">
              <a:buNone/>
            </a:pPr>
            <a:r>
              <a:rPr lang="en-US" i="1" dirty="0"/>
              <a:t>Communicate and share meeting minutes &amp; notes with Area 16, Delegate, GSO, and our District Groups by providing reports in writing. </a:t>
            </a:r>
          </a:p>
          <a:p>
            <a:pPr marL="0" indent="0">
              <a:buNone/>
            </a:pPr>
            <a:r>
              <a:rPr lang="en-US" i="1" dirty="0"/>
              <a:t>This report and information about the Committee to aid 12</a:t>
            </a:r>
            <a:r>
              <a:rPr lang="en-US" i="1" baseline="30000" dirty="0"/>
              <a:t>th</a:t>
            </a:r>
            <a:r>
              <a:rPr lang="en-US" i="1" dirty="0"/>
              <a:t> step work can be sent monthly to the District Secretary. </a:t>
            </a:r>
          </a:p>
          <a:p>
            <a:pPr marL="0" indent="0">
              <a:buNone/>
            </a:pPr>
            <a:r>
              <a:rPr lang="en-US" i="1" dirty="0"/>
              <a:t>Share your experience with other Committee Chairs and the District as a whole, at the monthly District meeting.</a:t>
            </a:r>
            <a:endParaRPr lang="en-US" dirty="0"/>
          </a:p>
          <a:p>
            <a:pPr marL="0" indent="0">
              <a:buNone/>
            </a:pPr>
            <a:endParaRPr lang="en-US" dirty="0"/>
          </a:p>
        </p:txBody>
      </p:sp>
    </p:spTree>
    <p:extLst>
      <p:ext uri="{BB962C8B-B14F-4D97-AF65-F5344CB8AC3E}">
        <p14:creationId xmlns:p14="http://schemas.microsoft.com/office/powerpoint/2010/main" val="2749491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31259" y="1600200"/>
            <a:ext cx="8503920" cy="4572000"/>
          </a:xfrm>
        </p:spPr>
        <p:txBody>
          <a:bodyPr/>
          <a:lstStyle/>
          <a:p>
            <a:pPr marL="0" indent="0" algn="ctr">
              <a:buNone/>
            </a:pPr>
            <a:r>
              <a:rPr lang="en-US" sz="1800" dirty="0"/>
              <a:t>                    </a:t>
            </a:r>
          </a:p>
          <a:p>
            <a:pPr marL="0" indent="0" algn="ctr">
              <a:buNone/>
            </a:pPr>
            <a:r>
              <a:rPr lang="en-US" dirty="0"/>
              <a:t>A little about yourself:</a:t>
            </a:r>
          </a:p>
          <a:p>
            <a:pPr marL="0" indent="0">
              <a:buNone/>
            </a:pPr>
            <a:r>
              <a:rPr lang="en-US" dirty="0"/>
              <a:t>			Sobriety date?</a:t>
            </a:r>
          </a:p>
          <a:p>
            <a:pPr marL="0" indent="0">
              <a:buNone/>
            </a:pPr>
            <a:r>
              <a:rPr lang="en-US" dirty="0"/>
              <a:t>			District/Zone</a:t>
            </a:r>
          </a:p>
          <a:p>
            <a:pPr marL="0" indent="0">
              <a:buNone/>
            </a:pPr>
            <a:r>
              <a:rPr lang="en-US" dirty="0"/>
              <a:t>			How long in Area Service?</a:t>
            </a:r>
          </a:p>
          <a:p>
            <a:pPr marL="0" indent="0">
              <a:buNone/>
            </a:pPr>
            <a:r>
              <a:rPr lang="en-US" dirty="0"/>
              <a:t>			How long as DCM?</a:t>
            </a:r>
          </a:p>
          <a:p>
            <a:pPr marL="0" indent="0">
              <a:buNone/>
            </a:pPr>
            <a:r>
              <a:rPr lang="en-US" dirty="0"/>
              <a:t>		Most impressionable (short) service story?</a:t>
            </a:r>
          </a:p>
        </p:txBody>
      </p:sp>
      <p:sp>
        <p:nvSpPr>
          <p:cNvPr id="6" name="TextBox 5">
            <a:extLst>
              <a:ext uri="{FF2B5EF4-FFF2-40B4-BE49-F238E27FC236}">
                <a16:creationId xmlns:a16="http://schemas.microsoft.com/office/drawing/2014/main" id="{001E1ECE-D8A4-0548-95E5-2EF296648DB6}"/>
              </a:ext>
            </a:extLst>
          </p:cNvPr>
          <p:cNvSpPr txBox="1"/>
          <p:nvPr/>
        </p:nvSpPr>
        <p:spPr>
          <a:xfrm>
            <a:off x="1905000" y="0"/>
            <a:ext cx="6705600" cy="1200329"/>
          </a:xfrm>
          <a:prstGeom prst="rect">
            <a:avLst/>
          </a:prstGeom>
          <a:noFill/>
        </p:spPr>
        <p:txBody>
          <a:bodyPr wrap="square" rtlCol="0">
            <a:spAutoFit/>
          </a:bodyPr>
          <a:lstStyle/>
          <a:p>
            <a:r>
              <a:rPr lang="en-US" sz="7200" dirty="0"/>
              <a:t>Introductions</a:t>
            </a:r>
          </a:p>
        </p:txBody>
      </p:sp>
    </p:spTree>
    <p:extLst>
      <p:ext uri="{BB962C8B-B14F-4D97-AF65-F5344CB8AC3E}">
        <p14:creationId xmlns:p14="http://schemas.microsoft.com/office/powerpoint/2010/main" val="14676164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6AD6-D01C-A848-8A98-CE1BE0F180BB}"/>
              </a:ext>
            </a:extLst>
          </p:cNvPr>
          <p:cNvSpPr>
            <a:spLocks noGrp="1"/>
          </p:cNvSpPr>
          <p:nvPr>
            <p:ph type="title"/>
          </p:nvPr>
        </p:nvSpPr>
        <p:spPr/>
        <p:txBody>
          <a:bodyPr/>
          <a:lstStyle/>
          <a:p>
            <a:r>
              <a:rPr lang="en-US" dirty="0">
                <a:solidFill>
                  <a:schemeClr val="tx1"/>
                </a:solidFill>
              </a:rPr>
              <a:t>District Chairs and Officers (Cont’d)</a:t>
            </a:r>
            <a:endParaRPr lang="en-US" dirty="0"/>
          </a:p>
        </p:txBody>
      </p:sp>
      <p:sp>
        <p:nvSpPr>
          <p:cNvPr id="4" name="Content Placeholder 3">
            <a:extLst>
              <a:ext uri="{FF2B5EF4-FFF2-40B4-BE49-F238E27FC236}">
                <a16:creationId xmlns:a16="http://schemas.microsoft.com/office/drawing/2014/main" id="{0D698842-C3ED-6D44-9E04-2E7949EED836}"/>
              </a:ext>
            </a:extLst>
          </p:cNvPr>
          <p:cNvSpPr>
            <a:spLocks noGrp="1"/>
          </p:cNvSpPr>
          <p:nvPr>
            <p:ph sz="quarter" idx="1"/>
          </p:nvPr>
        </p:nvSpPr>
        <p:spPr/>
        <p:txBody>
          <a:bodyPr/>
          <a:lstStyle/>
          <a:p>
            <a:pPr marL="0" indent="0">
              <a:buNone/>
            </a:pPr>
            <a:r>
              <a:rPr lang="en-US" i="1" dirty="0"/>
              <a:t>Cooperation with the Intergroup Committee Chair (if there is an Intergroup Chair) by sharing and inviting them to sit in on Committee meetings provides a different perspective and often opens up the many Intergroup resources.</a:t>
            </a:r>
            <a:endParaRPr lang="en-US" dirty="0"/>
          </a:p>
          <a:p>
            <a:pPr marL="0" indent="0">
              <a:buNone/>
            </a:pPr>
            <a:endParaRPr lang="en-US" dirty="0"/>
          </a:p>
        </p:txBody>
      </p:sp>
    </p:spTree>
    <p:extLst>
      <p:ext uri="{BB962C8B-B14F-4D97-AF65-F5344CB8AC3E}">
        <p14:creationId xmlns:p14="http://schemas.microsoft.com/office/powerpoint/2010/main" val="11778599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48C56-D589-D44A-A92C-B2822FDF8FE7}"/>
              </a:ext>
            </a:extLst>
          </p:cNvPr>
          <p:cNvSpPr>
            <a:spLocks noGrp="1"/>
          </p:cNvSpPr>
          <p:nvPr>
            <p:ph type="title"/>
          </p:nvPr>
        </p:nvSpPr>
        <p:spPr/>
        <p:txBody>
          <a:bodyPr>
            <a:normAutofit fontScale="90000"/>
          </a:bodyPr>
          <a:lstStyle/>
          <a:p>
            <a:r>
              <a:rPr lang="en-US" dirty="0">
                <a:solidFill>
                  <a:schemeClr val="tx1"/>
                </a:solidFill>
              </a:rPr>
              <a:t>CPC – Cooperation with Professional Community</a:t>
            </a:r>
          </a:p>
        </p:txBody>
      </p:sp>
      <p:sp>
        <p:nvSpPr>
          <p:cNvPr id="4" name="Content Placeholder 3">
            <a:extLst>
              <a:ext uri="{FF2B5EF4-FFF2-40B4-BE49-F238E27FC236}">
                <a16:creationId xmlns:a16="http://schemas.microsoft.com/office/drawing/2014/main" id="{3F77C9F9-CEB5-E34A-97CD-A4D1680019CC}"/>
              </a:ext>
            </a:extLst>
          </p:cNvPr>
          <p:cNvSpPr>
            <a:spLocks noGrp="1"/>
          </p:cNvSpPr>
          <p:nvPr>
            <p:ph sz="quarter" idx="1"/>
          </p:nvPr>
        </p:nvSpPr>
        <p:spPr/>
        <p:txBody>
          <a:bodyPr/>
          <a:lstStyle/>
          <a:p>
            <a:pPr marL="0" indent="0">
              <a:buNone/>
            </a:pPr>
            <a:r>
              <a:rPr lang="en-US" i="1" dirty="0"/>
              <a:t>Members of these committees provide information about A.A. to those who have contact with alcoholics through their profession. This group includes health care professionals, educators, members of the clergy, lawyers, social workers, union leaders, and industrial managers, government officials, as well as those working in the field of alcoholism. Information is provided about where we are, what we are, what we can do, and what we cannot do.</a:t>
            </a:r>
            <a:endParaRPr lang="en-US" dirty="0"/>
          </a:p>
          <a:p>
            <a:pPr marL="0" indent="0">
              <a:buNone/>
            </a:pPr>
            <a:endParaRPr lang="en-US" dirty="0"/>
          </a:p>
        </p:txBody>
      </p:sp>
    </p:spTree>
    <p:extLst>
      <p:ext uri="{BB962C8B-B14F-4D97-AF65-F5344CB8AC3E}">
        <p14:creationId xmlns:p14="http://schemas.microsoft.com/office/powerpoint/2010/main" val="18531931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BE6C5-BAAA-E340-A0B7-1C19D97C3892}"/>
              </a:ext>
            </a:extLst>
          </p:cNvPr>
          <p:cNvSpPr>
            <a:spLocks noGrp="1"/>
          </p:cNvSpPr>
          <p:nvPr>
            <p:ph type="title"/>
          </p:nvPr>
        </p:nvSpPr>
        <p:spPr/>
        <p:txBody>
          <a:bodyPr>
            <a:noAutofit/>
          </a:bodyPr>
          <a:lstStyle/>
          <a:p>
            <a:r>
              <a:rPr lang="en-US" sz="4800" dirty="0">
                <a:solidFill>
                  <a:schemeClr val="tx1"/>
                </a:solidFill>
                <a:latin typeface="Arial" panose="020B0604020202020204" pitchFamily="34" charset="0"/>
                <a:cs typeface="Arial" panose="020B0604020202020204" pitchFamily="34" charset="0"/>
              </a:rPr>
              <a:t>Corrections</a:t>
            </a:r>
          </a:p>
        </p:txBody>
      </p:sp>
      <p:sp>
        <p:nvSpPr>
          <p:cNvPr id="4" name="Content Placeholder 3">
            <a:extLst>
              <a:ext uri="{FF2B5EF4-FFF2-40B4-BE49-F238E27FC236}">
                <a16:creationId xmlns:a16="http://schemas.microsoft.com/office/drawing/2014/main" id="{369D206D-B69F-9642-97A3-36E0EA98C864}"/>
              </a:ext>
            </a:extLst>
          </p:cNvPr>
          <p:cNvSpPr>
            <a:spLocks noGrp="1"/>
          </p:cNvSpPr>
          <p:nvPr>
            <p:ph sz="quarter" idx="1"/>
          </p:nvPr>
        </p:nvSpPr>
        <p:spPr/>
        <p:txBody>
          <a:bodyPr/>
          <a:lstStyle/>
          <a:p>
            <a:pPr marL="0" indent="0">
              <a:buNone/>
            </a:pPr>
            <a:r>
              <a:rPr lang="en-US" dirty="0"/>
              <a:t>The purpose of a corrections committee is to coordinate the work of individual A.A. members and groups who are interested in carrying our message of recovery to alcoholics behind the walls, and to set up means of smoothing the way from the facility to the larger A.A. community through prerelease contacts.</a:t>
            </a:r>
          </a:p>
          <a:p>
            <a:pPr marL="0" indent="0">
              <a:buNone/>
            </a:pPr>
            <a:endParaRPr lang="en-US" dirty="0"/>
          </a:p>
        </p:txBody>
      </p:sp>
    </p:spTree>
    <p:extLst>
      <p:ext uri="{BB962C8B-B14F-4D97-AF65-F5344CB8AC3E}">
        <p14:creationId xmlns:p14="http://schemas.microsoft.com/office/powerpoint/2010/main" val="1677058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D655C-E045-8646-ABDE-985CB0BC1084}"/>
              </a:ext>
            </a:extLst>
          </p:cNvPr>
          <p:cNvSpPr>
            <a:spLocks noGrp="1"/>
          </p:cNvSpPr>
          <p:nvPr>
            <p:ph type="title"/>
          </p:nvPr>
        </p:nvSpPr>
        <p:spPr/>
        <p:txBody>
          <a:bodyPr/>
          <a:lstStyle/>
          <a:p>
            <a:r>
              <a:rPr lang="en-US" dirty="0">
                <a:solidFill>
                  <a:schemeClr val="tx1"/>
                </a:solidFill>
              </a:rPr>
              <a:t>Grapevine &amp; La Viña Representative (GvR) </a:t>
            </a:r>
          </a:p>
        </p:txBody>
      </p:sp>
      <p:sp>
        <p:nvSpPr>
          <p:cNvPr id="4" name="Content Placeholder 3">
            <a:extLst>
              <a:ext uri="{FF2B5EF4-FFF2-40B4-BE49-F238E27FC236}">
                <a16:creationId xmlns:a16="http://schemas.microsoft.com/office/drawing/2014/main" id="{8768A45B-23B7-E84D-A00D-CFE58FEF89B4}"/>
              </a:ext>
            </a:extLst>
          </p:cNvPr>
          <p:cNvSpPr>
            <a:spLocks noGrp="1"/>
          </p:cNvSpPr>
          <p:nvPr>
            <p:ph sz="quarter" idx="1"/>
          </p:nvPr>
        </p:nvSpPr>
        <p:spPr/>
        <p:txBody>
          <a:bodyPr/>
          <a:lstStyle/>
          <a:p>
            <a:pPr marL="0" indent="0">
              <a:buNone/>
            </a:pPr>
            <a:r>
              <a:rPr lang="en-US" dirty="0"/>
              <a:t>GVRs and RLVs act as advocates for Grapevine and La Viña at the group and district level, alerting their groups to the use of the magazines as recovery tools. It is, many say, the best service job they’ve ever had. Gv website is www. </a:t>
            </a:r>
            <a:r>
              <a:rPr lang="en-US" dirty="0" err="1"/>
              <a:t>aagrapevine.org</a:t>
            </a:r>
            <a:r>
              <a:rPr lang="en-US" dirty="0"/>
              <a:t>.</a:t>
            </a:r>
          </a:p>
          <a:p>
            <a:pPr marL="0" indent="0">
              <a:buNone/>
            </a:pPr>
            <a:r>
              <a:rPr lang="en-US" dirty="0"/>
              <a:t>Originally GVRs focused on Grapevine, and RLVs on La Viña. But as awareness of the needs of Spanish-speaking AAs throughout the United States has grown, some reps have begun to work with both magazines and refer to themselves as GVR/RLVs.</a:t>
            </a:r>
          </a:p>
          <a:p>
            <a:pPr marL="0" indent="0">
              <a:buNone/>
            </a:pPr>
            <a:endParaRPr lang="en-US" dirty="0"/>
          </a:p>
        </p:txBody>
      </p:sp>
    </p:spTree>
    <p:extLst>
      <p:ext uri="{BB962C8B-B14F-4D97-AF65-F5344CB8AC3E}">
        <p14:creationId xmlns:p14="http://schemas.microsoft.com/office/powerpoint/2010/main" val="40424359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40E4F-49CF-1F4C-AEE0-BBF5D095DB9B}"/>
              </a:ext>
            </a:extLst>
          </p:cNvPr>
          <p:cNvSpPr>
            <a:spLocks noGrp="1"/>
          </p:cNvSpPr>
          <p:nvPr>
            <p:ph type="title"/>
          </p:nvPr>
        </p:nvSpPr>
        <p:spPr/>
        <p:txBody>
          <a:bodyPr/>
          <a:lstStyle/>
          <a:p>
            <a:r>
              <a:rPr lang="en-US" dirty="0">
                <a:solidFill>
                  <a:schemeClr val="tx1"/>
                </a:solidFill>
              </a:rPr>
              <a:t>PI- Public Information</a:t>
            </a:r>
          </a:p>
        </p:txBody>
      </p:sp>
      <p:sp>
        <p:nvSpPr>
          <p:cNvPr id="4" name="Content Placeholder 3">
            <a:extLst>
              <a:ext uri="{FF2B5EF4-FFF2-40B4-BE49-F238E27FC236}">
                <a16:creationId xmlns:a16="http://schemas.microsoft.com/office/drawing/2014/main" id="{E80B19BF-943A-B248-A2C0-0EED5D2118D3}"/>
              </a:ext>
            </a:extLst>
          </p:cNvPr>
          <p:cNvSpPr>
            <a:spLocks noGrp="1"/>
          </p:cNvSpPr>
          <p:nvPr>
            <p:ph sz="quarter" idx="1"/>
          </p:nvPr>
        </p:nvSpPr>
        <p:spPr/>
        <p:txBody>
          <a:bodyPr/>
          <a:lstStyle/>
          <a:p>
            <a:pPr marL="0" indent="0">
              <a:buNone/>
            </a:pPr>
            <a:r>
              <a:rPr lang="en-US" dirty="0"/>
              <a:t>Like all of A.A., the primary purpose of members involved with public information service is to carry the A.A. message to the alcoholic who still suffers. Working together, members of local Public Information committees convey A.A. information to the general public, including the media.</a:t>
            </a:r>
          </a:p>
          <a:p>
            <a:pPr marL="0" indent="0">
              <a:buNone/>
            </a:pPr>
            <a:endParaRPr lang="en-US" dirty="0"/>
          </a:p>
        </p:txBody>
      </p:sp>
    </p:spTree>
    <p:extLst>
      <p:ext uri="{BB962C8B-B14F-4D97-AF65-F5344CB8AC3E}">
        <p14:creationId xmlns:p14="http://schemas.microsoft.com/office/powerpoint/2010/main" val="1486545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13670-B1EE-6D4B-8277-5C93704E3037}"/>
              </a:ext>
            </a:extLst>
          </p:cNvPr>
          <p:cNvSpPr>
            <a:spLocks noGrp="1"/>
          </p:cNvSpPr>
          <p:nvPr>
            <p:ph type="title"/>
          </p:nvPr>
        </p:nvSpPr>
        <p:spPr/>
        <p:txBody>
          <a:bodyPr/>
          <a:lstStyle/>
          <a:p>
            <a:r>
              <a:rPr lang="en-US" dirty="0">
                <a:solidFill>
                  <a:schemeClr val="tx1"/>
                </a:solidFill>
              </a:rPr>
              <a:t>Treatment</a:t>
            </a:r>
          </a:p>
        </p:txBody>
      </p:sp>
      <p:sp>
        <p:nvSpPr>
          <p:cNvPr id="4" name="Content Placeholder 3">
            <a:extLst>
              <a:ext uri="{FF2B5EF4-FFF2-40B4-BE49-F238E27FC236}">
                <a16:creationId xmlns:a16="http://schemas.microsoft.com/office/drawing/2014/main" id="{58A47AFC-3F4E-2F4A-995E-505F3832395A}"/>
              </a:ext>
            </a:extLst>
          </p:cNvPr>
          <p:cNvSpPr>
            <a:spLocks noGrp="1"/>
          </p:cNvSpPr>
          <p:nvPr>
            <p:ph sz="quarter" idx="1"/>
          </p:nvPr>
        </p:nvSpPr>
        <p:spPr/>
        <p:txBody>
          <a:bodyPr/>
          <a:lstStyle/>
          <a:p>
            <a:pPr marL="0" indent="0">
              <a:buNone/>
            </a:pPr>
            <a:r>
              <a:rPr lang="en-US" dirty="0"/>
              <a:t>Treatment Committees are formed to coordinate the work of individual A.A. members and groups who are interested in carrying our message of recovery to alcoholics in treatment and outpatient settings.</a:t>
            </a:r>
          </a:p>
          <a:p>
            <a:pPr marL="0" indent="0">
              <a:buNone/>
            </a:pPr>
            <a:endParaRPr lang="en-US" dirty="0"/>
          </a:p>
        </p:txBody>
      </p:sp>
    </p:spTree>
    <p:extLst>
      <p:ext uri="{BB962C8B-B14F-4D97-AF65-F5344CB8AC3E}">
        <p14:creationId xmlns:p14="http://schemas.microsoft.com/office/powerpoint/2010/main" val="13740226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D9F45-5704-B64E-AE5C-8CDA11A5E00B}"/>
              </a:ext>
            </a:extLst>
          </p:cNvPr>
          <p:cNvSpPr>
            <a:spLocks noGrp="1"/>
          </p:cNvSpPr>
          <p:nvPr>
            <p:ph type="title"/>
          </p:nvPr>
        </p:nvSpPr>
        <p:spPr/>
        <p:txBody>
          <a:bodyPr/>
          <a:lstStyle/>
          <a:p>
            <a:r>
              <a:rPr lang="en-US" dirty="0">
                <a:solidFill>
                  <a:schemeClr val="tx1"/>
                </a:solidFill>
              </a:rPr>
              <a:t>Bridge-the-Gap Committee</a:t>
            </a:r>
          </a:p>
        </p:txBody>
      </p:sp>
      <p:sp>
        <p:nvSpPr>
          <p:cNvPr id="4" name="Content Placeholder 3">
            <a:extLst>
              <a:ext uri="{FF2B5EF4-FFF2-40B4-BE49-F238E27FC236}">
                <a16:creationId xmlns:a16="http://schemas.microsoft.com/office/drawing/2014/main" id="{9BF0BC69-F81A-0645-A5DF-923473BF0ECF}"/>
              </a:ext>
            </a:extLst>
          </p:cNvPr>
          <p:cNvSpPr>
            <a:spLocks noGrp="1"/>
          </p:cNvSpPr>
          <p:nvPr>
            <p:ph sz="quarter" idx="1"/>
          </p:nvPr>
        </p:nvSpPr>
        <p:spPr/>
        <p:txBody>
          <a:bodyPr/>
          <a:lstStyle/>
          <a:p>
            <a:pPr marL="0" indent="0">
              <a:buNone/>
            </a:pPr>
            <a:r>
              <a:rPr lang="en-US" dirty="0"/>
              <a:t>We have also set up a committee to “bridge the gap” from Corrections and Treatment facilities to A.A. groups in the communities of those getting out of such facilities.</a:t>
            </a:r>
          </a:p>
          <a:p>
            <a:pPr marL="0" indent="0">
              <a:buNone/>
            </a:pPr>
            <a:endParaRPr lang="en-US" dirty="0"/>
          </a:p>
        </p:txBody>
      </p:sp>
    </p:spTree>
    <p:extLst>
      <p:ext uri="{BB962C8B-B14F-4D97-AF65-F5344CB8AC3E}">
        <p14:creationId xmlns:p14="http://schemas.microsoft.com/office/powerpoint/2010/main" val="30567348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054E-7713-C04C-8F19-B1E424FC4A24}"/>
              </a:ext>
            </a:extLst>
          </p:cNvPr>
          <p:cNvSpPr>
            <a:spLocks noGrp="1"/>
          </p:cNvSpPr>
          <p:nvPr>
            <p:ph type="title"/>
          </p:nvPr>
        </p:nvSpPr>
        <p:spPr/>
        <p:txBody>
          <a:bodyPr/>
          <a:lstStyle/>
          <a:p>
            <a:r>
              <a:rPr lang="en-US" dirty="0">
                <a:solidFill>
                  <a:schemeClr val="tx1"/>
                </a:solidFill>
              </a:rPr>
              <a:t>Accessibilities</a:t>
            </a:r>
          </a:p>
        </p:txBody>
      </p:sp>
      <p:sp>
        <p:nvSpPr>
          <p:cNvPr id="4" name="Content Placeholder 3">
            <a:extLst>
              <a:ext uri="{FF2B5EF4-FFF2-40B4-BE49-F238E27FC236}">
                <a16:creationId xmlns:a16="http://schemas.microsoft.com/office/drawing/2014/main" id="{709BA766-6ACA-8445-A666-CFFA349C90BF}"/>
              </a:ext>
            </a:extLst>
          </p:cNvPr>
          <p:cNvSpPr>
            <a:spLocks noGrp="1"/>
          </p:cNvSpPr>
          <p:nvPr>
            <p:ph sz="quarter" idx="1"/>
          </p:nvPr>
        </p:nvSpPr>
        <p:spPr/>
        <p:txBody>
          <a:bodyPr>
            <a:normAutofit lnSpcReduction="10000"/>
          </a:bodyPr>
          <a:lstStyle/>
          <a:p>
            <a:pPr marL="0" indent="0">
              <a:buNone/>
            </a:pPr>
            <a:r>
              <a:rPr lang="en-US" dirty="0"/>
              <a:t>While there are no special A.A. members, many members have special needs. For the purpose of these Guidelines, we define A.A.s with special needs as persons who are blind or visually impaired; deaf or hard of hearing; chronically ill or homebound, those who are developmentally disabled, and many others who may have less visible challenges. </a:t>
            </a:r>
          </a:p>
          <a:p>
            <a:pPr marL="0" indent="0">
              <a:buNone/>
            </a:pPr>
            <a:r>
              <a:rPr lang="en-US" dirty="0"/>
              <a:t>One A.A. member reminded us that, in carrying the message to the deaf alcoholic, “Try not to treat them as different or special but allow them freedom to participate in a typical A.A. meeting.”</a:t>
            </a:r>
          </a:p>
          <a:p>
            <a:pPr marL="0" indent="0">
              <a:buNone/>
            </a:pPr>
            <a:endParaRPr lang="en-US" dirty="0"/>
          </a:p>
        </p:txBody>
      </p:sp>
    </p:spTree>
    <p:extLst>
      <p:ext uri="{BB962C8B-B14F-4D97-AF65-F5344CB8AC3E}">
        <p14:creationId xmlns:p14="http://schemas.microsoft.com/office/powerpoint/2010/main" val="2927163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4834E-108F-3440-B011-B545565EF461}"/>
              </a:ext>
            </a:extLst>
          </p:cNvPr>
          <p:cNvSpPr>
            <a:spLocks noGrp="1"/>
          </p:cNvSpPr>
          <p:nvPr>
            <p:ph type="title"/>
          </p:nvPr>
        </p:nvSpPr>
        <p:spPr/>
        <p:txBody>
          <a:bodyPr/>
          <a:lstStyle/>
          <a:p>
            <a:r>
              <a:rPr lang="en-US" dirty="0">
                <a:solidFill>
                  <a:schemeClr val="tx1"/>
                </a:solidFill>
              </a:rPr>
              <a:t>Secretary</a:t>
            </a:r>
          </a:p>
        </p:txBody>
      </p:sp>
      <p:sp>
        <p:nvSpPr>
          <p:cNvPr id="4" name="Content Placeholder 3">
            <a:extLst>
              <a:ext uri="{FF2B5EF4-FFF2-40B4-BE49-F238E27FC236}">
                <a16:creationId xmlns:a16="http://schemas.microsoft.com/office/drawing/2014/main" id="{AE01C403-CA65-3E4E-B2EE-A1CCF989DC8B}"/>
              </a:ext>
            </a:extLst>
          </p:cNvPr>
          <p:cNvSpPr>
            <a:spLocks noGrp="1"/>
          </p:cNvSpPr>
          <p:nvPr>
            <p:ph sz="quarter" idx="1"/>
          </p:nvPr>
        </p:nvSpPr>
        <p:spPr/>
        <p:txBody>
          <a:bodyPr/>
          <a:lstStyle/>
          <a:p>
            <a:pPr marL="0" indent="0">
              <a:buNone/>
            </a:pPr>
            <a:r>
              <a:rPr lang="en-US" dirty="0"/>
              <a:t>Records the minutes of each district meeting and distributes them to all groups and district trusted servants in a timely fashion. Maintains a confidential list of all district trusted servants, GSRs, Alternate GSRs, and groups within the district. District Secretary is the hub of communications of the District, working closely with all levels of Committee and Officers, managing reports and mailing reports to Groups.</a:t>
            </a:r>
          </a:p>
          <a:p>
            <a:pPr marL="0" indent="0">
              <a:buNone/>
            </a:pPr>
            <a:endParaRPr lang="en-US" dirty="0"/>
          </a:p>
        </p:txBody>
      </p:sp>
    </p:spTree>
    <p:extLst>
      <p:ext uri="{BB962C8B-B14F-4D97-AF65-F5344CB8AC3E}">
        <p14:creationId xmlns:p14="http://schemas.microsoft.com/office/powerpoint/2010/main" val="23939174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9D21-60DB-034A-AC09-2FC550EA5198}"/>
              </a:ext>
            </a:extLst>
          </p:cNvPr>
          <p:cNvSpPr>
            <a:spLocks noGrp="1"/>
          </p:cNvSpPr>
          <p:nvPr>
            <p:ph type="title"/>
          </p:nvPr>
        </p:nvSpPr>
        <p:spPr/>
        <p:txBody>
          <a:bodyPr/>
          <a:lstStyle/>
          <a:p>
            <a:r>
              <a:rPr lang="en-US" dirty="0">
                <a:solidFill>
                  <a:schemeClr val="tx1"/>
                </a:solidFill>
              </a:rPr>
              <a:t>Treasurer</a:t>
            </a:r>
          </a:p>
        </p:txBody>
      </p:sp>
      <p:sp>
        <p:nvSpPr>
          <p:cNvPr id="4" name="Content Placeholder 3">
            <a:extLst>
              <a:ext uri="{FF2B5EF4-FFF2-40B4-BE49-F238E27FC236}">
                <a16:creationId xmlns:a16="http://schemas.microsoft.com/office/drawing/2014/main" id="{38027986-0B33-0140-9E90-08C719EB1AE3}"/>
              </a:ext>
            </a:extLst>
          </p:cNvPr>
          <p:cNvSpPr>
            <a:spLocks noGrp="1"/>
          </p:cNvSpPr>
          <p:nvPr>
            <p:ph sz="quarter" idx="1"/>
          </p:nvPr>
        </p:nvSpPr>
        <p:spPr/>
        <p:txBody>
          <a:bodyPr/>
          <a:lstStyle/>
          <a:p>
            <a:pPr marL="0" indent="0">
              <a:buNone/>
            </a:pPr>
            <a:r>
              <a:rPr lang="en-US" dirty="0"/>
              <a:t>As directed by the district, conducts all financial activities of the district. Chairs the budget committee and participates in the year-end process of preparing the next year’s budget to be presented for approval and voted on in December of each year. The Treasurer usually maintains a business banking account for the deposit and disbursement of district funds.</a:t>
            </a:r>
          </a:p>
          <a:p>
            <a:pPr marL="0" indent="0">
              <a:buNone/>
            </a:pPr>
            <a:endParaRPr lang="en-US" dirty="0"/>
          </a:p>
        </p:txBody>
      </p:sp>
    </p:spTree>
    <p:extLst>
      <p:ext uri="{BB962C8B-B14F-4D97-AF65-F5344CB8AC3E}">
        <p14:creationId xmlns:p14="http://schemas.microsoft.com/office/powerpoint/2010/main" val="89274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0040" y="1455664"/>
            <a:ext cx="8503920" cy="4572000"/>
          </a:xfrm>
        </p:spPr>
        <p:txBody>
          <a:bodyPr/>
          <a:lstStyle/>
          <a:p>
            <a:pPr marL="0" indent="0" algn="ctr">
              <a:buNone/>
            </a:pPr>
            <a:r>
              <a:rPr lang="en-US" sz="4800" dirty="0"/>
              <a:t>Chapter 3 – The GSR</a:t>
            </a:r>
          </a:p>
          <a:p>
            <a:pPr marL="0" indent="0" algn="ctr">
              <a:buNone/>
            </a:pPr>
            <a:r>
              <a:rPr lang="en-US" sz="1800" dirty="0"/>
              <a:t>                    </a:t>
            </a:r>
          </a:p>
          <a:p>
            <a:pPr marL="0" indent="0">
              <a:buNone/>
            </a:pPr>
            <a:endParaRPr lang="en-US" dirty="0"/>
          </a:p>
        </p:txBody>
      </p:sp>
      <p:sp>
        <p:nvSpPr>
          <p:cNvPr id="6" name="TextBox 5">
            <a:extLst>
              <a:ext uri="{FF2B5EF4-FFF2-40B4-BE49-F238E27FC236}">
                <a16:creationId xmlns:a16="http://schemas.microsoft.com/office/drawing/2014/main" id="{001E1ECE-D8A4-0548-95E5-2EF296648DB6}"/>
              </a:ext>
            </a:extLst>
          </p:cNvPr>
          <p:cNvSpPr txBox="1"/>
          <p:nvPr/>
        </p:nvSpPr>
        <p:spPr>
          <a:xfrm>
            <a:off x="3048000" y="-14205"/>
            <a:ext cx="3810000" cy="1200329"/>
          </a:xfrm>
          <a:prstGeom prst="rect">
            <a:avLst/>
          </a:prstGeom>
          <a:noFill/>
        </p:spPr>
        <p:txBody>
          <a:bodyPr wrap="square" rtlCol="0">
            <a:spAutoFit/>
          </a:bodyPr>
          <a:lstStyle/>
          <a:p>
            <a:r>
              <a:rPr lang="en-US" sz="7200" dirty="0"/>
              <a:t>Agenda</a:t>
            </a:r>
          </a:p>
        </p:txBody>
      </p:sp>
      <p:graphicFrame>
        <p:nvGraphicFramePr>
          <p:cNvPr id="4" name="Table 3">
            <a:extLst>
              <a:ext uri="{FF2B5EF4-FFF2-40B4-BE49-F238E27FC236}">
                <a16:creationId xmlns:a16="http://schemas.microsoft.com/office/drawing/2014/main" id="{B0E010BE-5C9A-DE48-B6F0-EA1F09B0492F}"/>
              </a:ext>
            </a:extLst>
          </p:cNvPr>
          <p:cNvGraphicFramePr>
            <a:graphicFrameLocks noGrp="1"/>
          </p:cNvGraphicFramePr>
          <p:nvPr>
            <p:extLst>
              <p:ext uri="{D42A27DB-BD31-4B8C-83A1-F6EECF244321}">
                <p14:modId xmlns:p14="http://schemas.microsoft.com/office/powerpoint/2010/main" val="3649074733"/>
              </p:ext>
            </p:extLst>
          </p:nvPr>
        </p:nvGraphicFramePr>
        <p:xfrm>
          <a:off x="1527896" y="2438400"/>
          <a:ext cx="7254875" cy="3002280"/>
        </p:xfrm>
        <a:graphic>
          <a:graphicData uri="http://schemas.openxmlformats.org/drawingml/2006/table">
            <a:tbl>
              <a:tblPr>
                <a:tableStyleId>{5C22544A-7EE6-4342-B048-85BDC9FD1C3A}</a:tableStyleId>
              </a:tblPr>
              <a:tblGrid>
                <a:gridCol w="7254875">
                  <a:extLst>
                    <a:ext uri="{9D8B030D-6E8A-4147-A177-3AD203B41FA5}">
                      <a16:colId xmlns:a16="http://schemas.microsoft.com/office/drawing/2014/main" val="1227487925"/>
                    </a:ext>
                  </a:extLst>
                </a:gridCol>
              </a:tblGrid>
              <a:tr h="203200">
                <a:tc>
                  <a:txBody>
                    <a:bodyPr/>
                    <a:lstStyle/>
                    <a:p>
                      <a:pPr algn="l" fontAlgn="b"/>
                      <a:r>
                        <a:rPr lang="en-US" sz="2400" u="none" strike="noStrike" dirty="0">
                          <a:effectLst/>
                        </a:rPr>
                        <a:t>The GSR</a:t>
                      </a:r>
                      <a:endParaRPr lang="en-US" sz="2400" b="0" i="0" u="none" strike="noStrike" dirty="0">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val="2796173767"/>
                  </a:ext>
                </a:extLst>
              </a:tr>
              <a:tr h="203200">
                <a:tc>
                  <a:txBody>
                    <a:bodyPr/>
                    <a:lstStyle/>
                    <a:p>
                      <a:pPr algn="l" fontAlgn="b"/>
                      <a:r>
                        <a:rPr lang="en-US" sz="2400" u="none" strike="noStrike" dirty="0">
                          <a:effectLst/>
                        </a:rPr>
                        <a:t>GSR at District</a:t>
                      </a:r>
                      <a:endParaRPr lang="en-US" sz="2400" b="0" i="0" u="none" strike="noStrike" dirty="0">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val="3351070787"/>
                  </a:ext>
                </a:extLst>
              </a:tr>
              <a:tr h="203200">
                <a:tc>
                  <a:txBody>
                    <a:bodyPr/>
                    <a:lstStyle/>
                    <a:p>
                      <a:pPr algn="l" fontAlgn="b"/>
                      <a:r>
                        <a:rPr lang="en-US" sz="2400" u="none" strike="noStrike" dirty="0">
                          <a:effectLst/>
                        </a:rPr>
                        <a:t>During the District Meeting</a:t>
                      </a:r>
                      <a:endParaRPr lang="en-US" sz="2400" b="0" i="0" u="none" strike="noStrike" dirty="0">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val="3680357509"/>
                  </a:ext>
                </a:extLst>
              </a:tr>
              <a:tr h="203200">
                <a:tc>
                  <a:txBody>
                    <a:bodyPr/>
                    <a:lstStyle/>
                    <a:p>
                      <a:pPr algn="l" fontAlgn="b"/>
                      <a:r>
                        <a:rPr lang="en-US" sz="2400" u="none" strike="noStrike" dirty="0">
                          <a:effectLst/>
                        </a:rPr>
                        <a:t>GSR at their next Home Group Business meeting</a:t>
                      </a:r>
                      <a:endParaRPr lang="en-US" sz="2400" b="0" i="0" u="none" strike="noStrike" dirty="0">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val="2173974505"/>
                  </a:ext>
                </a:extLst>
              </a:tr>
              <a:tr h="203200">
                <a:tc>
                  <a:txBody>
                    <a:bodyPr/>
                    <a:lstStyle/>
                    <a:p>
                      <a:pPr algn="l" fontAlgn="b"/>
                      <a:r>
                        <a:rPr lang="en-US" sz="2400" u="none" strike="noStrike" dirty="0">
                          <a:effectLst/>
                        </a:rPr>
                        <a:t>"All about those AA Group Problems"</a:t>
                      </a:r>
                      <a:endParaRPr lang="en-US" sz="2400" b="0" i="0" u="none" strike="noStrike" dirty="0">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val="3650890689"/>
                  </a:ext>
                </a:extLst>
              </a:tr>
              <a:tr h="203200">
                <a:tc>
                  <a:txBody>
                    <a:bodyPr/>
                    <a:lstStyle/>
                    <a:p>
                      <a:pPr algn="l" fontAlgn="b"/>
                      <a:r>
                        <a:rPr lang="en-US" sz="2400" u="none" strike="noStrike" dirty="0">
                          <a:effectLst/>
                        </a:rPr>
                        <a:t>AA Literature</a:t>
                      </a:r>
                      <a:endParaRPr lang="en-US" sz="2400" b="0" i="0" u="none" strike="noStrike" dirty="0">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val="2506083683"/>
                  </a:ext>
                </a:extLst>
              </a:tr>
              <a:tr h="203200">
                <a:tc>
                  <a:txBody>
                    <a:bodyPr/>
                    <a:lstStyle/>
                    <a:p>
                      <a:pPr algn="l" fontAlgn="b"/>
                      <a:r>
                        <a:rPr lang="en-US" sz="2400" u="none" strike="noStrike" dirty="0">
                          <a:effectLst/>
                        </a:rPr>
                        <a:t>Suggestions for GSR at Area 16 Assembly</a:t>
                      </a:r>
                      <a:endParaRPr lang="en-US" sz="2400" b="0" i="0" u="none" strike="noStrike" dirty="0">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val="934525466"/>
                  </a:ext>
                </a:extLst>
              </a:tr>
              <a:tr h="203200">
                <a:tc>
                  <a:txBody>
                    <a:bodyPr/>
                    <a:lstStyle/>
                    <a:p>
                      <a:pPr algn="l" fontAlgn="b"/>
                      <a:r>
                        <a:rPr lang="en-US" sz="2400" u="none" strike="noStrike" dirty="0">
                          <a:effectLst/>
                        </a:rPr>
                        <a:t>Registering as a new GSR or Alternate</a:t>
                      </a:r>
                      <a:endParaRPr lang="en-US" sz="2400" b="0" i="0" u="none" strike="noStrike" dirty="0">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val="3079733088"/>
                  </a:ext>
                </a:extLst>
              </a:tr>
            </a:tbl>
          </a:graphicData>
        </a:graphic>
      </p:graphicFrame>
    </p:spTree>
    <p:extLst>
      <p:ext uri="{BB962C8B-B14F-4D97-AF65-F5344CB8AC3E}">
        <p14:creationId xmlns:p14="http://schemas.microsoft.com/office/powerpoint/2010/main" val="1605614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45AD3-7E7C-7446-972E-A8A8B301E5BF}"/>
              </a:ext>
            </a:extLst>
          </p:cNvPr>
          <p:cNvSpPr>
            <a:spLocks noGrp="1"/>
          </p:cNvSpPr>
          <p:nvPr>
            <p:ph type="ctrTitle"/>
          </p:nvPr>
        </p:nvSpPr>
        <p:spPr/>
        <p:txBody>
          <a:bodyPr/>
          <a:lstStyle/>
          <a:p>
            <a:r>
              <a:rPr lang="en-US" dirty="0"/>
              <a:t>Robert’s Rules of order</a:t>
            </a:r>
          </a:p>
        </p:txBody>
      </p:sp>
      <p:sp>
        <p:nvSpPr>
          <p:cNvPr id="3" name="Subtitle 2">
            <a:extLst>
              <a:ext uri="{FF2B5EF4-FFF2-40B4-BE49-F238E27FC236}">
                <a16:creationId xmlns:a16="http://schemas.microsoft.com/office/drawing/2014/main" id="{C08E8508-90C5-7B42-A78C-6853B686270F}"/>
              </a:ext>
            </a:extLst>
          </p:cNvPr>
          <p:cNvSpPr>
            <a:spLocks noGrp="1"/>
          </p:cNvSpPr>
          <p:nvPr>
            <p:ph type="subTitle" idx="1"/>
          </p:nvPr>
        </p:nvSpPr>
        <p:spPr>
          <a:xfrm>
            <a:off x="2009929" y="3886680"/>
            <a:ext cx="5123755" cy="768120"/>
          </a:xfrm>
        </p:spPr>
        <p:txBody>
          <a:bodyPr>
            <a:normAutofit fontScale="70000" lnSpcReduction="20000"/>
          </a:bodyPr>
          <a:lstStyle/>
          <a:p>
            <a:r>
              <a:rPr lang="en-US" sz="3200" dirty="0"/>
              <a:t>How Alcoholics Anonymous Can Loosely Apply Them</a:t>
            </a:r>
          </a:p>
          <a:p>
            <a:endParaRPr lang="en-US" dirty="0"/>
          </a:p>
        </p:txBody>
      </p:sp>
    </p:spTree>
    <p:extLst>
      <p:ext uri="{BB962C8B-B14F-4D97-AF65-F5344CB8AC3E}">
        <p14:creationId xmlns:p14="http://schemas.microsoft.com/office/powerpoint/2010/main" val="4527027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FB593-9389-D54A-B323-215AC2B70BD9}"/>
              </a:ext>
            </a:extLst>
          </p:cNvPr>
          <p:cNvSpPr>
            <a:spLocks noGrp="1"/>
          </p:cNvSpPr>
          <p:nvPr>
            <p:ph type="title"/>
          </p:nvPr>
        </p:nvSpPr>
        <p:spPr/>
        <p:txBody>
          <a:bodyPr/>
          <a:lstStyle/>
          <a:p>
            <a:r>
              <a:rPr lang="en-US" dirty="0"/>
              <a:t>What are Robert’s Rules</a:t>
            </a:r>
          </a:p>
        </p:txBody>
      </p:sp>
      <p:sp>
        <p:nvSpPr>
          <p:cNvPr id="3" name="Content Placeholder 2">
            <a:extLst>
              <a:ext uri="{FF2B5EF4-FFF2-40B4-BE49-F238E27FC236}">
                <a16:creationId xmlns:a16="http://schemas.microsoft.com/office/drawing/2014/main" id="{1C0459A1-382F-3E40-B027-ED639F770E1E}"/>
              </a:ext>
            </a:extLst>
          </p:cNvPr>
          <p:cNvSpPr>
            <a:spLocks noGrp="1"/>
          </p:cNvSpPr>
          <p:nvPr>
            <p:ph idx="1"/>
          </p:nvPr>
        </p:nvSpPr>
        <p:spPr>
          <a:xfrm>
            <a:off x="1371600" y="1371600"/>
            <a:ext cx="6858000" cy="4912415"/>
          </a:xfrm>
        </p:spPr>
        <p:txBody>
          <a:bodyPr>
            <a:normAutofit lnSpcReduction="10000"/>
          </a:bodyPr>
          <a:lstStyle/>
          <a:p>
            <a:r>
              <a:rPr lang="en-US" sz="1800" dirty="0"/>
              <a:t>Originally written in 1876 by Army Officer Henry M. Robert </a:t>
            </a:r>
          </a:p>
          <a:p>
            <a:pPr lvl="1"/>
            <a:r>
              <a:rPr lang="en-US" sz="1800" dirty="0"/>
              <a:t>Adopted the rules and practices of Congress to non-legislative societies</a:t>
            </a:r>
          </a:p>
          <a:p>
            <a:r>
              <a:rPr lang="en-US" sz="1800" dirty="0"/>
              <a:t>Parliamentary law minus provisions that pertain to legislative bodies only</a:t>
            </a:r>
          </a:p>
          <a:p>
            <a:pPr lvl="1"/>
            <a:r>
              <a:rPr lang="en-US" sz="1800" dirty="0"/>
              <a:t>The rules that govern the conduct of legislatures and other deliberative bodies.</a:t>
            </a:r>
          </a:p>
          <a:p>
            <a:r>
              <a:rPr lang="en-US" sz="1800" dirty="0"/>
              <a:t>Provides guidance on a fair and orderly method for conducting a meeting.</a:t>
            </a:r>
          </a:p>
          <a:p>
            <a:r>
              <a:rPr lang="en-US" sz="1800" dirty="0"/>
              <a:t>The General Service Conference of Alcoholics Anonymous uses Robert’s Rules of Order to provide consistent, orderly meetings that support the rights of all concerned.</a:t>
            </a:r>
          </a:p>
          <a:p>
            <a:r>
              <a:rPr lang="en-US" sz="1800" dirty="0"/>
              <a:t>The larger the group and more complex the work, the more rules would be used.</a:t>
            </a:r>
          </a:p>
          <a:p>
            <a:r>
              <a:rPr lang="en-US" sz="1800" dirty="0"/>
              <a:t>Small groups can simplify the rules to provide structure without overdoing it.</a:t>
            </a:r>
          </a:p>
          <a:p>
            <a:pPr marL="0" indent="0">
              <a:buNone/>
            </a:pPr>
            <a:endParaRPr lang="en-US" dirty="0"/>
          </a:p>
          <a:p>
            <a:endParaRPr lang="en-US" dirty="0"/>
          </a:p>
        </p:txBody>
      </p:sp>
    </p:spTree>
    <p:extLst>
      <p:ext uri="{BB962C8B-B14F-4D97-AF65-F5344CB8AC3E}">
        <p14:creationId xmlns:p14="http://schemas.microsoft.com/office/powerpoint/2010/main" val="40377209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13134-9E0C-2049-A8FD-EF28233BE121}"/>
              </a:ext>
            </a:extLst>
          </p:cNvPr>
          <p:cNvSpPr>
            <a:spLocks noGrp="1"/>
          </p:cNvSpPr>
          <p:nvPr>
            <p:ph type="title"/>
          </p:nvPr>
        </p:nvSpPr>
        <p:spPr/>
        <p:txBody>
          <a:bodyPr/>
          <a:lstStyle/>
          <a:p>
            <a:r>
              <a:rPr lang="en-US" dirty="0"/>
              <a:t>The Purpose of Robert’s Rules </a:t>
            </a:r>
          </a:p>
        </p:txBody>
      </p:sp>
      <p:sp>
        <p:nvSpPr>
          <p:cNvPr id="3" name="Content Placeholder 2">
            <a:extLst>
              <a:ext uri="{FF2B5EF4-FFF2-40B4-BE49-F238E27FC236}">
                <a16:creationId xmlns:a16="http://schemas.microsoft.com/office/drawing/2014/main" id="{430F8CF5-027C-DB47-9700-3797696A2301}"/>
              </a:ext>
            </a:extLst>
          </p:cNvPr>
          <p:cNvSpPr>
            <a:spLocks noGrp="1"/>
          </p:cNvSpPr>
          <p:nvPr>
            <p:ph idx="1"/>
          </p:nvPr>
        </p:nvSpPr>
        <p:spPr/>
        <p:txBody>
          <a:bodyPr/>
          <a:lstStyle/>
          <a:p>
            <a:r>
              <a:rPr lang="en-US" sz="2400" dirty="0"/>
              <a:t>The purpose of Robert’s Rules is "to enable assemblies of any size, </a:t>
            </a:r>
          </a:p>
          <a:p>
            <a:pPr lvl="1"/>
            <a:r>
              <a:rPr lang="en-US" sz="2400" dirty="0"/>
              <a:t>with </a:t>
            </a:r>
            <a:r>
              <a:rPr lang="en-US" sz="2400" b="1" dirty="0">
                <a:solidFill>
                  <a:srgbClr val="C00000"/>
                </a:solidFill>
              </a:rPr>
              <a:t>due regard for every member's opinion</a:t>
            </a:r>
            <a:r>
              <a:rPr lang="en-US" sz="2400" dirty="0"/>
              <a:t>, </a:t>
            </a:r>
          </a:p>
          <a:p>
            <a:pPr lvl="1"/>
            <a:r>
              <a:rPr lang="en-US" sz="2400" dirty="0"/>
              <a:t>to arrive at the general will on the maximum number of questions of varying complexity </a:t>
            </a:r>
          </a:p>
          <a:p>
            <a:pPr lvl="1"/>
            <a:r>
              <a:rPr lang="en-US" sz="2400" dirty="0"/>
              <a:t>in a minimum amount of time and </a:t>
            </a:r>
          </a:p>
          <a:p>
            <a:pPr lvl="1"/>
            <a:r>
              <a:rPr lang="en-US" sz="2400" dirty="0"/>
              <a:t>under all kinds of internal climate ranging from total harmony to hardened or impassioned division of opinion”</a:t>
            </a:r>
          </a:p>
          <a:p>
            <a:pPr marL="0" indent="0">
              <a:buNone/>
            </a:pPr>
            <a:endParaRPr lang="en-US" dirty="0"/>
          </a:p>
          <a:p>
            <a:endParaRPr lang="en-US" dirty="0"/>
          </a:p>
        </p:txBody>
      </p:sp>
    </p:spTree>
    <p:extLst>
      <p:ext uri="{BB962C8B-B14F-4D97-AF65-F5344CB8AC3E}">
        <p14:creationId xmlns:p14="http://schemas.microsoft.com/office/powerpoint/2010/main" val="2112196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25A42A2-70C5-214C-B818-BF14BD752C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88" b="19125"/>
          <a:stretch/>
        </p:blipFill>
        <p:spPr bwMode="auto">
          <a:xfrm>
            <a:off x="15" y="857249"/>
            <a:ext cx="9143985" cy="514350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CBA2BA5-DF4D-437C-9273-F945CF857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961" y="2235864"/>
            <a:ext cx="4205931" cy="27933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Franklin Gothic Book" panose="020B0503020102020204"/>
            </a:endParaRPr>
          </a:p>
        </p:txBody>
      </p:sp>
      <p:sp>
        <p:nvSpPr>
          <p:cNvPr id="73" name="Freeform: Shape 72">
            <a:extLst>
              <a:ext uri="{FF2B5EF4-FFF2-40B4-BE49-F238E27FC236}">
                <a16:creationId xmlns:a16="http://schemas.microsoft.com/office/drawing/2014/main" id="{7754EA86-2D7A-4D51-B5F6-DA6349D5F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815446" y="1911037"/>
            <a:ext cx="1598600" cy="1373177"/>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chemeClr val="tx1">
              <a:alpha val="70000"/>
            </a:schemeClr>
          </a:solidFill>
          <a:ln w="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FBB6523D-2E80-E649-97D6-8ABA683ECAF9}"/>
              </a:ext>
            </a:extLst>
          </p:cNvPr>
          <p:cNvSpPr>
            <a:spLocks noGrp="1"/>
          </p:cNvSpPr>
          <p:nvPr>
            <p:ph type="title"/>
          </p:nvPr>
        </p:nvSpPr>
        <p:spPr>
          <a:xfrm>
            <a:off x="1414470" y="2496265"/>
            <a:ext cx="3668915" cy="769451"/>
          </a:xfrm>
        </p:spPr>
        <p:txBody>
          <a:bodyPr anchor="ctr">
            <a:normAutofit/>
          </a:bodyPr>
          <a:lstStyle/>
          <a:p>
            <a:r>
              <a:rPr lang="en-US" sz="2475"/>
              <a:t>Applying Robert’s Rules to AA in Georgia</a:t>
            </a:r>
          </a:p>
        </p:txBody>
      </p:sp>
      <p:sp>
        <p:nvSpPr>
          <p:cNvPr id="3" name="Content Placeholder 2">
            <a:extLst>
              <a:ext uri="{FF2B5EF4-FFF2-40B4-BE49-F238E27FC236}">
                <a16:creationId xmlns:a16="http://schemas.microsoft.com/office/drawing/2014/main" id="{6D8517D1-3CB2-2A45-8EC3-5B503D206458}"/>
              </a:ext>
            </a:extLst>
          </p:cNvPr>
          <p:cNvSpPr>
            <a:spLocks noGrp="1"/>
          </p:cNvSpPr>
          <p:nvPr>
            <p:ph idx="1"/>
          </p:nvPr>
        </p:nvSpPr>
        <p:spPr>
          <a:xfrm>
            <a:off x="1414471" y="3265715"/>
            <a:ext cx="3538530" cy="1611085"/>
          </a:xfrm>
        </p:spPr>
        <p:txBody>
          <a:bodyPr>
            <a:normAutofit/>
          </a:bodyPr>
          <a:lstStyle/>
          <a:p>
            <a:r>
              <a:rPr lang="en-US" dirty="0"/>
              <a:t>In order of the most structure to least:</a:t>
            </a:r>
          </a:p>
          <a:p>
            <a:pPr lvl="1"/>
            <a:r>
              <a:rPr lang="en-US" dirty="0"/>
              <a:t>Georgia State Service Assembly </a:t>
            </a:r>
          </a:p>
          <a:p>
            <a:pPr lvl="1"/>
            <a:r>
              <a:rPr lang="en-US" dirty="0"/>
              <a:t>District/Zone meetings</a:t>
            </a:r>
          </a:p>
          <a:p>
            <a:pPr lvl="1"/>
            <a:r>
              <a:rPr lang="en-US" dirty="0"/>
              <a:t>Group business meeting/group conscience</a:t>
            </a:r>
          </a:p>
          <a:p>
            <a:pPr lvl="1"/>
            <a:endParaRPr lang="en-US" dirty="0"/>
          </a:p>
        </p:txBody>
      </p:sp>
    </p:spTree>
    <p:extLst>
      <p:ext uri="{BB962C8B-B14F-4D97-AF65-F5344CB8AC3E}">
        <p14:creationId xmlns:p14="http://schemas.microsoft.com/office/powerpoint/2010/main" val="3855521583"/>
      </p:ext>
    </p:extLst>
  </p:cSld>
  <p:clrMapOvr>
    <a:overrideClrMapping bg1="dk1" tx1="lt1" bg2="dk2" tx2="lt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31E9-886C-5D40-81C1-66509F6164EA}"/>
              </a:ext>
            </a:extLst>
          </p:cNvPr>
          <p:cNvSpPr>
            <a:spLocks noGrp="1"/>
          </p:cNvSpPr>
          <p:nvPr>
            <p:ph type="title"/>
          </p:nvPr>
        </p:nvSpPr>
        <p:spPr>
          <a:xfrm>
            <a:off x="1295400" y="304800"/>
            <a:ext cx="6463284" cy="1066800"/>
          </a:xfrm>
        </p:spPr>
        <p:txBody>
          <a:bodyPr>
            <a:normAutofit fontScale="90000"/>
          </a:bodyPr>
          <a:lstStyle/>
          <a:p>
            <a:r>
              <a:rPr lang="en-US" dirty="0">
                <a:solidFill>
                  <a:schemeClr val="tx1"/>
                </a:solidFill>
              </a:rPr>
              <a:t>General Rules of Discussion and Voting</a:t>
            </a:r>
            <a:r>
              <a:rPr lang="en-US" dirty="0"/>
              <a:t> </a:t>
            </a:r>
            <a:br>
              <a:rPr lang="en-US" dirty="0"/>
            </a:br>
            <a:endParaRPr lang="en-US" dirty="0"/>
          </a:p>
        </p:txBody>
      </p:sp>
      <p:sp>
        <p:nvSpPr>
          <p:cNvPr id="4" name="Content Placeholder 3">
            <a:extLst>
              <a:ext uri="{FF2B5EF4-FFF2-40B4-BE49-F238E27FC236}">
                <a16:creationId xmlns:a16="http://schemas.microsoft.com/office/drawing/2014/main" id="{CEFE1DF6-6E00-CF47-AE64-5056A93F3C1F}"/>
              </a:ext>
            </a:extLst>
          </p:cNvPr>
          <p:cNvSpPr>
            <a:spLocks noGrp="1"/>
          </p:cNvSpPr>
          <p:nvPr>
            <p:ph sz="quarter" idx="1"/>
          </p:nvPr>
        </p:nvSpPr>
        <p:spPr>
          <a:xfrm>
            <a:off x="1066800" y="1371600"/>
            <a:ext cx="7924800" cy="5486400"/>
          </a:xfrm>
        </p:spPr>
        <p:txBody>
          <a:bodyPr>
            <a:normAutofit/>
          </a:bodyPr>
          <a:lstStyle/>
          <a:p>
            <a:r>
              <a:rPr lang="en-US" sz="2000" dirty="0"/>
              <a:t>People who wish to speak line up at the microphones and are called on in order.</a:t>
            </a:r>
          </a:p>
          <a:p>
            <a:r>
              <a:rPr lang="en-US" sz="2000" dirty="0"/>
              <a:t>Each person may speak for two (2) minutes.</a:t>
            </a:r>
          </a:p>
          <a:p>
            <a:r>
              <a:rPr lang="en-US" sz="2000" dirty="0"/>
              <a:t>No one may speak for a second time on a topic until all who wish to have spoken for the first time.</a:t>
            </a:r>
          </a:p>
          <a:p>
            <a:r>
              <a:rPr lang="en-US" sz="2000" dirty="0"/>
              <a:t>Full discussion of a recommendation should take place before each vote.</a:t>
            </a:r>
          </a:p>
          <a:p>
            <a:r>
              <a:rPr lang="en-US" sz="2000" b="1" u="sng" dirty="0"/>
              <a:t>Everyone </a:t>
            </a:r>
            <a:r>
              <a:rPr lang="en-US" sz="2000" dirty="0"/>
              <a:t>is entitled to (though only GSR’s vote), and should, express his or her opinion. However, if your perspective has already been stated by someone else, it is not necessary to go to the microphone and say it again.</a:t>
            </a:r>
          </a:p>
          <a:p>
            <a:r>
              <a:rPr lang="en-US" sz="2000" dirty="0"/>
              <a:t>Premature actions (e.g., amending motions early in the discussion or hastily calling the question) can divert attention from the subject at hand, thus confusing and/or delaying Assembly business.</a:t>
            </a:r>
          </a:p>
          <a:p>
            <a:r>
              <a:rPr lang="en-US" sz="2000" dirty="0"/>
              <a:t>Voting is by show of hands except for Officer Elections which are closed ballot. </a:t>
            </a:r>
          </a:p>
          <a:p>
            <a:endParaRPr lang="en-US" dirty="0"/>
          </a:p>
        </p:txBody>
      </p:sp>
    </p:spTree>
    <p:extLst>
      <p:ext uri="{BB962C8B-B14F-4D97-AF65-F5344CB8AC3E}">
        <p14:creationId xmlns:p14="http://schemas.microsoft.com/office/powerpoint/2010/main" val="11338201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28750" y="1447800"/>
            <a:ext cx="7029450" cy="5257800"/>
          </a:xfrm>
        </p:spPr>
        <p:txBody>
          <a:bodyPr>
            <a:normAutofit fontScale="25000" lnSpcReduction="20000"/>
          </a:bodyPr>
          <a:lstStyle/>
          <a:p>
            <a:pPr marL="0" indent="0" algn="ctr">
              <a:buNone/>
            </a:pPr>
            <a:endParaRPr lang="en-US" sz="1200" dirty="0"/>
          </a:p>
          <a:p>
            <a:pPr marL="0" indent="0" algn="ctr">
              <a:buNone/>
            </a:pPr>
            <a:endParaRPr lang="en-US" sz="8800" b="1" dirty="0"/>
          </a:p>
          <a:p>
            <a:r>
              <a:rPr lang="en-US" sz="8800" dirty="0"/>
              <a:t>The purpose of rules of order is to make it easier for the Assembly to conduct business</a:t>
            </a:r>
          </a:p>
          <a:p>
            <a:r>
              <a:rPr lang="en-US" sz="8800" dirty="0"/>
              <a:t>All voting that concerns a manual change or an election will require a two-thirds majority</a:t>
            </a:r>
          </a:p>
          <a:p>
            <a:r>
              <a:rPr lang="en-US" sz="8800" dirty="0"/>
              <a:t>Only GSR’s or their designated alternate are eligible to vote and, make motions</a:t>
            </a:r>
          </a:p>
          <a:p>
            <a:r>
              <a:rPr lang="en-US" sz="8800" dirty="0"/>
              <a:t>Everyone is allowed to participate in discussion</a:t>
            </a:r>
          </a:p>
          <a:p>
            <a:r>
              <a:rPr lang="en-US" sz="8800" dirty="0"/>
              <a:t>People who wish to speak must raise hand and be called upon</a:t>
            </a:r>
          </a:p>
          <a:p>
            <a:r>
              <a:rPr lang="en-US" sz="8800" dirty="0"/>
              <a:t>Each person may speak for two minutes</a:t>
            </a:r>
          </a:p>
          <a:p>
            <a:r>
              <a:rPr lang="en-US" sz="8800" dirty="0"/>
              <a:t>No one may speak for a second time on a topic until all who wish to have spoken for the first time</a:t>
            </a:r>
          </a:p>
          <a:p>
            <a:r>
              <a:rPr lang="en-US" sz="8800" dirty="0"/>
              <a:t>Full discussion should take place before voting</a:t>
            </a:r>
          </a:p>
          <a:p>
            <a:pPr marL="0" indent="0" algn="ctr">
              <a:buNone/>
            </a:pPr>
            <a:endParaRPr lang="en-US" dirty="0"/>
          </a:p>
        </p:txBody>
      </p:sp>
      <p:sp>
        <p:nvSpPr>
          <p:cNvPr id="5" name="Rectangle 4">
            <a:extLst>
              <a:ext uri="{FF2B5EF4-FFF2-40B4-BE49-F238E27FC236}">
                <a16:creationId xmlns:a16="http://schemas.microsoft.com/office/drawing/2014/main" id="{93BD8396-4AAF-EA42-8789-3B9F4FEAAF0B}"/>
              </a:ext>
            </a:extLst>
          </p:cNvPr>
          <p:cNvSpPr/>
          <p:nvPr/>
        </p:nvSpPr>
        <p:spPr>
          <a:xfrm>
            <a:off x="1428750" y="1072077"/>
            <a:ext cx="6286500" cy="507831"/>
          </a:xfrm>
          <a:prstGeom prst="rect">
            <a:avLst/>
          </a:prstGeom>
        </p:spPr>
        <p:txBody>
          <a:bodyPr wrap="square">
            <a:spAutoFit/>
          </a:bodyPr>
          <a:lstStyle/>
          <a:p>
            <a:pPr algn="ctr" defTabSz="342900"/>
            <a:r>
              <a:rPr lang="en-US" sz="2700" b="1" dirty="0">
                <a:solidFill>
                  <a:prstClr val="black"/>
                </a:solidFill>
                <a:latin typeface="Franklin Gothic Book" panose="020B0503020102020204"/>
              </a:rPr>
              <a:t>HOW THE ASSEMBLY OPERATES</a:t>
            </a:r>
          </a:p>
        </p:txBody>
      </p:sp>
    </p:spTree>
    <p:extLst>
      <p:ext uri="{BB962C8B-B14F-4D97-AF65-F5344CB8AC3E}">
        <p14:creationId xmlns:p14="http://schemas.microsoft.com/office/powerpoint/2010/main" val="215200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391444" y="2057400"/>
            <a:ext cx="6377940" cy="3486150"/>
          </a:xfrm>
        </p:spPr>
        <p:txBody>
          <a:bodyPr>
            <a:normAutofit/>
          </a:bodyPr>
          <a:lstStyle/>
          <a:p>
            <a:pPr marL="0" indent="0" algn="ctr">
              <a:buNone/>
            </a:pPr>
            <a:endParaRPr lang="en-US" sz="1200" dirty="0"/>
          </a:p>
          <a:p>
            <a:pPr marL="0" indent="0" algn="ctr">
              <a:buNone/>
            </a:pPr>
            <a:endParaRPr lang="en-US" sz="750" b="1" dirty="0"/>
          </a:p>
          <a:p>
            <a:r>
              <a:rPr lang="en-US" sz="2400" dirty="0"/>
              <a:t>However, if your point has already been stated it is not necessary to state it again. (This will save time)</a:t>
            </a:r>
          </a:p>
          <a:p>
            <a:r>
              <a:rPr lang="en-US" sz="2400" dirty="0"/>
              <a:t>Premature actions such as amending motions early and/or calling the question may divert attention and prolong debate.</a:t>
            </a:r>
          </a:p>
          <a:p>
            <a:pPr marL="0" indent="0" algn="ctr">
              <a:buNone/>
            </a:pPr>
            <a:endParaRPr lang="en-US" sz="2850" b="1" dirty="0"/>
          </a:p>
          <a:p>
            <a:pPr marL="0" indent="0" algn="ctr">
              <a:buNone/>
            </a:pPr>
            <a:endParaRPr lang="en-US" dirty="0"/>
          </a:p>
        </p:txBody>
      </p:sp>
      <p:sp>
        <p:nvSpPr>
          <p:cNvPr id="5" name="Rectangle 4">
            <a:extLst>
              <a:ext uri="{FF2B5EF4-FFF2-40B4-BE49-F238E27FC236}">
                <a16:creationId xmlns:a16="http://schemas.microsoft.com/office/drawing/2014/main" id="{1D77BD76-BBC1-8946-94BC-12A6FB6E6CE2}"/>
              </a:ext>
            </a:extLst>
          </p:cNvPr>
          <p:cNvSpPr/>
          <p:nvPr/>
        </p:nvSpPr>
        <p:spPr>
          <a:xfrm>
            <a:off x="1257300" y="971552"/>
            <a:ext cx="6572250" cy="507831"/>
          </a:xfrm>
          <a:prstGeom prst="rect">
            <a:avLst/>
          </a:prstGeom>
        </p:spPr>
        <p:txBody>
          <a:bodyPr wrap="square">
            <a:spAutoFit/>
          </a:bodyPr>
          <a:lstStyle/>
          <a:p>
            <a:pPr algn="ctr" defTabSz="342900"/>
            <a:r>
              <a:rPr lang="en-US" sz="2700" b="1" dirty="0">
                <a:solidFill>
                  <a:prstClr val="black"/>
                </a:solidFill>
                <a:latin typeface="Franklin Gothic Book" panose="020B0503020102020204"/>
              </a:rPr>
              <a:t>HOW THE ASSEMBLY OPERATES</a:t>
            </a:r>
          </a:p>
        </p:txBody>
      </p:sp>
    </p:spTree>
    <p:extLst>
      <p:ext uri="{BB962C8B-B14F-4D97-AF65-F5344CB8AC3E}">
        <p14:creationId xmlns:p14="http://schemas.microsoft.com/office/powerpoint/2010/main" val="11858028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C174C-B918-4AA0-90C2-2143F4CCDE40}"/>
              </a:ext>
            </a:extLst>
          </p:cNvPr>
          <p:cNvSpPr>
            <a:spLocks noGrp="1"/>
          </p:cNvSpPr>
          <p:nvPr>
            <p:ph type="title"/>
          </p:nvPr>
        </p:nvSpPr>
        <p:spPr>
          <a:xfrm>
            <a:off x="301752" y="228599"/>
            <a:ext cx="8534400" cy="1105525"/>
          </a:xfrm>
        </p:spPr>
        <p:txBody>
          <a:bodyPr>
            <a:noAutofit/>
          </a:bodyPr>
          <a:lstStyle/>
          <a:p>
            <a:r>
              <a:rPr lang="en-US" sz="4000" b="1" dirty="0">
                <a:solidFill>
                  <a:srgbClr val="002060"/>
                </a:solidFill>
              </a:rPr>
              <a:t>  MOTION TO DECLINE TO CONSIDER</a:t>
            </a:r>
          </a:p>
        </p:txBody>
      </p:sp>
      <p:sp>
        <p:nvSpPr>
          <p:cNvPr id="4" name="Content Placeholder 3">
            <a:extLst>
              <a:ext uri="{FF2B5EF4-FFF2-40B4-BE49-F238E27FC236}">
                <a16:creationId xmlns:a16="http://schemas.microsoft.com/office/drawing/2014/main" id="{2DCCF642-E000-4032-B672-DE685EA688E4}"/>
              </a:ext>
            </a:extLst>
          </p:cNvPr>
          <p:cNvSpPr>
            <a:spLocks noGrp="1"/>
          </p:cNvSpPr>
          <p:nvPr>
            <p:ph sz="quarter" idx="1"/>
          </p:nvPr>
        </p:nvSpPr>
        <p:spPr>
          <a:xfrm>
            <a:off x="609600" y="1334124"/>
            <a:ext cx="8534400" cy="4764924"/>
          </a:xfrm>
        </p:spPr>
        <p:txBody>
          <a:bodyPr>
            <a:normAutofit fontScale="25000" lnSpcReduction="20000"/>
          </a:bodyPr>
          <a:lstStyle/>
          <a:p>
            <a:pPr marL="274320" lvl="1" indent="0" algn="ctr">
              <a:buNone/>
            </a:pPr>
            <a:r>
              <a:rPr lang="en-US" sz="8000" dirty="0">
                <a:highlight>
                  <a:srgbClr val="FFFF00"/>
                </a:highlight>
              </a:rPr>
              <a:t>New Procedure added by majority vote at September 2021 Assembly</a:t>
            </a:r>
          </a:p>
          <a:p>
            <a:pPr marL="274320" lvl="1" indent="0">
              <a:buNone/>
            </a:pPr>
            <a:endParaRPr lang="en-US" sz="9600" dirty="0">
              <a:highlight>
                <a:srgbClr val="FFFF00"/>
              </a:highlight>
            </a:endParaRPr>
          </a:p>
          <a:p>
            <a:pPr marL="0" marR="0">
              <a:spcBef>
                <a:spcPts val="0"/>
              </a:spcBef>
              <a:spcAft>
                <a:spcPts val="0"/>
              </a:spcAft>
            </a:pPr>
            <a:r>
              <a:rPr lang="en-US" sz="9600" dirty="0">
                <a:effectLst/>
                <a:ea typeface="Calibri" panose="020F0502020204030204" pitchFamily="34" charset="0"/>
                <a:cs typeface="Times New Roman" panose="02020603050405020304" pitchFamily="18" charset="0"/>
              </a:rPr>
              <a:t>After a motion from the floor is made and seconded, </a:t>
            </a:r>
            <a:r>
              <a:rPr lang="en-US" sz="9600" kern="1400" dirty="0">
                <a:effectLst/>
                <a:ea typeface="Times New Roman" panose="02020603050405020304" pitchFamily="18" charset="0"/>
                <a:cs typeface="Calibri" panose="020F0502020204030204" pitchFamily="34" charset="0"/>
              </a:rPr>
              <a:t>the Chair shall ask the Assembly if there is a Motion to Decline to consider the original motion.</a:t>
            </a:r>
            <a:endParaRPr lang="en-US" sz="9600" dirty="0">
              <a:effectLst/>
              <a:ea typeface="Calibri" panose="020F0502020204030204" pitchFamily="34" charset="0"/>
              <a:cs typeface="Times New Roman" panose="02020603050405020304" pitchFamily="18" charset="0"/>
            </a:endParaRPr>
          </a:p>
          <a:p>
            <a:pPr marL="342900" marR="0" lvl="0" indent="-342900" hangingPunct="0">
              <a:lnSpc>
                <a:spcPct val="107000"/>
              </a:lnSpc>
              <a:spcBef>
                <a:spcPts val="0"/>
              </a:spcBef>
              <a:spcAft>
                <a:spcPts val="0"/>
              </a:spcAft>
              <a:buFont typeface="+mj-lt"/>
              <a:buAutoNum type="arabicPeriod"/>
            </a:pPr>
            <a:r>
              <a:rPr lang="en-US" sz="9600" kern="1400" dirty="0">
                <a:effectLst/>
                <a:ea typeface="Times New Roman" panose="02020603050405020304" pitchFamily="18" charset="0"/>
                <a:cs typeface="Calibri" panose="020F0502020204030204" pitchFamily="34" charset="0"/>
              </a:rPr>
              <a:t>A Motion to Decline to consider the original motion must be made without comment, must be seconded, and is not debatable.</a:t>
            </a:r>
            <a:endParaRPr lang="en-US" sz="9600" dirty="0">
              <a:effectLst/>
              <a:ea typeface="Calibri" panose="020F0502020204030204" pitchFamily="34" charset="0"/>
              <a:cs typeface="Times New Roman" panose="02020603050405020304" pitchFamily="18" charset="0"/>
            </a:endParaRPr>
          </a:p>
          <a:p>
            <a:pPr marL="342900" marR="0" lvl="0" indent="-342900" hangingPunct="0">
              <a:lnSpc>
                <a:spcPct val="107000"/>
              </a:lnSpc>
              <a:spcBef>
                <a:spcPts val="0"/>
              </a:spcBef>
              <a:spcAft>
                <a:spcPts val="0"/>
              </a:spcAft>
              <a:buFont typeface="+mj-lt"/>
              <a:buAutoNum type="arabicPeriod"/>
              <a:tabLst>
                <a:tab pos="457200" algn="l"/>
              </a:tabLst>
            </a:pPr>
            <a:r>
              <a:rPr lang="en-US" sz="9600" kern="1400" dirty="0">
                <a:effectLst/>
                <a:ea typeface="Times New Roman" panose="02020603050405020304" pitchFamily="18" charset="0"/>
                <a:cs typeface="Calibri" panose="020F0502020204030204" pitchFamily="34" charset="0"/>
              </a:rPr>
              <a:t>A Motion to Decline requires two-third majority vote to pass; there is no Minority Opinion.</a:t>
            </a:r>
            <a:endParaRPr lang="en-US" sz="9600" dirty="0">
              <a:effectLst/>
              <a:ea typeface="Calibri" panose="020F0502020204030204" pitchFamily="34" charset="0"/>
              <a:cs typeface="Times New Roman" panose="02020603050405020304" pitchFamily="18" charset="0"/>
            </a:endParaRPr>
          </a:p>
          <a:p>
            <a:pPr marL="342900" marR="0" lvl="0" indent="-342900" hangingPunct="0">
              <a:lnSpc>
                <a:spcPct val="107000"/>
              </a:lnSpc>
              <a:spcBef>
                <a:spcPts val="0"/>
              </a:spcBef>
              <a:spcAft>
                <a:spcPts val="0"/>
              </a:spcAft>
              <a:buFont typeface="+mj-lt"/>
              <a:buAutoNum type="arabicPeriod"/>
              <a:tabLst>
                <a:tab pos="457200" algn="l"/>
              </a:tabLst>
            </a:pPr>
            <a:r>
              <a:rPr lang="en-US" sz="9600" kern="1400" dirty="0">
                <a:effectLst/>
                <a:ea typeface="Times New Roman" panose="02020603050405020304" pitchFamily="18" charset="0"/>
                <a:cs typeface="Calibri" panose="020F0502020204030204" pitchFamily="34" charset="0"/>
              </a:rPr>
              <a:t>If Motion to Decline passes by 2/3 majority, then the original motion is declined and the Assembly proceeds to the next business item.</a:t>
            </a:r>
            <a:endParaRPr lang="en-US" sz="9600" dirty="0">
              <a:effectLst/>
              <a:ea typeface="Calibri" panose="020F0502020204030204" pitchFamily="34" charset="0"/>
              <a:cs typeface="Times New Roman" panose="02020603050405020304" pitchFamily="18" charset="0"/>
            </a:endParaRPr>
          </a:p>
          <a:p>
            <a:pPr marL="342900" marR="0" lvl="0" indent="-342900" hangingPunct="0">
              <a:lnSpc>
                <a:spcPct val="107000"/>
              </a:lnSpc>
              <a:spcBef>
                <a:spcPts val="0"/>
              </a:spcBef>
              <a:spcAft>
                <a:spcPts val="0"/>
              </a:spcAft>
              <a:buFont typeface="+mj-lt"/>
              <a:buAutoNum type="arabicPeriod"/>
              <a:tabLst>
                <a:tab pos="457200" algn="l"/>
              </a:tabLst>
            </a:pPr>
            <a:r>
              <a:rPr lang="en-US" sz="9600" kern="1400" dirty="0">
                <a:effectLst/>
                <a:ea typeface="Times New Roman" panose="02020603050405020304" pitchFamily="18" charset="0"/>
                <a:cs typeface="Calibri" panose="020F0502020204030204" pitchFamily="34" charset="0"/>
              </a:rPr>
              <a:t>If there is no Motion to Decline, the Motion to Decline fails, or there is no second, the original motion is then discussed on the Assembly floor</a:t>
            </a:r>
            <a:r>
              <a:rPr lang="en-US" sz="6000" kern="1400" dirty="0">
                <a:effectLst/>
                <a:ea typeface="Times New Roman" panose="02020603050405020304" pitchFamily="18" charset="0"/>
                <a:cs typeface="Calibri" panose="020F0502020204030204" pitchFamily="34" charset="0"/>
              </a:rPr>
              <a:t>.</a:t>
            </a:r>
            <a:endParaRPr lang="en-US" sz="6000" dirty="0">
              <a:effectLst/>
              <a:ea typeface="Calibri" panose="020F0502020204030204" pitchFamily="34" charset="0"/>
              <a:cs typeface="Times New Roman" panose="02020603050405020304" pitchFamily="18" charset="0"/>
            </a:endParaRPr>
          </a:p>
          <a:p>
            <a:pPr lvl="1"/>
            <a:endParaRPr lang="en-US" dirty="0">
              <a:highlight>
                <a:srgbClr val="FFFF00"/>
              </a:highlight>
            </a:endParaRPr>
          </a:p>
        </p:txBody>
      </p:sp>
    </p:spTree>
    <p:extLst>
      <p:ext uri="{BB962C8B-B14F-4D97-AF65-F5344CB8AC3E}">
        <p14:creationId xmlns:p14="http://schemas.microsoft.com/office/powerpoint/2010/main" val="5755241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38200" y="914401"/>
            <a:ext cx="8153400" cy="5715000"/>
          </a:xfrm>
        </p:spPr>
        <p:txBody>
          <a:bodyPr>
            <a:normAutofit/>
          </a:bodyPr>
          <a:lstStyle/>
          <a:p>
            <a:pPr marL="0" indent="0" algn="ctr">
              <a:buNone/>
            </a:pPr>
            <a:endParaRPr lang="en-US" sz="2800" b="1" dirty="0"/>
          </a:p>
          <a:p>
            <a:r>
              <a:rPr lang="en-US" sz="2800" dirty="0"/>
              <a:t>Can be made to improve the idea or clarify the meaning of a motion</a:t>
            </a:r>
          </a:p>
          <a:p>
            <a:r>
              <a:rPr lang="en-US" sz="2800" dirty="0"/>
              <a:t>Made by striking words, adding words, or by striking and adding words</a:t>
            </a:r>
          </a:p>
          <a:p>
            <a:r>
              <a:rPr lang="en-US" sz="2800" dirty="0"/>
              <a:t>Requires a second and a majority vote to be adopted</a:t>
            </a:r>
          </a:p>
          <a:p>
            <a:r>
              <a:rPr lang="en-US" sz="2800" dirty="0"/>
              <a:t>If not, discussion of original motion continues</a:t>
            </a:r>
          </a:p>
          <a:p>
            <a:pPr marL="0" indent="0" algn="ctr">
              <a:buNone/>
            </a:pPr>
            <a:endParaRPr lang="en-US" sz="2800" dirty="0"/>
          </a:p>
        </p:txBody>
      </p:sp>
      <p:sp>
        <p:nvSpPr>
          <p:cNvPr id="5" name="Rectangle 4">
            <a:extLst>
              <a:ext uri="{FF2B5EF4-FFF2-40B4-BE49-F238E27FC236}">
                <a16:creationId xmlns:a16="http://schemas.microsoft.com/office/drawing/2014/main" id="{A3B6CA9A-A9E1-A043-9851-07BF3F8D837F}"/>
              </a:ext>
            </a:extLst>
          </p:cNvPr>
          <p:cNvSpPr/>
          <p:nvPr/>
        </p:nvSpPr>
        <p:spPr>
          <a:xfrm>
            <a:off x="2286000" y="228600"/>
            <a:ext cx="4648199" cy="523220"/>
          </a:xfrm>
          <a:prstGeom prst="rect">
            <a:avLst/>
          </a:prstGeom>
        </p:spPr>
        <p:txBody>
          <a:bodyPr wrap="square">
            <a:spAutoFit/>
          </a:bodyPr>
          <a:lstStyle/>
          <a:p>
            <a:pPr algn="ctr" defTabSz="342900"/>
            <a:r>
              <a:rPr lang="en-US" sz="2800" b="1" dirty="0">
                <a:solidFill>
                  <a:prstClr val="black"/>
                </a:solidFill>
                <a:latin typeface="Franklin Gothic Book" panose="020B0503020102020204"/>
              </a:rPr>
              <a:t>AMENDING MOTIONS</a:t>
            </a:r>
          </a:p>
        </p:txBody>
      </p:sp>
    </p:spTree>
    <p:extLst>
      <p:ext uri="{BB962C8B-B14F-4D97-AF65-F5344CB8AC3E}">
        <p14:creationId xmlns:p14="http://schemas.microsoft.com/office/powerpoint/2010/main" val="41605687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15414" y="1156902"/>
            <a:ext cx="6966585" cy="5174217"/>
          </a:xfrm>
        </p:spPr>
        <p:txBody>
          <a:bodyPr>
            <a:normAutofit/>
          </a:bodyPr>
          <a:lstStyle/>
          <a:p>
            <a:pPr marL="0" indent="0" algn="ctr">
              <a:buNone/>
            </a:pPr>
            <a:endParaRPr lang="en-US" sz="750" b="1" dirty="0"/>
          </a:p>
          <a:p>
            <a:r>
              <a:rPr lang="en-US" sz="2800" dirty="0"/>
              <a:t>Brings discussion to a halt while the Assembly decides whether to proceed directly to a vote or continue with discussion</a:t>
            </a:r>
          </a:p>
          <a:p>
            <a:r>
              <a:rPr lang="en-US" sz="2800" dirty="0"/>
              <a:t>Must be made in order by raising hand and being called upon</a:t>
            </a:r>
          </a:p>
          <a:p>
            <a:r>
              <a:rPr lang="en-US" sz="2800" dirty="0"/>
              <a:t>Must be made without comment</a:t>
            </a:r>
          </a:p>
          <a:p>
            <a:r>
              <a:rPr lang="en-US" sz="2800" dirty="0"/>
              <a:t>Requires a second</a:t>
            </a:r>
          </a:p>
          <a:p>
            <a:r>
              <a:rPr lang="en-US" sz="2800" dirty="0"/>
              <a:t>Is not debatable</a:t>
            </a:r>
          </a:p>
          <a:p>
            <a:r>
              <a:rPr lang="en-US" sz="2800" dirty="0"/>
              <a:t>Requires a two-thirds majority</a:t>
            </a:r>
          </a:p>
          <a:p>
            <a:pPr marL="0" indent="0" algn="ctr">
              <a:buNone/>
            </a:pPr>
            <a:endParaRPr lang="en-US" dirty="0"/>
          </a:p>
        </p:txBody>
      </p:sp>
      <p:sp>
        <p:nvSpPr>
          <p:cNvPr id="5" name="Rectangle 4">
            <a:extLst>
              <a:ext uri="{FF2B5EF4-FFF2-40B4-BE49-F238E27FC236}">
                <a16:creationId xmlns:a16="http://schemas.microsoft.com/office/drawing/2014/main" id="{5CE5C0D9-E763-7C4C-A933-78546FB7A4D9}"/>
              </a:ext>
            </a:extLst>
          </p:cNvPr>
          <p:cNvSpPr/>
          <p:nvPr/>
        </p:nvSpPr>
        <p:spPr>
          <a:xfrm>
            <a:off x="2362200" y="381000"/>
            <a:ext cx="3938635" cy="507831"/>
          </a:xfrm>
          <a:prstGeom prst="rect">
            <a:avLst/>
          </a:prstGeom>
        </p:spPr>
        <p:txBody>
          <a:bodyPr wrap="square">
            <a:spAutoFit/>
          </a:bodyPr>
          <a:lstStyle/>
          <a:p>
            <a:pPr algn="ctr" defTabSz="342900"/>
            <a:r>
              <a:rPr lang="en-US" sz="2700" b="1" dirty="0">
                <a:solidFill>
                  <a:prstClr val="black"/>
                </a:solidFill>
                <a:latin typeface="Franklin Gothic Book" panose="020B0503020102020204"/>
              </a:rPr>
              <a:t>CALLING THE QUESTION</a:t>
            </a:r>
          </a:p>
        </p:txBody>
      </p:sp>
    </p:spTree>
    <p:extLst>
      <p:ext uri="{BB962C8B-B14F-4D97-AF65-F5344CB8AC3E}">
        <p14:creationId xmlns:p14="http://schemas.microsoft.com/office/powerpoint/2010/main" val="1286985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18FC7-F65E-904E-90F6-D63713CE75D8}"/>
              </a:ext>
            </a:extLst>
          </p:cNvPr>
          <p:cNvSpPr>
            <a:spLocks noGrp="1"/>
          </p:cNvSpPr>
          <p:nvPr>
            <p:ph type="title"/>
          </p:nvPr>
        </p:nvSpPr>
        <p:spPr/>
        <p:txBody>
          <a:bodyPr/>
          <a:lstStyle/>
          <a:p>
            <a:r>
              <a:rPr lang="en-US" i="1" dirty="0">
                <a:solidFill>
                  <a:schemeClr val="tx1"/>
                </a:solidFill>
              </a:rPr>
              <a:t>Leadership in A.A. : Ever a Vital Need</a:t>
            </a:r>
          </a:p>
        </p:txBody>
      </p:sp>
      <p:sp>
        <p:nvSpPr>
          <p:cNvPr id="4" name="Content Placeholder 3">
            <a:extLst>
              <a:ext uri="{FF2B5EF4-FFF2-40B4-BE49-F238E27FC236}">
                <a16:creationId xmlns:a16="http://schemas.microsoft.com/office/drawing/2014/main" id="{76AEF02B-090C-114A-B90F-06D2DA02836B}"/>
              </a:ext>
            </a:extLst>
          </p:cNvPr>
          <p:cNvSpPr>
            <a:spLocks noGrp="1"/>
          </p:cNvSpPr>
          <p:nvPr>
            <p:ph sz="quarter" idx="1"/>
          </p:nvPr>
        </p:nvSpPr>
        <p:spPr/>
        <p:txBody>
          <a:bodyPr/>
          <a:lstStyle/>
          <a:p>
            <a:r>
              <a:rPr lang="en-US" dirty="0"/>
              <a:t>No leader is “faceless”</a:t>
            </a:r>
          </a:p>
          <a:p>
            <a:r>
              <a:rPr lang="en-US" dirty="0"/>
              <a:t>No Leader Perfect</a:t>
            </a:r>
          </a:p>
          <a:p>
            <a:r>
              <a:rPr lang="en-US" dirty="0"/>
              <a:t>Dedication</a:t>
            </a:r>
          </a:p>
          <a:p>
            <a:r>
              <a:rPr lang="en-US" dirty="0"/>
              <a:t>Stability</a:t>
            </a:r>
          </a:p>
          <a:p>
            <a:r>
              <a:rPr lang="en-US" dirty="0"/>
              <a:t>Vision</a:t>
            </a:r>
          </a:p>
          <a:p>
            <a:r>
              <a:rPr lang="en-US" dirty="0"/>
              <a:t>Special skills</a:t>
            </a:r>
          </a:p>
          <a:p>
            <a:r>
              <a:rPr lang="en-US" dirty="0"/>
              <a:t>Lead by Example</a:t>
            </a:r>
          </a:p>
          <a:p>
            <a:r>
              <a:rPr lang="en-US" dirty="0"/>
              <a:t>Originates Plans, Policies, and Ideas</a:t>
            </a:r>
          </a:p>
          <a:p>
            <a:r>
              <a:rPr lang="en-US" dirty="0"/>
              <a:t>Never “passes the Buck”</a:t>
            </a:r>
          </a:p>
        </p:txBody>
      </p:sp>
    </p:spTree>
    <p:extLst>
      <p:ext uri="{BB962C8B-B14F-4D97-AF65-F5344CB8AC3E}">
        <p14:creationId xmlns:p14="http://schemas.microsoft.com/office/powerpoint/2010/main" val="420942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strips(downLeft)">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additive="base">
                                        <p:cTn id="2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additive="base">
                                        <p:cTn id="3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 calcmode="lin" valueType="num">
                                      <p:cBhvr>
                                        <p:cTn id="36"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37"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p:cTn id="43"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4">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nodeType="click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anim calcmode="lin" valueType="num">
                                      <p:cBhvr>
                                        <p:cTn id="51" dur="500" decel="50000" fill="hold">
                                          <p:stCondLst>
                                            <p:cond delay="0"/>
                                          </p:stCondLst>
                                        </p:cTn>
                                        <p:tgtEl>
                                          <p:spTgt spid="4">
                                            <p:txEl>
                                              <p:pRg st="7" end="7"/>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4">
                                            <p:txEl>
                                              <p:pRg st="7" end="7"/>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4">
                                            <p:txEl>
                                              <p:pRg st="7" end="7"/>
                                            </p:txEl>
                                          </p:spTgt>
                                        </p:tgtEl>
                                        <p:attrNameLst>
                                          <p:attrName>ppt_w</p:attrName>
                                        </p:attrNameLst>
                                      </p:cBhvr>
                                      <p:tavLst>
                                        <p:tav tm="0">
                                          <p:val>
                                            <p:strVal val="#ppt_w*.05"/>
                                          </p:val>
                                        </p:tav>
                                        <p:tav tm="100000">
                                          <p:val>
                                            <p:strVal val="#ppt_w"/>
                                          </p:val>
                                        </p:tav>
                                      </p:tavLst>
                                    </p:anim>
                                    <p:anim calcmode="lin" valueType="num">
                                      <p:cBhvr>
                                        <p:cTn id="54" dur="1000" fill="hold"/>
                                        <p:tgtEl>
                                          <p:spTgt spid="4">
                                            <p:txEl>
                                              <p:pRg st="7" end="7"/>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4">
                                            <p:txEl>
                                              <p:pRg st="7" end="7"/>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4">
                                            <p:txEl>
                                              <p:pRg st="7" end="7"/>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4">
                                            <p:txEl>
                                              <p:pRg st="7" end="7"/>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Scale>
                                      <p:cBhvr>
                                        <p:cTn id="63" dur="1000" decel="50000" fill="hold">
                                          <p:stCondLst>
                                            <p:cond delay="0"/>
                                          </p:stCondLst>
                                        </p:cTn>
                                        <p:tgtEl>
                                          <p:spTgt spid="4">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4">
                                            <p:txEl>
                                              <p:pRg st="8" end="8"/>
                                            </p:txEl>
                                          </p:spTgt>
                                        </p:tgtEl>
                                        <p:attrNameLst>
                                          <p:attrName>ppt_x</p:attrName>
                                          <p:attrName>ppt_y</p:attrName>
                                        </p:attrNameLst>
                                      </p:cBhvr>
                                    </p:animMotion>
                                    <p:animEffect transition="in" filter="fade">
                                      <p:cBhvr>
                                        <p:cTn id="65"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391444" y="2057400"/>
            <a:ext cx="6377940" cy="3486150"/>
          </a:xfrm>
        </p:spPr>
        <p:txBody>
          <a:bodyPr>
            <a:normAutofit fontScale="77500" lnSpcReduction="20000"/>
          </a:bodyPr>
          <a:lstStyle/>
          <a:p>
            <a:pPr marL="0" indent="0" algn="ctr">
              <a:buNone/>
            </a:pPr>
            <a:endParaRPr lang="en-US" sz="1200" dirty="0"/>
          </a:p>
          <a:p>
            <a:r>
              <a:rPr lang="en-US" sz="2700" dirty="0"/>
              <a:t>After each policy vote the side which did not prevail will be given an opportunity to speak their position</a:t>
            </a:r>
          </a:p>
          <a:p>
            <a:r>
              <a:rPr lang="en-US" sz="2700" dirty="0"/>
              <a:t>If the motion passes with two-thirds, the minority may speak</a:t>
            </a:r>
          </a:p>
          <a:p>
            <a:r>
              <a:rPr lang="en-US" sz="2700" dirty="0"/>
              <a:t>If the motion receives a majority, but not two-thirds, the majority may speak (in this case the majority is in fact the minority because their motion failed)</a:t>
            </a:r>
          </a:p>
          <a:p>
            <a:r>
              <a:rPr lang="en-US" sz="2700" b="1" i="1" dirty="0"/>
              <a:t>There is not an automatic re-vote after the minority speaks.  Only a motion to reconsider can bring about a re-vote</a:t>
            </a:r>
          </a:p>
          <a:p>
            <a:pPr marL="0" indent="0" algn="ctr">
              <a:buNone/>
            </a:pPr>
            <a:endParaRPr lang="en-US" dirty="0"/>
          </a:p>
        </p:txBody>
      </p:sp>
      <p:sp>
        <p:nvSpPr>
          <p:cNvPr id="5" name="Rectangle 4">
            <a:extLst>
              <a:ext uri="{FF2B5EF4-FFF2-40B4-BE49-F238E27FC236}">
                <a16:creationId xmlns:a16="http://schemas.microsoft.com/office/drawing/2014/main" id="{B1393E4A-74D7-AB4D-BF71-1D49C7B06CDB}"/>
              </a:ext>
            </a:extLst>
          </p:cNvPr>
          <p:cNvSpPr/>
          <p:nvPr/>
        </p:nvSpPr>
        <p:spPr>
          <a:xfrm>
            <a:off x="2946744" y="1175952"/>
            <a:ext cx="2998963" cy="507831"/>
          </a:xfrm>
          <a:prstGeom prst="rect">
            <a:avLst/>
          </a:prstGeom>
        </p:spPr>
        <p:txBody>
          <a:bodyPr wrap="none">
            <a:spAutoFit/>
          </a:bodyPr>
          <a:lstStyle/>
          <a:p>
            <a:pPr algn="ctr" defTabSz="342900"/>
            <a:r>
              <a:rPr lang="en-US" sz="2700" b="1" dirty="0">
                <a:solidFill>
                  <a:prstClr val="black"/>
                </a:solidFill>
                <a:latin typeface="Franklin Gothic Book" panose="020B0503020102020204"/>
              </a:rPr>
              <a:t>MINORITY OPINION</a:t>
            </a:r>
          </a:p>
        </p:txBody>
      </p:sp>
    </p:spTree>
    <p:extLst>
      <p:ext uri="{BB962C8B-B14F-4D97-AF65-F5344CB8AC3E}">
        <p14:creationId xmlns:p14="http://schemas.microsoft.com/office/powerpoint/2010/main" val="41321778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295400" y="1175952"/>
            <a:ext cx="7467600" cy="4367598"/>
          </a:xfrm>
        </p:spPr>
        <p:txBody>
          <a:bodyPr>
            <a:normAutofit lnSpcReduction="10000"/>
          </a:bodyPr>
          <a:lstStyle/>
          <a:p>
            <a:pPr marL="0" indent="0" algn="ctr">
              <a:buNone/>
            </a:pPr>
            <a:endParaRPr lang="en-US" sz="750" b="1" dirty="0"/>
          </a:p>
          <a:p>
            <a:pPr marL="0" indent="0" algn="ctr">
              <a:buNone/>
            </a:pPr>
            <a:endParaRPr lang="en-US" sz="3200" b="1" dirty="0"/>
          </a:p>
          <a:p>
            <a:r>
              <a:rPr lang="en-US" sz="3200" dirty="0"/>
              <a:t>Can only be made by a member voting on the prevailing side</a:t>
            </a:r>
          </a:p>
          <a:p>
            <a:r>
              <a:rPr lang="en-US" sz="3200" dirty="0"/>
              <a:t>Can be seconded by anyone</a:t>
            </a:r>
          </a:p>
          <a:p>
            <a:r>
              <a:rPr lang="en-US" sz="3200" dirty="0"/>
              <a:t>Requires a simple majority</a:t>
            </a:r>
          </a:p>
          <a:p>
            <a:r>
              <a:rPr lang="en-US" sz="3200" dirty="0"/>
              <a:t>If a majority votes to reconsider, full discussion, pro and con is resumed</a:t>
            </a:r>
          </a:p>
          <a:p>
            <a:r>
              <a:rPr lang="en-US" sz="3200" dirty="0"/>
              <a:t>No action may be reconsidered twice</a:t>
            </a:r>
          </a:p>
          <a:p>
            <a:pPr marL="0" indent="0" algn="ctr">
              <a:buNone/>
            </a:pPr>
            <a:endParaRPr lang="en-US" sz="2850" b="1" dirty="0"/>
          </a:p>
        </p:txBody>
      </p:sp>
      <p:sp>
        <p:nvSpPr>
          <p:cNvPr id="5" name="Rectangle 4">
            <a:extLst>
              <a:ext uri="{FF2B5EF4-FFF2-40B4-BE49-F238E27FC236}">
                <a16:creationId xmlns:a16="http://schemas.microsoft.com/office/drawing/2014/main" id="{991E784E-D371-A14D-BAA4-6149C292D46A}"/>
              </a:ext>
            </a:extLst>
          </p:cNvPr>
          <p:cNvSpPr/>
          <p:nvPr/>
        </p:nvSpPr>
        <p:spPr>
          <a:xfrm>
            <a:off x="3070371" y="1175952"/>
            <a:ext cx="3003259" cy="507831"/>
          </a:xfrm>
          <a:prstGeom prst="rect">
            <a:avLst/>
          </a:prstGeom>
        </p:spPr>
        <p:txBody>
          <a:bodyPr wrap="none">
            <a:spAutoFit/>
          </a:bodyPr>
          <a:lstStyle/>
          <a:p>
            <a:pPr algn="ctr" defTabSz="342900"/>
            <a:r>
              <a:rPr lang="en-US" sz="2700" b="1" dirty="0">
                <a:solidFill>
                  <a:prstClr val="black"/>
                </a:solidFill>
                <a:latin typeface="Franklin Gothic Book" panose="020B0503020102020204"/>
              </a:rPr>
              <a:t>RECONSIDERATION</a:t>
            </a:r>
          </a:p>
        </p:txBody>
      </p:sp>
    </p:spTree>
    <p:extLst>
      <p:ext uri="{BB962C8B-B14F-4D97-AF65-F5344CB8AC3E}">
        <p14:creationId xmlns:p14="http://schemas.microsoft.com/office/powerpoint/2010/main" val="13725932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371600" y="1828800"/>
            <a:ext cx="7543800" cy="3714750"/>
          </a:xfrm>
        </p:spPr>
        <p:txBody>
          <a:bodyPr>
            <a:normAutofit/>
          </a:bodyPr>
          <a:lstStyle/>
          <a:p>
            <a:pPr marL="0" indent="0" algn="ctr">
              <a:buNone/>
            </a:pPr>
            <a:endParaRPr lang="en-US" sz="3200" b="1" dirty="0"/>
          </a:p>
          <a:p>
            <a:r>
              <a:rPr lang="en-US" sz="3200" dirty="0"/>
              <a:t>Is postponing discussion to a later time</a:t>
            </a:r>
          </a:p>
          <a:p>
            <a:r>
              <a:rPr lang="en-US" sz="3200" dirty="0"/>
              <a:t>Must be made without comment</a:t>
            </a:r>
          </a:p>
          <a:p>
            <a:r>
              <a:rPr lang="en-US" sz="3200" dirty="0"/>
              <a:t>Requires a second</a:t>
            </a:r>
          </a:p>
          <a:p>
            <a:r>
              <a:rPr lang="en-US" sz="3200" dirty="0"/>
              <a:t>Is not debatable</a:t>
            </a:r>
          </a:p>
          <a:p>
            <a:r>
              <a:rPr lang="en-US" sz="3200" dirty="0"/>
              <a:t>Requires a simple majority</a:t>
            </a:r>
          </a:p>
          <a:p>
            <a:pPr marL="0" indent="0" algn="ctr">
              <a:buNone/>
            </a:pPr>
            <a:endParaRPr lang="en-US" dirty="0"/>
          </a:p>
        </p:txBody>
      </p:sp>
      <p:sp>
        <p:nvSpPr>
          <p:cNvPr id="5" name="Rectangle 4">
            <a:extLst>
              <a:ext uri="{FF2B5EF4-FFF2-40B4-BE49-F238E27FC236}">
                <a16:creationId xmlns:a16="http://schemas.microsoft.com/office/drawing/2014/main" id="{63C80D59-E84C-6E46-9BBE-ACBAF90B8AB9}"/>
              </a:ext>
            </a:extLst>
          </p:cNvPr>
          <p:cNvSpPr/>
          <p:nvPr/>
        </p:nvSpPr>
        <p:spPr>
          <a:xfrm>
            <a:off x="3079766" y="1175952"/>
            <a:ext cx="2984471" cy="507831"/>
          </a:xfrm>
          <a:prstGeom prst="rect">
            <a:avLst/>
          </a:prstGeom>
        </p:spPr>
        <p:txBody>
          <a:bodyPr wrap="none">
            <a:spAutoFit/>
          </a:bodyPr>
          <a:lstStyle/>
          <a:p>
            <a:pPr algn="ctr" defTabSz="342900"/>
            <a:r>
              <a:rPr lang="en-US" sz="2700" b="1" dirty="0">
                <a:solidFill>
                  <a:prstClr val="black"/>
                </a:solidFill>
                <a:latin typeface="Franklin Gothic Book" panose="020B0503020102020204"/>
              </a:rPr>
              <a:t>TABLING A MOTION</a:t>
            </a:r>
          </a:p>
        </p:txBody>
      </p:sp>
    </p:spTree>
    <p:extLst>
      <p:ext uri="{BB962C8B-B14F-4D97-AF65-F5344CB8AC3E}">
        <p14:creationId xmlns:p14="http://schemas.microsoft.com/office/powerpoint/2010/main" val="17814086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B17E-BC48-9E41-8841-CC434AEB6180}"/>
              </a:ext>
            </a:extLst>
          </p:cNvPr>
          <p:cNvSpPr>
            <a:spLocks noGrp="1"/>
          </p:cNvSpPr>
          <p:nvPr>
            <p:ph type="ctrTitle"/>
          </p:nvPr>
        </p:nvSpPr>
        <p:spPr/>
        <p:txBody>
          <a:bodyPr/>
          <a:lstStyle/>
          <a:p>
            <a:r>
              <a:rPr lang="en-US" sz="4050" dirty="0"/>
              <a:t>Georgia District/Zone Meetings</a:t>
            </a:r>
          </a:p>
        </p:txBody>
      </p:sp>
      <p:sp>
        <p:nvSpPr>
          <p:cNvPr id="4" name="Subtitle 3">
            <a:extLst>
              <a:ext uri="{FF2B5EF4-FFF2-40B4-BE49-F238E27FC236}">
                <a16:creationId xmlns:a16="http://schemas.microsoft.com/office/drawing/2014/main" id="{14624058-9908-8548-A502-C35E2AF02669}"/>
              </a:ext>
            </a:extLst>
          </p:cNvPr>
          <p:cNvSpPr>
            <a:spLocks noGrp="1"/>
          </p:cNvSpPr>
          <p:nvPr>
            <p:ph type="subTitle" idx="1"/>
          </p:nvPr>
        </p:nvSpPr>
        <p:spPr>
          <a:xfrm>
            <a:off x="1981200" y="4419600"/>
            <a:ext cx="5152485" cy="622917"/>
          </a:xfrm>
        </p:spPr>
        <p:txBody>
          <a:bodyPr>
            <a:noAutofit/>
          </a:bodyPr>
          <a:lstStyle/>
          <a:p>
            <a:r>
              <a:rPr lang="en-US" sz="2000" dirty="0"/>
              <a:t>Application of Robert’s Rules in a Smaller Meeting</a:t>
            </a:r>
          </a:p>
        </p:txBody>
      </p:sp>
    </p:spTree>
    <p:extLst>
      <p:ext uri="{BB962C8B-B14F-4D97-AF65-F5344CB8AC3E}">
        <p14:creationId xmlns:p14="http://schemas.microsoft.com/office/powerpoint/2010/main" val="4207988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D96C0-5348-EC44-9E09-C905FC00E713}"/>
              </a:ext>
            </a:extLst>
          </p:cNvPr>
          <p:cNvSpPr>
            <a:spLocks noGrp="1"/>
          </p:cNvSpPr>
          <p:nvPr>
            <p:ph type="title"/>
          </p:nvPr>
        </p:nvSpPr>
        <p:spPr/>
        <p:txBody>
          <a:bodyPr/>
          <a:lstStyle/>
          <a:p>
            <a:r>
              <a:rPr lang="en-US" dirty="0"/>
              <a:t>Meeting structure</a:t>
            </a:r>
          </a:p>
        </p:txBody>
      </p:sp>
      <p:sp>
        <p:nvSpPr>
          <p:cNvPr id="3" name="Content Placeholder 2">
            <a:extLst>
              <a:ext uri="{FF2B5EF4-FFF2-40B4-BE49-F238E27FC236}">
                <a16:creationId xmlns:a16="http://schemas.microsoft.com/office/drawing/2014/main" id="{97000225-5C78-904E-860E-047E028C7990}"/>
              </a:ext>
            </a:extLst>
          </p:cNvPr>
          <p:cNvSpPr>
            <a:spLocks noGrp="1"/>
          </p:cNvSpPr>
          <p:nvPr>
            <p:ph idx="1"/>
          </p:nvPr>
        </p:nvSpPr>
        <p:spPr>
          <a:xfrm>
            <a:off x="1028700" y="1447800"/>
            <a:ext cx="7200900" cy="4419600"/>
          </a:xfrm>
        </p:spPr>
        <p:txBody>
          <a:bodyPr>
            <a:normAutofit/>
          </a:bodyPr>
          <a:lstStyle/>
          <a:p>
            <a:r>
              <a:rPr lang="en-US" sz="2400" dirty="0"/>
              <a:t>A district/zone may have bylaws and traditions</a:t>
            </a:r>
          </a:p>
          <a:p>
            <a:pPr lvl="1"/>
            <a:r>
              <a:rPr lang="en-US" sz="2400" dirty="0"/>
              <a:t>Bylaws are basic rules or practices for an organization (of any kind/size)</a:t>
            </a:r>
          </a:p>
          <a:p>
            <a:pPr lvl="1"/>
            <a:r>
              <a:rPr lang="en-US" sz="2400" dirty="0"/>
              <a:t>traditions with a small “t” – how we have always done something</a:t>
            </a:r>
          </a:p>
          <a:p>
            <a:r>
              <a:rPr lang="en-US" sz="2400" dirty="0"/>
              <a:t>Meetings are usually monthly</a:t>
            </a:r>
          </a:p>
          <a:p>
            <a:r>
              <a:rPr lang="en-US" sz="2400" dirty="0"/>
              <a:t>DCM is typically the chairperson</a:t>
            </a:r>
          </a:p>
          <a:p>
            <a:r>
              <a:rPr lang="en-US" sz="2400" dirty="0"/>
              <a:t>Robert’s Rules can be used</a:t>
            </a:r>
          </a:p>
          <a:p>
            <a:r>
              <a:rPr lang="en-US" sz="2400" dirty="0"/>
              <a:t>Less formal than the Assembly</a:t>
            </a:r>
          </a:p>
          <a:p>
            <a:r>
              <a:rPr lang="en-US" sz="2400" dirty="0"/>
              <a:t>Some topics require group input and others do not</a:t>
            </a:r>
          </a:p>
          <a:p>
            <a:endParaRPr lang="en-US" dirty="0"/>
          </a:p>
          <a:p>
            <a:endParaRPr lang="en-US" dirty="0"/>
          </a:p>
        </p:txBody>
      </p:sp>
    </p:spTree>
    <p:extLst>
      <p:ext uri="{BB962C8B-B14F-4D97-AF65-F5344CB8AC3E}">
        <p14:creationId xmlns:p14="http://schemas.microsoft.com/office/powerpoint/2010/main" val="31838906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C2250-0E55-4C41-8B5E-946E128FB891}"/>
              </a:ext>
            </a:extLst>
          </p:cNvPr>
          <p:cNvSpPr>
            <a:spLocks noGrp="1"/>
          </p:cNvSpPr>
          <p:nvPr>
            <p:ph type="title"/>
          </p:nvPr>
        </p:nvSpPr>
        <p:spPr/>
        <p:txBody>
          <a:bodyPr/>
          <a:lstStyle/>
          <a:p>
            <a:r>
              <a:rPr lang="en-US" dirty="0"/>
              <a:t>Applying the Rules</a:t>
            </a:r>
          </a:p>
        </p:txBody>
      </p:sp>
      <p:sp>
        <p:nvSpPr>
          <p:cNvPr id="3" name="Content Placeholder 2">
            <a:extLst>
              <a:ext uri="{FF2B5EF4-FFF2-40B4-BE49-F238E27FC236}">
                <a16:creationId xmlns:a16="http://schemas.microsoft.com/office/drawing/2014/main" id="{27652893-A29F-994D-BBAC-9570C11A73E0}"/>
              </a:ext>
            </a:extLst>
          </p:cNvPr>
          <p:cNvSpPr>
            <a:spLocks noGrp="1"/>
          </p:cNvSpPr>
          <p:nvPr>
            <p:ph sz="half" idx="1"/>
          </p:nvPr>
        </p:nvSpPr>
        <p:spPr>
          <a:xfrm>
            <a:off x="1028700" y="1408012"/>
            <a:ext cx="3695700" cy="4459390"/>
          </a:xfrm>
        </p:spPr>
        <p:txBody>
          <a:bodyPr>
            <a:normAutofit/>
          </a:bodyPr>
          <a:lstStyle/>
          <a:p>
            <a:r>
              <a:rPr lang="en-US" sz="2000" dirty="0"/>
              <a:t>Study Committees – when there is a need to inform the group conscience</a:t>
            </a:r>
          </a:p>
          <a:p>
            <a:r>
              <a:rPr lang="en-US" sz="2000" dirty="0"/>
              <a:t>Substantial unanimity – 2/3</a:t>
            </a:r>
            <a:r>
              <a:rPr lang="en-US" sz="2000" baseline="30000" dirty="0"/>
              <a:t>rd</a:t>
            </a:r>
            <a:r>
              <a:rPr lang="en-US" sz="2000" dirty="0"/>
              <a:t> majority, should use for bylaw or “</a:t>
            </a:r>
            <a:r>
              <a:rPr lang="en-US" sz="2000" dirty="0" err="1"/>
              <a:t>t”radition</a:t>
            </a:r>
            <a:r>
              <a:rPr lang="en-US" sz="2000" dirty="0"/>
              <a:t> changes</a:t>
            </a:r>
          </a:p>
          <a:p>
            <a:r>
              <a:rPr lang="en-US" sz="2000" dirty="0"/>
              <a:t>Simple majority may be used for minor issues not covered above</a:t>
            </a:r>
          </a:p>
          <a:p>
            <a:endParaRPr lang="en-US" dirty="0"/>
          </a:p>
        </p:txBody>
      </p:sp>
      <p:sp>
        <p:nvSpPr>
          <p:cNvPr id="4" name="Content Placeholder 3">
            <a:extLst>
              <a:ext uri="{FF2B5EF4-FFF2-40B4-BE49-F238E27FC236}">
                <a16:creationId xmlns:a16="http://schemas.microsoft.com/office/drawing/2014/main" id="{14C5BB8C-58F5-8E45-AB77-A2C1453517A3}"/>
              </a:ext>
            </a:extLst>
          </p:cNvPr>
          <p:cNvSpPr>
            <a:spLocks noGrp="1"/>
          </p:cNvSpPr>
          <p:nvPr>
            <p:ph sz="half" idx="2"/>
          </p:nvPr>
        </p:nvSpPr>
        <p:spPr>
          <a:xfrm>
            <a:off x="4876800" y="1408011"/>
            <a:ext cx="3962400" cy="4154589"/>
          </a:xfrm>
        </p:spPr>
        <p:txBody>
          <a:bodyPr>
            <a:noAutofit/>
          </a:bodyPr>
          <a:lstStyle/>
          <a:p>
            <a:r>
              <a:rPr lang="en-US" sz="2000" dirty="0"/>
              <a:t>Using formal motions allow each member to be heard</a:t>
            </a:r>
          </a:p>
          <a:p>
            <a:r>
              <a:rPr lang="en-US" sz="2000" dirty="0"/>
              <a:t>Motion process</a:t>
            </a:r>
          </a:p>
          <a:p>
            <a:pPr lvl="1"/>
            <a:r>
              <a:rPr lang="en-US" sz="2000" dirty="0"/>
              <a:t>Motion made and seconded</a:t>
            </a:r>
          </a:p>
          <a:p>
            <a:pPr lvl="1"/>
            <a:r>
              <a:rPr lang="en-US" sz="2000" dirty="0"/>
              <a:t>Discussion until all comments have been heard</a:t>
            </a:r>
          </a:p>
          <a:p>
            <a:pPr lvl="1"/>
            <a:r>
              <a:rPr lang="en-US" sz="2000" dirty="0"/>
              <a:t>Ask for minority opinion from side that did not prevail</a:t>
            </a:r>
          </a:p>
          <a:p>
            <a:pPr lvl="1"/>
            <a:r>
              <a:rPr lang="en-US" sz="2000" dirty="0"/>
              <a:t>Allow for a reconsideration vote – requested by prevailing side following the minority opinion</a:t>
            </a:r>
          </a:p>
        </p:txBody>
      </p:sp>
      <p:pic>
        <p:nvPicPr>
          <p:cNvPr id="3074" name="Picture 2">
            <a:extLst>
              <a:ext uri="{FF2B5EF4-FFF2-40B4-BE49-F238E27FC236}">
                <a16:creationId xmlns:a16="http://schemas.microsoft.com/office/drawing/2014/main" id="{268932DC-96BA-B24B-BB03-2CBFEAC2A539}"/>
              </a:ext>
            </a:extLst>
          </p:cNvPr>
          <p:cNvPicPr>
            <a:picLocks noChangeAspect="1" noChangeArrowheads="1"/>
          </p:cNvPicPr>
          <p:nvPr/>
        </p:nvPicPr>
        <p:blipFill>
          <a:blip r:embed="rId2" cstate="print">
            <a:alphaModFix amt="10000"/>
            <a:extLst>
              <a:ext uri="{28A0092B-C50C-407E-A947-70E740481C1C}">
                <a14:useLocalDpi xmlns:a14="http://schemas.microsoft.com/office/drawing/2010/main" val="0"/>
              </a:ext>
            </a:extLst>
          </a:blip>
          <a:srcRect/>
          <a:stretch>
            <a:fillRect/>
          </a:stretch>
        </p:blipFill>
        <p:spPr bwMode="auto">
          <a:xfrm>
            <a:off x="1963696" y="5075137"/>
            <a:ext cx="5216608" cy="1584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3050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C2250-0E55-4C41-8B5E-946E128FB891}"/>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27652893-A29F-994D-BBAC-9570C11A73E0}"/>
              </a:ext>
            </a:extLst>
          </p:cNvPr>
          <p:cNvSpPr>
            <a:spLocks noGrp="1"/>
          </p:cNvSpPr>
          <p:nvPr>
            <p:ph sz="half" idx="1"/>
          </p:nvPr>
        </p:nvSpPr>
        <p:spPr>
          <a:xfrm>
            <a:off x="685800" y="1348689"/>
            <a:ext cx="3678740" cy="4419600"/>
          </a:xfrm>
        </p:spPr>
        <p:txBody>
          <a:bodyPr>
            <a:normAutofit fontScale="92500" lnSpcReduction="10000"/>
          </a:bodyPr>
          <a:lstStyle/>
          <a:p>
            <a:pPr marL="0" indent="0">
              <a:buNone/>
            </a:pPr>
            <a:r>
              <a:rPr lang="en-US" sz="2000" dirty="0"/>
              <a:t>District/zone is considering moving the location of meeting.</a:t>
            </a:r>
          </a:p>
          <a:p>
            <a:r>
              <a:rPr lang="en-US" sz="2000" dirty="0"/>
              <a:t>A motion is made and seconded, followed by the DCM appointing a Study Committee – Study Committee might be appointed without a motion</a:t>
            </a:r>
          </a:p>
          <a:p>
            <a:r>
              <a:rPr lang="en-US" sz="2000" dirty="0"/>
              <a:t>A report is made to district/zone of findings – locations available and costs</a:t>
            </a:r>
          </a:p>
          <a:p>
            <a:r>
              <a:rPr lang="en-US" sz="2000" dirty="0"/>
              <a:t>GSRs take it back to group to get group’s conscience and vote the following meeting</a:t>
            </a:r>
          </a:p>
          <a:p>
            <a:r>
              <a:rPr lang="en-US" sz="2000" dirty="0"/>
              <a:t>The motion process occurs as previously described</a:t>
            </a:r>
          </a:p>
          <a:p>
            <a:endParaRPr lang="en-US" dirty="0"/>
          </a:p>
          <a:p>
            <a:endParaRPr lang="en-US" dirty="0"/>
          </a:p>
        </p:txBody>
      </p:sp>
      <p:sp>
        <p:nvSpPr>
          <p:cNvPr id="4" name="Content Placeholder 3">
            <a:extLst>
              <a:ext uri="{FF2B5EF4-FFF2-40B4-BE49-F238E27FC236}">
                <a16:creationId xmlns:a16="http://schemas.microsoft.com/office/drawing/2014/main" id="{14C5BB8C-58F5-8E45-AB77-A2C1453517A3}"/>
              </a:ext>
            </a:extLst>
          </p:cNvPr>
          <p:cNvSpPr>
            <a:spLocks noGrp="1"/>
          </p:cNvSpPr>
          <p:nvPr>
            <p:ph sz="half" idx="2"/>
          </p:nvPr>
        </p:nvSpPr>
        <p:spPr>
          <a:xfrm>
            <a:off x="4364540" y="1348689"/>
            <a:ext cx="4779460" cy="4419600"/>
          </a:xfrm>
        </p:spPr>
        <p:txBody>
          <a:bodyPr>
            <a:normAutofit fontScale="92500" lnSpcReduction="10000"/>
          </a:bodyPr>
          <a:lstStyle/>
          <a:p>
            <a:pPr marL="0" indent="0">
              <a:buNone/>
            </a:pPr>
            <a:r>
              <a:rPr lang="en-US" sz="2000" dirty="0"/>
              <a:t>District/zone has to pick a topic for the upcoming Cluster Forum theme</a:t>
            </a:r>
          </a:p>
          <a:p>
            <a:r>
              <a:rPr lang="en-US" sz="2000" dirty="0"/>
              <a:t>DCM will ask the group for ideas or present a few options</a:t>
            </a:r>
          </a:p>
          <a:p>
            <a:r>
              <a:rPr lang="en-US" sz="2000" dirty="0"/>
              <a:t>After discussion, the DCM may ask for a motion to recommend a topic or a show of hands for the most popular topics.</a:t>
            </a:r>
          </a:p>
          <a:p>
            <a:r>
              <a:rPr lang="en-US" sz="2000" dirty="0"/>
              <a:t>This would not go back to the groups as the GSRs will present the topic at the Cluster Forum – there is not change in bylaws/traditions or finances</a:t>
            </a:r>
          </a:p>
        </p:txBody>
      </p:sp>
      <p:pic>
        <p:nvPicPr>
          <p:cNvPr id="3074" name="Picture 2">
            <a:extLst>
              <a:ext uri="{FF2B5EF4-FFF2-40B4-BE49-F238E27FC236}">
                <a16:creationId xmlns:a16="http://schemas.microsoft.com/office/drawing/2014/main" id="{268932DC-96BA-B24B-BB03-2CBFEAC2A539}"/>
              </a:ext>
            </a:extLst>
          </p:cNvPr>
          <p:cNvPicPr>
            <a:picLocks noChangeAspect="1" noChangeArrowheads="1"/>
          </p:cNvPicPr>
          <p:nvPr/>
        </p:nvPicPr>
        <p:blipFill>
          <a:blip r:embed="rId2" cstate="print">
            <a:alphaModFix amt="10000"/>
            <a:extLst>
              <a:ext uri="{28A0092B-C50C-407E-A947-70E740481C1C}">
                <a14:useLocalDpi xmlns:a14="http://schemas.microsoft.com/office/drawing/2010/main" val="0"/>
              </a:ext>
            </a:extLst>
          </a:blip>
          <a:srcRect/>
          <a:stretch>
            <a:fillRect/>
          </a:stretch>
        </p:blipFill>
        <p:spPr bwMode="auto">
          <a:xfrm>
            <a:off x="2171158" y="5105886"/>
            <a:ext cx="5216608" cy="1584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2054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Franklin Gothic Book" panose="020B0503020102020204"/>
            </a:endParaRPr>
          </a:p>
        </p:txBody>
      </p:sp>
      <p:sp>
        <p:nvSpPr>
          <p:cNvPr id="2" name="Title 1">
            <a:extLst>
              <a:ext uri="{FF2B5EF4-FFF2-40B4-BE49-F238E27FC236}">
                <a16:creationId xmlns:a16="http://schemas.microsoft.com/office/drawing/2014/main" id="{9DAC807E-ED57-0740-BCA4-B06FCCEC1201}"/>
              </a:ext>
            </a:extLst>
          </p:cNvPr>
          <p:cNvSpPr>
            <a:spLocks noGrp="1"/>
          </p:cNvSpPr>
          <p:nvPr>
            <p:ph type="title"/>
          </p:nvPr>
        </p:nvSpPr>
        <p:spPr>
          <a:xfrm>
            <a:off x="480061" y="1337028"/>
            <a:ext cx="2474684" cy="4183380"/>
          </a:xfrm>
        </p:spPr>
        <p:txBody>
          <a:bodyPr anchor="ctr">
            <a:normAutofit/>
          </a:bodyPr>
          <a:lstStyle/>
          <a:p>
            <a:pPr algn="ctr"/>
            <a:r>
              <a:rPr lang="en-US" dirty="0"/>
              <a:t>What rules would you use if….</a:t>
            </a:r>
          </a:p>
        </p:txBody>
      </p:sp>
      <p:graphicFrame>
        <p:nvGraphicFramePr>
          <p:cNvPr id="5" name="Content Placeholder 2">
            <a:extLst>
              <a:ext uri="{FF2B5EF4-FFF2-40B4-BE49-F238E27FC236}">
                <a16:creationId xmlns:a16="http://schemas.microsoft.com/office/drawing/2014/main" id="{2D0E7AE2-1076-4CA1-992B-28284E369ABC}"/>
              </a:ext>
            </a:extLst>
          </p:cNvPr>
          <p:cNvGraphicFramePr>
            <a:graphicFrameLocks noGrp="1"/>
          </p:cNvGraphicFramePr>
          <p:nvPr>
            <p:ph idx="1"/>
            <p:extLst>
              <p:ext uri="{D42A27DB-BD31-4B8C-83A1-F6EECF244321}">
                <p14:modId xmlns:p14="http://schemas.microsoft.com/office/powerpoint/2010/main" val="4184221541"/>
              </p:ext>
            </p:extLst>
          </p:nvPr>
        </p:nvGraphicFramePr>
        <p:xfrm>
          <a:off x="3657600" y="533400"/>
          <a:ext cx="4898232"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54754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3D2678-0E63-334F-AA1C-8EFD78A1BA94}"/>
              </a:ext>
            </a:extLst>
          </p:cNvPr>
          <p:cNvSpPr>
            <a:spLocks noGrp="1"/>
          </p:cNvSpPr>
          <p:nvPr>
            <p:ph type="ctrTitle"/>
          </p:nvPr>
        </p:nvSpPr>
        <p:spPr/>
        <p:txBody>
          <a:bodyPr/>
          <a:lstStyle/>
          <a:p>
            <a:r>
              <a:rPr lang="en-US" dirty="0"/>
              <a:t>Other examples</a:t>
            </a:r>
          </a:p>
        </p:txBody>
      </p:sp>
    </p:spTree>
    <p:extLst>
      <p:ext uri="{BB962C8B-B14F-4D97-AF65-F5344CB8AC3E}">
        <p14:creationId xmlns:p14="http://schemas.microsoft.com/office/powerpoint/2010/main" val="826442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B17E-BC48-9E41-8841-CC434AEB6180}"/>
              </a:ext>
            </a:extLst>
          </p:cNvPr>
          <p:cNvSpPr>
            <a:spLocks noGrp="1"/>
          </p:cNvSpPr>
          <p:nvPr>
            <p:ph type="ctrTitle"/>
          </p:nvPr>
        </p:nvSpPr>
        <p:spPr/>
        <p:txBody>
          <a:bodyPr/>
          <a:lstStyle/>
          <a:p>
            <a:r>
              <a:rPr lang="en-US" dirty="0"/>
              <a:t>Home Group business meeting</a:t>
            </a:r>
          </a:p>
        </p:txBody>
      </p:sp>
      <p:sp>
        <p:nvSpPr>
          <p:cNvPr id="4" name="Subtitle 3">
            <a:extLst>
              <a:ext uri="{FF2B5EF4-FFF2-40B4-BE49-F238E27FC236}">
                <a16:creationId xmlns:a16="http://schemas.microsoft.com/office/drawing/2014/main" id="{14624058-9908-8548-A502-C35E2AF02669}"/>
              </a:ext>
            </a:extLst>
          </p:cNvPr>
          <p:cNvSpPr>
            <a:spLocks noGrp="1"/>
          </p:cNvSpPr>
          <p:nvPr>
            <p:ph type="subTitle" idx="1"/>
          </p:nvPr>
        </p:nvSpPr>
        <p:spPr/>
        <p:txBody>
          <a:bodyPr>
            <a:normAutofit/>
          </a:bodyPr>
          <a:lstStyle/>
          <a:p>
            <a:r>
              <a:rPr lang="en-US" sz="3300" dirty="0"/>
              <a:t>Group Conscience</a:t>
            </a:r>
          </a:p>
        </p:txBody>
      </p:sp>
    </p:spTree>
    <p:extLst>
      <p:ext uri="{BB962C8B-B14F-4D97-AF65-F5344CB8AC3E}">
        <p14:creationId xmlns:p14="http://schemas.microsoft.com/office/powerpoint/2010/main" val="4284949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23C38D5-A3B9-5445-A984-91566A7006EF}"/>
              </a:ext>
            </a:extLst>
          </p:cNvPr>
          <p:cNvSpPr>
            <a:spLocks noGrp="1"/>
          </p:cNvSpPr>
          <p:nvPr>
            <p:ph sz="quarter" idx="1"/>
          </p:nvPr>
        </p:nvSpPr>
        <p:spPr/>
        <p:txBody>
          <a:bodyPr>
            <a:normAutofit fontScale="92500" lnSpcReduction="10000"/>
          </a:bodyPr>
          <a:lstStyle/>
          <a:p>
            <a:pPr marL="0" indent="0">
              <a:buNone/>
            </a:pPr>
            <a:endParaRPr lang="en-US" dirty="0"/>
          </a:p>
          <a:p>
            <a:pPr marL="0" indent="0">
              <a:buNone/>
            </a:pPr>
            <a:endParaRPr lang="en-US" dirty="0"/>
          </a:p>
          <a:p>
            <a:pPr marL="0" indent="0">
              <a:buNone/>
            </a:pPr>
            <a:r>
              <a:rPr lang="en-US" dirty="0"/>
              <a:t>“We shall be in continual need of these same attributes – tolerance, responsibility, flexibility, and vision – among our leaders of A.A. service at all levels.  The principles of leadership will be the same whatever the size of the operation.”</a:t>
            </a:r>
          </a:p>
          <a:p>
            <a:pPr marL="0" indent="0">
              <a:buNone/>
            </a:pPr>
            <a:endParaRPr lang="en-US" dirty="0"/>
          </a:p>
          <a:p>
            <a:pPr marL="0" indent="0">
              <a:buNone/>
            </a:pPr>
            <a:r>
              <a:rPr lang="en-US" i="1" dirty="0"/>
              <a:t>Bill W.</a:t>
            </a:r>
          </a:p>
          <a:p>
            <a:pPr marL="0" indent="0">
              <a:buNone/>
            </a:pPr>
            <a:r>
              <a:rPr lang="en-US" i="1" dirty="0"/>
              <a:t>“We thank God that Alcoholics Anonymous is blessed with so much leadership in all its affairs.”</a:t>
            </a:r>
          </a:p>
        </p:txBody>
      </p:sp>
      <p:sp>
        <p:nvSpPr>
          <p:cNvPr id="5" name="Title 1">
            <a:extLst>
              <a:ext uri="{FF2B5EF4-FFF2-40B4-BE49-F238E27FC236}">
                <a16:creationId xmlns:a16="http://schemas.microsoft.com/office/drawing/2014/main" id="{CA473790-7B1D-E44B-ABB2-1CE67E250EC1}"/>
              </a:ext>
            </a:extLst>
          </p:cNvPr>
          <p:cNvSpPr>
            <a:spLocks noGrp="1"/>
          </p:cNvSpPr>
          <p:nvPr>
            <p:ph type="title"/>
          </p:nvPr>
        </p:nvSpPr>
        <p:spPr/>
        <p:txBody>
          <a:bodyPr/>
          <a:lstStyle/>
          <a:p>
            <a:r>
              <a:rPr lang="en-US" i="1" dirty="0">
                <a:solidFill>
                  <a:schemeClr val="tx1"/>
                </a:solidFill>
              </a:rPr>
              <a:t>Leadership in A.A. : Ever a Vital Need</a:t>
            </a:r>
          </a:p>
        </p:txBody>
      </p:sp>
    </p:spTree>
    <p:extLst>
      <p:ext uri="{BB962C8B-B14F-4D97-AF65-F5344CB8AC3E}">
        <p14:creationId xmlns:p14="http://schemas.microsoft.com/office/powerpoint/2010/main" val="168087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 calcmode="lin" valueType="num">
                                      <p:cBhvr additive="base">
                                        <p:cTn id="1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D96C0-5348-EC44-9E09-C905FC00E713}"/>
              </a:ext>
            </a:extLst>
          </p:cNvPr>
          <p:cNvSpPr>
            <a:spLocks noGrp="1"/>
          </p:cNvSpPr>
          <p:nvPr>
            <p:ph type="title"/>
          </p:nvPr>
        </p:nvSpPr>
        <p:spPr/>
        <p:txBody>
          <a:bodyPr/>
          <a:lstStyle/>
          <a:p>
            <a:r>
              <a:rPr lang="en-US" dirty="0"/>
              <a:t>Meeting structure</a:t>
            </a:r>
          </a:p>
        </p:txBody>
      </p:sp>
      <p:sp>
        <p:nvSpPr>
          <p:cNvPr id="3" name="Content Placeholder 2">
            <a:extLst>
              <a:ext uri="{FF2B5EF4-FFF2-40B4-BE49-F238E27FC236}">
                <a16:creationId xmlns:a16="http://schemas.microsoft.com/office/drawing/2014/main" id="{97000225-5C78-904E-860E-047E028C7990}"/>
              </a:ext>
            </a:extLst>
          </p:cNvPr>
          <p:cNvSpPr>
            <a:spLocks noGrp="1"/>
          </p:cNvSpPr>
          <p:nvPr>
            <p:ph idx="1"/>
          </p:nvPr>
        </p:nvSpPr>
        <p:spPr>
          <a:xfrm>
            <a:off x="1028700" y="1638300"/>
            <a:ext cx="7200900" cy="4914900"/>
          </a:xfrm>
        </p:spPr>
        <p:txBody>
          <a:bodyPr>
            <a:normAutofit/>
          </a:bodyPr>
          <a:lstStyle/>
          <a:p>
            <a:r>
              <a:rPr lang="en-US" sz="2000" dirty="0"/>
              <a:t>An AA group may have bylaws and traditions</a:t>
            </a:r>
          </a:p>
          <a:p>
            <a:pPr lvl="1"/>
            <a:r>
              <a:rPr lang="en-US" sz="2000" dirty="0"/>
              <a:t>Larger groups have more structure</a:t>
            </a:r>
          </a:p>
          <a:p>
            <a:pPr lvl="1"/>
            <a:r>
              <a:rPr lang="en-US" sz="2000" dirty="0"/>
              <a:t>Small groups may have no structure </a:t>
            </a:r>
          </a:p>
          <a:p>
            <a:pPr lvl="1"/>
            <a:r>
              <a:rPr lang="en-US" sz="2000" dirty="0"/>
              <a:t>All groups have traditions with a small “t” – how we have always done something</a:t>
            </a:r>
          </a:p>
          <a:p>
            <a:r>
              <a:rPr lang="en-US" sz="2000" dirty="0"/>
              <a:t>Business meetings/group conscience can be monthly, quarterly or as needed</a:t>
            </a:r>
          </a:p>
          <a:p>
            <a:r>
              <a:rPr lang="en-US" sz="2000" dirty="0"/>
              <a:t>The chairperson may be a service position or filled by a trusted servant such as GSR</a:t>
            </a:r>
          </a:p>
          <a:p>
            <a:r>
              <a:rPr lang="en-US" sz="2000" dirty="0"/>
              <a:t>Robert’s Rules can be used</a:t>
            </a:r>
          </a:p>
          <a:p>
            <a:r>
              <a:rPr lang="en-US" sz="2000" dirty="0"/>
              <a:t>Less formal than the Assembly</a:t>
            </a:r>
          </a:p>
          <a:p>
            <a:r>
              <a:rPr lang="en-US" sz="2000" dirty="0"/>
              <a:t>Group may want to ensure full participation when discussing important matters to the group</a:t>
            </a:r>
          </a:p>
          <a:p>
            <a:endParaRPr lang="en-US" dirty="0"/>
          </a:p>
          <a:p>
            <a:endParaRPr lang="en-US" dirty="0"/>
          </a:p>
        </p:txBody>
      </p:sp>
    </p:spTree>
    <p:extLst>
      <p:ext uri="{BB962C8B-B14F-4D97-AF65-F5344CB8AC3E}">
        <p14:creationId xmlns:p14="http://schemas.microsoft.com/office/powerpoint/2010/main" val="7566328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C2250-0E55-4C41-8B5E-946E128FB891}"/>
              </a:ext>
            </a:extLst>
          </p:cNvPr>
          <p:cNvSpPr>
            <a:spLocks noGrp="1"/>
          </p:cNvSpPr>
          <p:nvPr>
            <p:ph type="title"/>
          </p:nvPr>
        </p:nvSpPr>
        <p:spPr/>
        <p:txBody>
          <a:bodyPr/>
          <a:lstStyle/>
          <a:p>
            <a:r>
              <a:rPr lang="en-US" dirty="0"/>
              <a:t>Applying the Rules</a:t>
            </a:r>
          </a:p>
        </p:txBody>
      </p:sp>
      <p:sp>
        <p:nvSpPr>
          <p:cNvPr id="3" name="Content Placeholder 2">
            <a:extLst>
              <a:ext uri="{FF2B5EF4-FFF2-40B4-BE49-F238E27FC236}">
                <a16:creationId xmlns:a16="http://schemas.microsoft.com/office/drawing/2014/main" id="{27652893-A29F-994D-BBAC-9570C11A73E0}"/>
              </a:ext>
            </a:extLst>
          </p:cNvPr>
          <p:cNvSpPr>
            <a:spLocks noGrp="1"/>
          </p:cNvSpPr>
          <p:nvPr>
            <p:ph sz="half" idx="1"/>
          </p:nvPr>
        </p:nvSpPr>
        <p:spPr>
          <a:xfrm>
            <a:off x="914108" y="1447800"/>
            <a:ext cx="3450432" cy="4419601"/>
          </a:xfrm>
        </p:spPr>
        <p:txBody>
          <a:bodyPr>
            <a:normAutofit/>
          </a:bodyPr>
          <a:lstStyle/>
          <a:p>
            <a:r>
              <a:rPr lang="en-US" sz="2000" dirty="0"/>
              <a:t>Study Committees – when there is a need to inform the group conscience</a:t>
            </a:r>
          </a:p>
          <a:p>
            <a:r>
              <a:rPr lang="en-US" sz="2000" dirty="0"/>
              <a:t>Substantial unanimity – 2/3</a:t>
            </a:r>
            <a:r>
              <a:rPr lang="en-US" sz="2000" baseline="30000" dirty="0"/>
              <a:t>rd</a:t>
            </a:r>
            <a:r>
              <a:rPr lang="en-US" sz="2000" dirty="0"/>
              <a:t> majority, should use for bylaw or “</a:t>
            </a:r>
            <a:r>
              <a:rPr lang="en-US" sz="2000" dirty="0" err="1"/>
              <a:t>t”radition</a:t>
            </a:r>
            <a:r>
              <a:rPr lang="en-US" sz="2000" dirty="0"/>
              <a:t> changes</a:t>
            </a:r>
          </a:p>
          <a:p>
            <a:r>
              <a:rPr lang="en-US" sz="2000" dirty="0"/>
              <a:t>Simple majority may be used for minor issues not covered above</a:t>
            </a:r>
          </a:p>
          <a:p>
            <a:endParaRPr lang="en-US" dirty="0"/>
          </a:p>
        </p:txBody>
      </p:sp>
      <p:sp>
        <p:nvSpPr>
          <p:cNvPr id="4" name="Content Placeholder 3">
            <a:extLst>
              <a:ext uri="{FF2B5EF4-FFF2-40B4-BE49-F238E27FC236}">
                <a16:creationId xmlns:a16="http://schemas.microsoft.com/office/drawing/2014/main" id="{14C5BB8C-58F5-8E45-AB77-A2C1453517A3}"/>
              </a:ext>
            </a:extLst>
          </p:cNvPr>
          <p:cNvSpPr>
            <a:spLocks noGrp="1"/>
          </p:cNvSpPr>
          <p:nvPr>
            <p:ph sz="half" idx="2"/>
          </p:nvPr>
        </p:nvSpPr>
        <p:spPr>
          <a:xfrm>
            <a:off x="4894052" y="1447800"/>
            <a:ext cx="4097548" cy="4419601"/>
          </a:xfrm>
        </p:spPr>
        <p:txBody>
          <a:bodyPr>
            <a:noAutofit/>
          </a:bodyPr>
          <a:lstStyle/>
          <a:p>
            <a:r>
              <a:rPr lang="en-US" sz="2000" dirty="0"/>
              <a:t>Using formal motions allow each member to be heard</a:t>
            </a:r>
          </a:p>
          <a:p>
            <a:r>
              <a:rPr lang="en-US" sz="2000" dirty="0"/>
              <a:t>Motion process</a:t>
            </a:r>
          </a:p>
          <a:p>
            <a:pPr lvl="1"/>
            <a:r>
              <a:rPr lang="en-US" sz="2000" dirty="0"/>
              <a:t>Motion made and seconded</a:t>
            </a:r>
          </a:p>
          <a:p>
            <a:pPr lvl="1"/>
            <a:r>
              <a:rPr lang="en-US" sz="2000" dirty="0"/>
              <a:t>Discussion until all comments have been heard</a:t>
            </a:r>
          </a:p>
          <a:p>
            <a:pPr lvl="1"/>
            <a:r>
              <a:rPr lang="en-US" sz="2000" dirty="0"/>
              <a:t>Ask for minority opinion from side that did not prevail</a:t>
            </a:r>
          </a:p>
          <a:p>
            <a:pPr lvl="1"/>
            <a:r>
              <a:rPr lang="en-US" sz="2000" dirty="0"/>
              <a:t>Allow for a reconsideration vote – requested by prevailing side following the minority opinion</a:t>
            </a:r>
          </a:p>
        </p:txBody>
      </p:sp>
      <p:pic>
        <p:nvPicPr>
          <p:cNvPr id="5122" name="Picture 2">
            <a:extLst>
              <a:ext uri="{FF2B5EF4-FFF2-40B4-BE49-F238E27FC236}">
                <a16:creationId xmlns:a16="http://schemas.microsoft.com/office/drawing/2014/main" id="{8999CFD0-803F-C34A-9475-5DD45432BC84}"/>
              </a:ext>
            </a:extLst>
          </p:cNvPr>
          <p:cNvPicPr>
            <a:picLocks noChangeAspect="1" noChangeArrowheads="1"/>
          </p:cNvPicPr>
          <p:nvPr/>
        </p:nvPicPr>
        <p:blipFill>
          <a:blip r:embed="rId2" cstate="print">
            <a:alphaModFix amt="18000"/>
            <a:extLst>
              <a:ext uri="{28A0092B-C50C-407E-A947-70E740481C1C}">
                <a14:useLocalDpi xmlns:a14="http://schemas.microsoft.com/office/drawing/2010/main" val="0"/>
              </a:ext>
            </a:extLst>
          </a:blip>
          <a:srcRect/>
          <a:stretch>
            <a:fillRect/>
          </a:stretch>
        </p:blipFill>
        <p:spPr bwMode="auto">
          <a:xfrm>
            <a:off x="762000" y="4966999"/>
            <a:ext cx="4502007" cy="1800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1601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C2250-0E55-4C41-8B5E-946E128FB891}"/>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27652893-A29F-994D-BBAC-9570C11A73E0}"/>
              </a:ext>
            </a:extLst>
          </p:cNvPr>
          <p:cNvSpPr>
            <a:spLocks noGrp="1"/>
          </p:cNvSpPr>
          <p:nvPr>
            <p:ph sz="half" idx="1"/>
          </p:nvPr>
        </p:nvSpPr>
        <p:spPr>
          <a:xfrm>
            <a:off x="533400" y="1447800"/>
            <a:ext cx="4038308" cy="5105399"/>
          </a:xfrm>
        </p:spPr>
        <p:txBody>
          <a:bodyPr>
            <a:normAutofit fontScale="70000" lnSpcReduction="20000"/>
          </a:bodyPr>
          <a:lstStyle/>
          <a:p>
            <a:pPr marL="0" indent="0">
              <a:buNone/>
            </a:pPr>
            <a:r>
              <a:rPr lang="en-US" sz="2600" dirty="0"/>
              <a:t>Group is considering adding a Big Book Study to an existing meeting night</a:t>
            </a:r>
          </a:p>
          <a:p>
            <a:r>
              <a:rPr lang="en-US" sz="2600" dirty="0"/>
              <a:t>A motion is made and seconded.</a:t>
            </a:r>
          </a:p>
          <a:p>
            <a:r>
              <a:rPr lang="en-US" sz="2600" dirty="0"/>
              <a:t>The chairperson allows for full discussion – hear all that want to share *good time to remind group that they don’t need to repeat an idea that has been shared </a:t>
            </a:r>
            <a:r>
              <a:rPr lang="en-US" sz="2600" dirty="0">
                <a:sym typeface="Wingdings" pitchFamily="2" charset="2"/>
              </a:rPr>
              <a:t></a:t>
            </a:r>
            <a:endParaRPr lang="en-US" sz="2600" dirty="0"/>
          </a:p>
          <a:p>
            <a:r>
              <a:rPr lang="en-US" sz="2600" dirty="0"/>
              <a:t>The motion may be tabled to next meeting if there is not full representation of members or it wasn’t known that it was going to be discussed or if there are questions about space or other like meetings in the area, </a:t>
            </a:r>
            <a:r>
              <a:rPr lang="en-US" sz="2600" dirty="0" err="1"/>
              <a:t>etc</a:t>
            </a:r>
            <a:endParaRPr lang="en-US" sz="2600" dirty="0"/>
          </a:p>
          <a:p>
            <a:r>
              <a:rPr lang="en-US" sz="2600" dirty="0"/>
              <a:t>If tabled, discussion resumes at next meeting and any additional information is shared</a:t>
            </a:r>
          </a:p>
          <a:p>
            <a:r>
              <a:rPr lang="en-US" sz="2600" dirty="0"/>
              <a:t>The motion process occurs as previously described</a:t>
            </a:r>
          </a:p>
          <a:p>
            <a:endParaRPr lang="en-US" dirty="0"/>
          </a:p>
          <a:p>
            <a:endParaRPr lang="en-US" dirty="0"/>
          </a:p>
        </p:txBody>
      </p:sp>
      <p:sp>
        <p:nvSpPr>
          <p:cNvPr id="4" name="Content Placeholder 3">
            <a:extLst>
              <a:ext uri="{FF2B5EF4-FFF2-40B4-BE49-F238E27FC236}">
                <a16:creationId xmlns:a16="http://schemas.microsoft.com/office/drawing/2014/main" id="{14C5BB8C-58F5-8E45-AB77-A2C1453517A3}"/>
              </a:ext>
            </a:extLst>
          </p:cNvPr>
          <p:cNvSpPr>
            <a:spLocks noGrp="1"/>
          </p:cNvSpPr>
          <p:nvPr>
            <p:ph sz="half" idx="2"/>
          </p:nvPr>
        </p:nvSpPr>
        <p:spPr>
          <a:xfrm>
            <a:off x="4571708" y="990600"/>
            <a:ext cx="4343692" cy="4267201"/>
          </a:xfrm>
        </p:spPr>
        <p:txBody>
          <a:bodyPr>
            <a:noAutofit/>
          </a:bodyPr>
          <a:lstStyle/>
          <a:p>
            <a:pPr marL="0" indent="0">
              <a:buNone/>
            </a:pPr>
            <a:r>
              <a:rPr lang="en-US" sz="2000" dirty="0"/>
              <a:t>A group member would like to change the type of cookies</a:t>
            </a:r>
          </a:p>
          <a:p>
            <a:r>
              <a:rPr lang="en-US" sz="2000" dirty="0"/>
              <a:t>Chairperson may ask for a motion and use the motion process</a:t>
            </a:r>
          </a:p>
          <a:p>
            <a:r>
              <a:rPr lang="en-US" sz="2000" dirty="0"/>
              <a:t>Or the chairperson may just ask for a show of hands in support of Chips Ahoy</a:t>
            </a:r>
          </a:p>
          <a:p>
            <a:r>
              <a:rPr lang="en-US" sz="2000" dirty="0"/>
              <a:t>This can be a simple majority and quickly resolved BUT some topics are sensitive</a:t>
            </a:r>
          </a:p>
          <a:p>
            <a:r>
              <a:rPr lang="en-US" sz="2000" dirty="0"/>
              <a:t>If cookies are a sensitive topic, the chairperson should use the motion process to make sure every member is heard and a substantial unanimity to ensure unity on the cookies</a:t>
            </a:r>
          </a:p>
        </p:txBody>
      </p:sp>
    </p:spTree>
    <p:extLst>
      <p:ext uri="{BB962C8B-B14F-4D97-AF65-F5344CB8AC3E}">
        <p14:creationId xmlns:p14="http://schemas.microsoft.com/office/powerpoint/2010/main" val="29613064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C807E-ED57-0740-BCA4-B06FCCEC1201}"/>
              </a:ext>
            </a:extLst>
          </p:cNvPr>
          <p:cNvSpPr>
            <a:spLocks noGrp="1"/>
          </p:cNvSpPr>
          <p:nvPr>
            <p:ph type="title"/>
          </p:nvPr>
        </p:nvSpPr>
        <p:spPr>
          <a:xfrm>
            <a:off x="480061" y="1337028"/>
            <a:ext cx="2474684" cy="4183380"/>
          </a:xfrm>
        </p:spPr>
        <p:txBody>
          <a:bodyPr anchor="ctr">
            <a:normAutofit/>
          </a:bodyPr>
          <a:lstStyle/>
          <a:p>
            <a:pPr algn="ctr"/>
            <a:r>
              <a:rPr lang="en-US" dirty="0"/>
              <a:t>What rules would you use if….</a:t>
            </a:r>
            <a:endParaRPr lang="en-US"/>
          </a:p>
        </p:txBody>
      </p:sp>
      <p:graphicFrame>
        <p:nvGraphicFramePr>
          <p:cNvPr id="5" name="Content Placeholder 2">
            <a:extLst>
              <a:ext uri="{FF2B5EF4-FFF2-40B4-BE49-F238E27FC236}">
                <a16:creationId xmlns:a16="http://schemas.microsoft.com/office/drawing/2014/main" id="{2D0E7AE2-1076-4CA1-992B-28284E369ABC}"/>
              </a:ext>
            </a:extLst>
          </p:cNvPr>
          <p:cNvGraphicFramePr>
            <a:graphicFrameLocks noGrp="1"/>
          </p:cNvGraphicFramePr>
          <p:nvPr>
            <p:ph idx="1"/>
            <p:extLst>
              <p:ext uri="{D42A27DB-BD31-4B8C-83A1-F6EECF244321}">
                <p14:modId xmlns:p14="http://schemas.microsoft.com/office/powerpoint/2010/main" val="2785836711"/>
              </p:ext>
            </p:extLst>
          </p:nvPr>
        </p:nvGraphicFramePr>
        <p:xfrm>
          <a:off x="3676104" y="381000"/>
          <a:ext cx="4879728"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14254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3D2678-0E63-334F-AA1C-8EFD78A1BA94}"/>
              </a:ext>
            </a:extLst>
          </p:cNvPr>
          <p:cNvSpPr>
            <a:spLocks noGrp="1"/>
          </p:cNvSpPr>
          <p:nvPr>
            <p:ph type="ctrTitle"/>
          </p:nvPr>
        </p:nvSpPr>
        <p:spPr/>
        <p:txBody>
          <a:bodyPr/>
          <a:lstStyle/>
          <a:p>
            <a:r>
              <a:rPr lang="en-US" dirty="0"/>
              <a:t>Other examples</a:t>
            </a:r>
          </a:p>
        </p:txBody>
      </p:sp>
    </p:spTree>
    <p:extLst>
      <p:ext uri="{BB962C8B-B14F-4D97-AF65-F5344CB8AC3E}">
        <p14:creationId xmlns:p14="http://schemas.microsoft.com/office/powerpoint/2010/main" val="27032069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E0097-1E6F-EC4B-97F2-C081044B4AA7}"/>
              </a:ext>
            </a:extLst>
          </p:cNvPr>
          <p:cNvSpPr>
            <a:spLocks noGrp="1"/>
          </p:cNvSpPr>
          <p:nvPr>
            <p:ph type="title"/>
          </p:nvPr>
        </p:nvSpPr>
        <p:spPr>
          <a:xfrm>
            <a:off x="838200" y="610428"/>
            <a:ext cx="7200900" cy="760343"/>
          </a:xfrm>
        </p:spPr>
        <p:txBody>
          <a:bodyPr/>
          <a:lstStyle/>
          <a:p>
            <a:r>
              <a:rPr lang="en-US" dirty="0"/>
              <a:t>Resources</a:t>
            </a:r>
          </a:p>
        </p:txBody>
      </p:sp>
      <p:sp>
        <p:nvSpPr>
          <p:cNvPr id="3" name="Content Placeholder 2">
            <a:extLst>
              <a:ext uri="{FF2B5EF4-FFF2-40B4-BE49-F238E27FC236}">
                <a16:creationId xmlns:a16="http://schemas.microsoft.com/office/drawing/2014/main" id="{B27785CC-E81D-0648-9D22-7C02BA8BDF81}"/>
              </a:ext>
            </a:extLst>
          </p:cNvPr>
          <p:cNvSpPr>
            <a:spLocks noGrp="1"/>
          </p:cNvSpPr>
          <p:nvPr>
            <p:ph idx="1"/>
          </p:nvPr>
        </p:nvSpPr>
        <p:spPr>
          <a:xfrm>
            <a:off x="838200" y="1399346"/>
            <a:ext cx="7848600" cy="4496629"/>
          </a:xfrm>
        </p:spPr>
        <p:txBody>
          <a:bodyPr>
            <a:noAutofit/>
          </a:bodyPr>
          <a:lstStyle/>
          <a:p>
            <a:pPr marL="0" indent="0">
              <a:buNone/>
            </a:pPr>
            <a:r>
              <a:rPr lang="en-US" sz="2000" b="1" dirty="0">
                <a:solidFill>
                  <a:schemeClr val="tx1"/>
                </a:solidFill>
                <a:hlinkClick r:id="rId2">
                  <a:extLst>
                    <a:ext uri="{A12FA001-AC4F-418D-AE19-62706E023703}">
                      <ahyp:hlinkClr xmlns:ahyp="http://schemas.microsoft.com/office/drawing/2018/hyperlinkcolor" val="tx"/>
                    </a:ext>
                  </a:extLst>
                </a:hlinkClick>
              </a:rPr>
              <a:t>Robert’s Rules of Order – Quick Reference</a:t>
            </a:r>
          </a:p>
          <a:p>
            <a:r>
              <a:rPr lang="en-US" sz="2000" dirty="0">
                <a:solidFill>
                  <a:srgbClr val="77A2BB"/>
                </a:solidFill>
                <a:hlinkClick r:id="rId2">
                  <a:extLst>
                    <a:ext uri="{A12FA001-AC4F-418D-AE19-62706E023703}">
                      <ahyp:hlinkClr xmlns:ahyp="http://schemas.microsoft.com/office/drawing/2018/hyperlinkcolor" val="tx"/>
                    </a:ext>
                  </a:extLst>
                </a:hlinkClick>
              </a:rPr>
              <a:t>http://www.ppg-calgary-aa.org/sites/default/files/uploads/formats/documentation/robertsrulesforAA.pdf</a:t>
            </a:r>
            <a:endParaRPr lang="en-US" sz="2000" dirty="0"/>
          </a:p>
          <a:p>
            <a:r>
              <a:rPr lang="en-US" sz="2000" dirty="0"/>
              <a:t>https://</a:t>
            </a:r>
            <a:r>
              <a:rPr lang="en-US" sz="2000" dirty="0" err="1"/>
              <a:t>aanorthflorida.org</a:t>
            </a:r>
            <a:r>
              <a:rPr lang="en-US" sz="2000" dirty="0"/>
              <a:t>/docs/How-the-Conference-Operates-English_-Rev-2018-01.pdf</a:t>
            </a:r>
          </a:p>
          <a:p>
            <a:r>
              <a:rPr lang="en-US" sz="2000" dirty="0">
                <a:hlinkClick r:id="rId3"/>
              </a:rPr>
              <a:t>https://www.oamr.org/Resources/Documents/Resources/ABC-ParlProc.pdf</a:t>
            </a:r>
            <a:endParaRPr lang="en-US" sz="2000" dirty="0"/>
          </a:p>
          <a:p>
            <a:r>
              <a:rPr lang="en-US" sz="2000" dirty="0">
                <a:hlinkClick r:id="rId4"/>
              </a:rPr>
              <a:t>https://www.aageorgia.org/uploads/7/0/0/0/7000565/201702_assembly_rules_of_order_draft.pdf</a:t>
            </a:r>
            <a:endParaRPr lang="en-US" sz="2000" dirty="0"/>
          </a:p>
          <a:p>
            <a:endParaRPr lang="en-US" sz="2000" dirty="0"/>
          </a:p>
          <a:p>
            <a:pPr marL="0" indent="0">
              <a:buNone/>
            </a:pPr>
            <a:r>
              <a:rPr lang="en-US" sz="2000" b="1" u="sng" dirty="0"/>
              <a:t>Group Structure Suggestions</a:t>
            </a:r>
          </a:p>
          <a:p>
            <a:r>
              <a:rPr lang="en-US" sz="2000" dirty="0"/>
              <a:t>https://</a:t>
            </a:r>
            <a:r>
              <a:rPr lang="en-US" sz="2000" dirty="0" err="1"/>
              <a:t>www.aa.org</a:t>
            </a:r>
            <a:r>
              <a:rPr lang="en-US" sz="2000" dirty="0"/>
              <a:t>/assets/</a:t>
            </a:r>
            <a:r>
              <a:rPr lang="en-US" sz="2000" dirty="0" err="1"/>
              <a:t>en_US</a:t>
            </a:r>
            <a:r>
              <a:rPr lang="en-US" sz="2000" dirty="0"/>
              <a:t>/p-16_theaagroup.pdf</a:t>
            </a:r>
          </a:p>
        </p:txBody>
      </p:sp>
    </p:spTree>
    <p:extLst>
      <p:ext uri="{BB962C8B-B14F-4D97-AF65-F5344CB8AC3E}">
        <p14:creationId xmlns:p14="http://schemas.microsoft.com/office/powerpoint/2010/main" val="17839762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85753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1" name="Rectangle 10">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Franklin Gothic Book" panose="020B0503020102020204"/>
            </a:endParaRPr>
          </a:p>
        </p:txBody>
      </p:sp>
      <p:pic>
        <p:nvPicPr>
          <p:cNvPr id="6" name="Graphic 5" descr="Question mark">
            <a:extLst>
              <a:ext uri="{FF2B5EF4-FFF2-40B4-BE49-F238E27FC236}">
                <a16:creationId xmlns:a16="http://schemas.microsoft.com/office/drawing/2014/main" id="{7CA06900-9086-4EBD-8DB4-7C3C67A4BB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90733" y="1464035"/>
            <a:ext cx="4183380" cy="4183380"/>
          </a:xfrm>
          <a:prstGeom prst="rect">
            <a:avLst/>
          </a:prstGeom>
        </p:spPr>
      </p:pic>
      <p:sp>
        <p:nvSpPr>
          <p:cNvPr id="2" name="TextBox 1">
            <a:extLst>
              <a:ext uri="{FF2B5EF4-FFF2-40B4-BE49-F238E27FC236}">
                <a16:creationId xmlns:a16="http://schemas.microsoft.com/office/drawing/2014/main" id="{CE3C9A47-B0B5-A54C-979B-3585F0F66C21}"/>
              </a:ext>
            </a:extLst>
          </p:cNvPr>
          <p:cNvSpPr txBox="1"/>
          <p:nvPr/>
        </p:nvSpPr>
        <p:spPr>
          <a:xfrm>
            <a:off x="834888" y="2194560"/>
            <a:ext cx="3718285" cy="2948940"/>
          </a:xfrm>
          <a:prstGeom prst="rect">
            <a:avLst/>
          </a:prstGeom>
        </p:spPr>
        <p:txBody>
          <a:bodyPr vert="horz" lIns="68580" tIns="34290" rIns="68580" bIns="34290" rtlCol="0">
            <a:normAutofit/>
          </a:bodyPr>
          <a:lstStyle/>
          <a:p>
            <a:pPr marL="288036" indent="-288036" algn="ctr" defTabSz="685800">
              <a:lnSpc>
                <a:spcPct val="94000"/>
              </a:lnSpc>
              <a:spcAft>
                <a:spcPts val="150"/>
              </a:spcAft>
            </a:pPr>
            <a:r>
              <a:rPr lang="en-US" sz="4950" dirty="0">
                <a:solidFill>
                  <a:srgbClr val="191B0E"/>
                </a:solidFill>
                <a:latin typeface="Franklin Gothic Book" panose="020B0503020102020204"/>
              </a:rPr>
              <a:t>Questions</a:t>
            </a:r>
          </a:p>
        </p:txBody>
      </p:sp>
      <p:sp>
        <p:nvSpPr>
          <p:cNvPr id="13"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987576" y="1337310"/>
            <a:ext cx="1722021" cy="2756236"/>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spTree>
    <p:extLst>
      <p:ext uri="{BB962C8B-B14F-4D97-AF65-F5344CB8AC3E}">
        <p14:creationId xmlns:p14="http://schemas.microsoft.com/office/powerpoint/2010/main" val="30528404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50631-F8B3-8C43-843C-B57DA15EC7FE}"/>
              </a:ext>
            </a:extLst>
          </p:cNvPr>
          <p:cNvSpPr>
            <a:spLocks noGrp="1"/>
          </p:cNvSpPr>
          <p:nvPr>
            <p:ph type="title"/>
          </p:nvPr>
        </p:nvSpPr>
        <p:spPr/>
        <p:txBody>
          <a:bodyPr/>
          <a:lstStyle/>
          <a:p>
            <a:r>
              <a:rPr lang="en-US" b="1" dirty="0">
                <a:solidFill>
                  <a:schemeClr val="tx1"/>
                </a:solidFill>
              </a:rPr>
              <a:t> GSRs</a:t>
            </a:r>
          </a:p>
        </p:txBody>
      </p:sp>
      <p:pic>
        <p:nvPicPr>
          <p:cNvPr id="8" name="Content Placeholder 7" descr="Icon&#10;&#10;Description automatically generated">
            <a:extLst>
              <a:ext uri="{FF2B5EF4-FFF2-40B4-BE49-F238E27FC236}">
                <a16:creationId xmlns:a16="http://schemas.microsoft.com/office/drawing/2014/main" id="{AAD4C033-7841-4E49-A446-6191C9872132}"/>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978944" y="2174875"/>
            <a:ext cx="3149600" cy="3276600"/>
          </a:xfrm>
        </p:spPr>
      </p:pic>
    </p:spTree>
    <p:extLst>
      <p:ext uri="{BB962C8B-B14F-4D97-AF65-F5344CB8AC3E}">
        <p14:creationId xmlns:p14="http://schemas.microsoft.com/office/powerpoint/2010/main" val="34740598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32F1-AC69-E046-B17C-3605A7C1A7CA}"/>
              </a:ext>
            </a:extLst>
          </p:cNvPr>
          <p:cNvSpPr>
            <a:spLocks noGrp="1"/>
          </p:cNvSpPr>
          <p:nvPr>
            <p:ph type="title"/>
          </p:nvPr>
        </p:nvSpPr>
        <p:spPr/>
        <p:txBody>
          <a:bodyPr/>
          <a:lstStyle/>
          <a:p>
            <a:r>
              <a:rPr lang="en-US" dirty="0">
                <a:solidFill>
                  <a:schemeClr val="tx1"/>
                </a:solidFill>
              </a:rPr>
              <a:t>Chapter 3 Discussion Topics</a:t>
            </a:r>
          </a:p>
        </p:txBody>
      </p:sp>
      <p:sp>
        <p:nvSpPr>
          <p:cNvPr id="5" name="Rectangle 1">
            <a:extLst>
              <a:ext uri="{FF2B5EF4-FFF2-40B4-BE49-F238E27FC236}">
                <a16:creationId xmlns:a16="http://schemas.microsoft.com/office/drawing/2014/main" id="{2FCA3FB1-F3E4-5743-91E6-9DE7FA64484F}"/>
              </a:ext>
            </a:extLst>
          </p:cNvPr>
          <p:cNvSpPr>
            <a:spLocks noGrp="1" noChangeArrowheads="1"/>
          </p:cNvSpPr>
          <p:nvPr>
            <p:ph sz="quarter" idx="1"/>
          </p:nvPr>
        </p:nvSpPr>
        <p:spPr bwMode="auto">
          <a:xfrm>
            <a:off x="301752" y="2258778"/>
            <a:ext cx="8613648"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022850" algn="r"/>
              </a:tabLst>
              <a:defRPr>
                <a:solidFill>
                  <a:schemeClr val="tx1"/>
                </a:solidFill>
                <a:latin typeface="Arial" panose="020B0604020202020204" pitchFamily="34" charset="0"/>
              </a:defRPr>
            </a:lvl1pPr>
            <a:lvl2pPr eaLnBrk="0" fontAlgn="base" hangingPunct="0">
              <a:spcBef>
                <a:spcPct val="0"/>
              </a:spcBef>
              <a:spcAft>
                <a:spcPct val="0"/>
              </a:spcAft>
              <a:tabLst>
                <a:tab pos="5022850" algn="r"/>
              </a:tabLst>
              <a:defRPr>
                <a:solidFill>
                  <a:schemeClr val="tx1"/>
                </a:solidFill>
                <a:latin typeface="Arial" panose="020B0604020202020204" pitchFamily="34" charset="0"/>
              </a:defRPr>
            </a:lvl2pPr>
            <a:lvl3pPr eaLnBrk="0" fontAlgn="base" hangingPunct="0">
              <a:spcBef>
                <a:spcPct val="0"/>
              </a:spcBef>
              <a:spcAft>
                <a:spcPct val="0"/>
              </a:spcAft>
              <a:tabLst>
                <a:tab pos="5022850" algn="r"/>
              </a:tabLst>
              <a:defRPr>
                <a:solidFill>
                  <a:schemeClr val="tx1"/>
                </a:solidFill>
                <a:latin typeface="Arial" panose="020B0604020202020204" pitchFamily="34" charset="0"/>
              </a:defRPr>
            </a:lvl3pPr>
            <a:lvl4pPr eaLnBrk="0" fontAlgn="base" hangingPunct="0">
              <a:spcBef>
                <a:spcPct val="0"/>
              </a:spcBef>
              <a:spcAft>
                <a:spcPct val="0"/>
              </a:spcAft>
              <a:tabLst>
                <a:tab pos="5022850" algn="r"/>
              </a:tabLst>
              <a:defRPr>
                <a:solidFill>
                  <a:schemeClr val="tx1"/>
                </a:solidFill>
                <a:latin typeface="Arial" panose="020B0604020202020204" pitchFamily="34" charset="0"/>
              </a:defRPr>
            </a:lvl4pPr>
            <a:lvl5pPr eaLnBrk="0" fontAlgn="base" hangingPunct="0">
              <a:spcBef>
                <a:spcPct val="0"/>
              </a:spcBef>
              <a:spcAft>
                <a:spcPct val="0"/>
              </a:spcAft>
              <a:tabLst>
                <a:tab pos="5022850" algn="r"/>
              </a:tabLst>
              <a:defRPr>
                <a:solidFill>
                  <a:schemeClr val="tx1"/>
                </a:solidFill>
                <a:latin typeface="Arial" panose="020B0604020202020204" pitchFamily="34" charset="0"/>
              </a:defRPr>
            </a:lvl5pPr>
            <a:lvl6pPr eaLnBrk="0" fontAlgn="base" hangingPunct="0">
              <a:spcBef>
                <a:spcPct val="0"/>
              </a:spcBef>
              <a:spcAft>
                <a:spcPct val="0"/>
              </a:spcAft>
              <a:tabLst>
                <a:tab pos="5022850" algn="r"/>
              </a:tabLst>
              <a:defRPr>
                <a:solidFill>
                  <a:schemeClr val="tx1"/>
                </a:solidFill>
                <a:latin typeface="Arial" panose="020B0604020202020204" pitchFamily="34" charset="0"/>
              </a:defRPr>
            </a:lvl6pPr>
            <a:lvl7pPr eaLnBrk="0" fontAlgn="base" hangingPunct="0">
              <a:spcBef>
                <a:spcPct val="0"/>
              </a:spcBef>
              <a:spcAft>
                <a:spcPct val="0"/>
              </a:spcAft>
              <a:tabLst>
                <a:tab pos="5022850" algn="r"/>
              </a:tabLst>
              <a:defRPr>
                <a:solidFill>
                  <a:schemeClr val="tx1"/>
                </a:solidFill>
                <a:latin typeface="Arial" panose="020B0604020202020204" pitchFamily="34" charset="0"/>
              </a:defRPr>
            </a:lvl7pPr>
            <a:lvl8pPr eaLnBrk="0" fontAlgn="base" hangingPunct="0">
              <a:spcBef>
                <a:spcPct val="0"/>
              </a:spcBef>
              <a:spcAft>
                <a:spcPct val="0"/>
              </a:spcAft>
              <a:tabLst>
                <a:tab pos="5022850" algn="r"/>
              </a:tabLst>
              <a:defRPr>
                <a:solidFill>
                  <a:schemeClr val="tx1"/>
                </a:solidFill>
                <a:latin typeface="Arial" panose="020B0604020202020204" pitchFamily="34" charset="0"/>
              </a:defRPr>
            </a:lvl8pPr>
            <a:lvl9pPr eaLnBrk="0" fontAlgn="base" hangingPunct="0">
              <a:spcBef>
                <a:spcPct val="0"/>
              </a:spcBef>
              <a:spcAft>
                <a:spcPct val="0"/>
              </a:spcAft>
              <a:tabLst>
                <a:tab pos="502285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5022850" algn="r"/>
              </a:tabLst>
            </a:pPr>
            <a:r>
              <a:rPr kumimoji="0" lang="en-US" altLang="en-US" sz="2800" b="0" i="0" u="none" strike="noStrike" cap="none" normalizeH="0" dirty="0">
                <a:ln>
                  <a:noFill/>
                </a:ln>
                <a:effectLst/>
                <a:latin typeface="Arial" panose="020B0604020202020204" pitchFamily="34" charset="0"/>
              </a:rPr>
              <a:t>The GSR</a:t>
            </a:r>
          </a:p>
          <a:p>
            <a:pPr marL="0" marR="0" lvl="0" indent="0" algn="ctr" defTabSz="914400" rtl="0" eaLnBrk="0" fontAlgn="base" latinLnBrk="0" hangingPunct="0">
              <a:lnSpc>
                <a:spcPct val="100000"/>
              </a:lnSpc>
              <a:spcBef>
                <a:spcPct val="0"/>
              </a:spcBef>
              <a:spcAft>
                <a:spcPct val="0"/>
              </a:spcAft>
              <a:buClrTx/>
              <a:buSzTx/>
              <a:buFontTx/>
              <a:buNone/>
              <a:tabLst>
                <a:tab pos="5022850" algn="r"/>
              </a:tabLst>
            </a:pPr>
            <a:r>
              <a:rPr lang="en-US" altLang="en-US" sz="2800" dirty="0"/>
              <a:t>GSR at District</a:t>
            </a:r>
          </a:p>
          <a:p>
            <a:pPr marL="0" marR="0" lvl="0" indent="0" algn="ctr" defTabSz="914400" rtl="0" eaLnBrk="0" fontAlgn="base" latinLnBrk="0" hangingPunct="0">
              <a:lnSpc>
                <a:spcPct val="100000"/>
              </a:lnSpc>
              <a:spcBef>
                <a:spcPct val="0"/>
              </a:spcBef>
              <a:spcAft>
                <a:spcPct val="0"/>
              </a:spcAft>
              <a:buClrTx/>
              <a:buSzTx/>
              <a:buFontTx/>
              <a:buNone/>
              <a:tabLst>
                <a:tab pos="5022850" algn="r"/>
              </a:tabLst>
            </a:pPr>
            <a:r>
              <a:rPr kumimoji="0" lang="en-US" altLang="en-US" sz="2800" b="0" i="0" u="none" strike="noStrike" cap="none" normalizeH="0" baseline="0" dirty="0">
                <a:ln>
                  <a:noFill/>
                </a:ln>
                <a:effectLst/>
                <a:latin typeface="Arial" panose="020B0604020202020204" pitchFamily="34" charset="0"/>
              </a:rPr>
              <a:t>During the District Meeting</a:t>
            </a:r>
            <a:endParaRPr kumimoji="0" lang="en-US" altLang="en-US" sz="2800" b="0" i="0" u="none" strike="noStrike" cap="none" normalizeH="0" dirty="0">
              <a:ln>
                <a:noFill/>
              </a:ln>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022850" algn="r"/>
              </a:tabLst>
            </a:pPr>
            <a:r>
              <a:rPr lang="en-US" altLang="en-US" sz="2800" baseline="0" dirty="0"/>
              <a:t>About those A.A. Group Problems</a:t>
            </a:r>
          </a:p>
          <a:p>
            <a:pPr marL="0" marR="0" lvl="0" indent="0" algn="ctr" defTabSz="914400" rtl="0" eaLnBrk="0" fontAlgn="base" latinLnBrk="0" hangingPunct="0">
              <a:lnSpc>
                <a:spcPct val="100000"/>
              </a:lnSpc>
              <a:spcBef>
                <a:spcPct val="0"/>
              </a:spcBef>
              <a:spcAft>
                <a:spcPct val="0"/>
              </a:spcAft>
              <a:buClrTx/>
              <a:buSzTx/>
              <a:buFontTx/>
              <a:buNone/>
              <a:tabLst>
                <a:tab pos="5022850" algn="r"/>
              </a:tabLst>
            </a:pPr>
            <a:r>
              <a:rPr kumimoji="0" lang="en-US" altLang="en-US" sz="2800" b="0" i="0" u="none" strike="noStrike" cap="none" normalizeH="0" dirty="0">
                <a:ln>
                  <a:noFill/>
                </a:ln>
                <a:effectLst/>
                <a:latin typeface="Arial" panose="020B0604020202020204" pitchFamily="34" charset="0"/>
              </a:rPr>
              <a:t>Safety and A.A.: Suggestions to Consider</a:t>
            </a:r>
          </a:p>
          <a:p>
            <a:pPr marL="0" marR="0" lvl="0" indent="0" algn="ctr" defTabSz="914400" rtl="0" eaLnBrk="0" fontAlgn="base" latinLnBrk="0" hangingPunct="0">
              <a:lnSpc>
                <a:spcPct val="100000"/>
              </a:lnSpc>
              <a:spcBef>
                <a:spcPct val="0"/>
              </a:spcBef>
              <a:spcAft>
                <a:spcPct val="0"/>
              </a:spcAft>
              <a:buClrTx/>
              <a:buSzTx/>
              <a:buFontTx/>
              <a:buNone/>
              <a:tabLst>
                <a:tab pos="5022850" algn="r"/>
              </a:tabLst>
            </a:pPr>
            <a:r>
              <a:rPr lang="en-US" altLang="en-US" sz="2800" baseline="0" dirty="0"/>
              <a:t>Guiding GSRs at Area 16 Events</a:t>
            </a:r>
          </a:p>
          <a:p>
            <a:pPr marL="0" marR="0" lvl="0" indent="0" algn="ctr" defTabSz="914400" rtl="0" eaLnBrk="0" fontAlgn="base" latinLnBrk="0" hangingPunct="0">
              <a:lnSpc>
                <a:spcPct val="100000"/>
              </a:lnSpc>
              <a:spcBef>
                <a:spcPct val="0"/>
              </a:spcBef>
              <a:spcAft>
                <a:spcPct val="0"/>
              </a:spcAft>
              <a:buClrTx/>
              <a:buSzTx/>
              <a:buFontTx/>
              <a:buNone/>
              <a:tabLst>
                <a:tab pos="5022850" algn="r"/>
              </a:tabLst>
            </a:pPr>
            <a:r>
              <a:rPr kumimoji="0" lang="en-US" altLang="en-US" sz="2800" b="0" i="0" u="none" strike="noStrike" cap="none" normalizeH="0" dirty="0">
                <a:ln>
                  <a:noFill/>
                </a:ln>
                <a:effectLst/>
                <a:latin typeface="Arial" panose="020B0604020202020204" pitchFamily="34" charset="0"/>
              </a:rPr>
              <a:t>GSR Suggested Service Readings</a:t>
            </a:r>
          </a:p>
        </p:txBody>
      </p:sp>
    </p:spTree>
    <p:extLst>
      <p:ext uri="{BB962C8B-B14F-4D97-AF65-F5344CB8AC3E}">
        <p14:creationId xmlns:p14="http://schemas.microsoft.com/office/powerpoint/2010/main" val="289771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1000" fill="hold"/>
                                        <p:tgtEl>
                                          <p:spTgt spid="5">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1000" fill="hold"/>
                                        <p:tgtEl>
                                          <p:spTgt spid="5">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1000" fill="hold"/>
                                        <p:tgtEl>
                                          <p:spTgt spid="5">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5">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D7BF8-27A4-BB41-83BA-C28EBB6EB4DF}"/>
              </a:ext>
            </a:extLst>
          </p:cNvPr>
          <p:cNvSpPr>
            <a:spLocks noGrp="1"/>
          </p:cNvSpPr>
          <p:nvPr>
            <p:ph type="title"/>
          </p:nvPr>
        </p:nvSpPr>
        <p:spPr/>
        <p:txBody>
          <a:bodyPr/>
          <a:lstStyle/>
          <a:p>
            <a:r>
              <a:rPr lang="en-US" b="1" dirty="0">
                <a:solidFill>
                  <a:schemeClr val="tx1"/>
                </a:solidFill>
              </a:rPr>
              <a:t>The GSR</a:t>
            </a:r>
          </a:p>
        </p:txBody>
      </p:sp>
      <p:pic>
        <p:nvPicPr>
          <p:cNvPr id="5" name="Content Placeholder 4" descr="Diagram&#10;&#10;Description automatically generated">
            <a:extLst>
              <a:ext uri="{FF2B5EF4-FFF2-40B4-BE49-F238E27FC236}">
                <a16:creationId xmlns:a16="http://schemas.microsoft.com/office/drawing/2014/main" id="{8983A952-8355-8E4F-9EAF-3E4B9DEE09E6}"/>
              </a:ext>
            </a:extLst>
          </p:cNvPr>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576538" y="1527175"/>
            <a:ext cx="2062262" cy="4824296"/>
          </a:xfrm>
        </p:spPr>
      </p:pic>
    </p:spTree>
    <p:extLst>
      <p:ext uri="{BB962C8B-B14F-4D97-AF65-F5344CB8AC3E}">
        <p14:creationId xmlns:p14="http://schemas.microsoft.com/office/powerpoint/2010/main" val="4210702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CEC29-F7C1-454D-831E-A5E09AA789DD}"/>
              </a:ext>
            </a:extLst>
          </p:cNvPr>
          <p:cNvSpPr>
            <a:spLocks noGrp="1"/>
          </p:cNvSpPr>
          <p:nvPr>
            <p:ph type="title"/>
          </p:nvPr>
        </p:nvSpPr>
        <p:spPr/>
        <p:txBody>
          <a:bodyPr/>
          <a:lstStyle/>
          <a:p>
            <a:r>
              <a:rPr lang="en-US" b="1" dirty="0">
                <a:solidFill>
                  <a:schemeClr val="tx1"/>
                </a:solidFill>
              </a:rPr>
              <a:t>A.A.’s Single Purpose</a:t>
            </a:r>
          </a:p>
        </p:txBody>
      </p:sp>
      <p:sp>
        <p:nvSpPr>
          <p:cNvPr id="8" name="Content Placeholder 7">
            <a:extLst>
              <a:ext uri="{FF2B5EF4-FFF2-40B4-BE49-F238E27FC236}">
                <a16:creationId xmlns:a16="http://schemas.microsoft.com/office/drawing/2014/main" id="{842597FC-C696-0045-8250-64240271060B}"/>
              </a:ext>
            </a:extLst>
          </p:cNvPr>
          <p:cNvSpPr>
            <a:spLocks noGrp="1"/>
          </p:cNvSpPr>
          <p:nvPr>
            <p:ph sz="quarter" idx="1"/>
          </p:nvPr>
        </p:nvSpPr>
        <p:spPr/>
        <p:txBody>
          <a:bodyPr>
            <a:normAutofit/>
          </a:bodyPr>
          <a:lstStyle/>
          <a:p>
            <a:pPr marL="0" indent="0">
              <a:buNone/>
            </a:pPr>
            <a:r>
              <a:rPr lang="en-US" sz="1800" dirty="0"/>
              <a:t>Tradition Five: Each Alcoholics Anonymous group ought to be a spiritual entity having but one primary purpose—that of carrying its message to the alcoholic who still suffers. </a:t>
            </a:r>
          </a:p>
          <a:p>
            <a:pPr marL="0" indent="0">
              <a:buNone/>
            </a:pPr>
            <a:endParaRPr lang="en-US" sz="1800" dirty="0"/>
          </a:p>
        </p:txBody>
      </p:sp>
      <p:pic>
        <p:nvPicPr>
          <p:cNvPr id="12" name="Picture 11" descr="A picture containing text, floor, seat&#10;&#10;Description automatically generated">
            <a:extLst>
              <a:ext uri="{FF2B5EF4-FFF2-40B4-BE49-F238E27FC236}">
                <a16:creationId xmlns:a16="http://schemas.microsoft.com/office/drawing/2014/main" id="{0654B95F-AAE0-634E-BFC1-DA3AEB3C9D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2419548"/>
            <a:ext cx="2876550" cy="3835400"/>
          </a:xfrm>
          <a:prstGeom prst="rect">
            <a:avLst/>
          </a:prstGeom>
        </p:spPr>
      </p:pic>
    </p:spTree>
    <p:extLst>
      <p:ext uri="{BB962C8B-B14F-4D97-AF65-F5344CB8AC3E}">
        <p14:creationId xmlns:p14="http://schemas.microsoft.com/office/powerpoint/2010/main" val="398430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ppt_y</p:attrName>
                                        </p:attrNameLst>
                                      </p:cBhvr>
                                      <p:tavLst>
                                        <p:tav tm="0">
                                          <p:val>
                                            <p:strVal val="#ppt_y+#ppt_h*1.125000"/>
                                          </p:val>
                                        </p:tav>
                                        <p:tav tm="100000">
                                          <p:val>
                                            <p:strVal val="#ppt_y"/>
                                          </p:val>
                                        </p:tav>
                                      </p:tavLst>
                                    </p:anim>
                                    <p:animEffect transition="in" filter="wipe(up)">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CB3EF-96CA-134B-933D-A462AC49F9E0}"/>
              </a:ext>
            </a:extLst>
          </p:cNvPr>
          <p:cNvSpPr>
            <a:spLocks noGrp="1"/>
          </p:cNvSpPr>
          <p:nvPr>
            <p:ph type="title"/>
          </p:nvPr>
        </p:nvSpPr>
        <p:spPr/>
        <p:txBody>
          <a:bodyPr/>
          <a:lstStyle/>
          <a:p>
            <a:r>
              <a:rPr lang="en-US" b="1" dirty="0">
                <a:solidFill>
                  <a:schemeClr val="tx1"/>
                </a:solidFill>
              </a:rPr>
              <a:t>The GSR’s Importance</a:t>
            </a:r>
          </a:p>
        </p:txBody>
      </p:sp>
      <p:sp>
        <p:nvSpPr>
          <p:cNvPr id="3" name="Content Placeholder 2">
            <a:extLst>
              <a:ext uri="{FF2B5EF4-FFF2-40B4-BE49-F238E27FC236}">
                <a16:creationId xmlns:a16="http://schemas.microsoft.com/office/drawing/2014/main" id="{8A725697-4085-4142-B083-7910EDBBE19B}"/>
              </a:ext>
            </a:extLst>
          </p:cNvPr>
          <p:cNvSpPr>
            <a:spLocks noGrp="1"/>
          </p:cNvSpPr>
          <p:nvPr>
            <p:ph sz="quarter" idx="1"/>
          </p:nvPr>
        </p:nvSpPr>
        <p:spPr/>
        <p:txBody>
          <a:bodyPr/>
          <a:lstStyle/>
          <a:p>
            <a:pPr marL="0" indent="0">
              <a:buNone/>
            </a:pPr>
            <a:endParaRPr lang="en-US" i="1" dirty="0"/>
          </a:p>
          <a:p>
            <a:pPr marL="0" indent="0">
              <a:buNone/>
            </a:pPr>
            <a:endParaRPr lang="en-US" i="1" dirty="0"/>
          </a:p>
          <a:p>
            <a:pPr marL="0" indent="0">
              <a:buNone/>
            </a:pPr>
            <a:r>
              <a:rPr lang="en-US" i="1" dirty="0"/>
              <a:t>“The strength of our whole A.A. service structure starts with the group and with the general service representative (G.S.R.) the group elects. We cannot emphasize too strongly the G.S.R.’s importance.”  </a:t>
            </a:r>
          </a:p>
          <a:p>
            <a:pPr marL="0" indent="0">
              <a:buNone/>
            </a:pPr>
            <a:endParaRPr lang="en-US" i="1" dirty="0"/>
          </a:p>
          <a:p>
            <a:pPr marL="0" indent="0">
              <a:buNone/>
            </a:pPr>
            <a:r>
              <a:rPr lang="en-US" i="1" dirty="0"/>
              <a:t>GSR Pamphlet P-19</a:t>
            </a:r>
            <a:endParaRPr lang="en-US" dirty="0"/>
          </a:p>
          <a:p>
            <a:pPr marL="0" indent="0">
              <a:buNone/>
            </a:pPr>
            <a:endParaRPr lang="en-US" dirty="0"/>
          </a:p>
        </p:txBody>
      </p:sp>
    </p:spTree>
    <p:extLst>
      <p:ext uri="{BB962C8B-B14F-4D97-AF65-F5344CB8AC3E}">
        <p14:creationId xmlns:p14="http://schemas.microsoft.com/office/powerpoint/2010/main" val="10436770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E8B71-46C3-6949-81BC-A2C57C9AA8EF}"/>
              </a:ext>
            </a:extLst>
          </p:cNvPr>
          <p:cNvSpPr>
            <a:spLocks noGrp="1"/>
          </p:cNvSpPr>
          <p:nvPr>
            <p:ph type="title"/>
          </p:nvPr>
        </p:nvSpPr>
        <p:spPr/>
        <p:txBody>
          <a:bodyPr/>
          <a:lstStyle/>
          <a:p>
            <a:r>
              <a:rPr lang="en-US" b="1" dirty="0">
                <a:solidFill>
                  <a:schemeClr val="tx1"/>
                </a:solidFill>
              </a:rPr>
              <a:t>The DCM’s Assistance………</a:t>
            </a:r>
          </a:p>
        </p:txBody>
      </p:sp>
      <p:sp>
        <p:nvSpPr>
          <p:cNvPr id="3" name="Content Placeholder 2">
            <a:extLst>
              <a:ext uri="{FF2B5EF4-FFF2-40B4-BE49-F238E27FC236}">
                <a16:creationId xmlns:a16="http://schemas.microsoft.com/office/drawing/2014/main" id="{C842F50A-891F-3B47-A8D7-81AD561127A2}"/>
              </a:ext>
            </a:extLst>
          </p:cNvPr>
          <p:cNvSpPr>
            <a:spLocks noGrp="1"/>
          </p:cNvSpPr>
          <p:nvPr>
            <p:ph sz="quarter" idx="1"/>
          </p:nvPr>
        </p:nvSpPr>
        <p:spPr/>
        <p:txBody>
          <a:bodyPr/>
          <a:lstStyle/>
          <a:p>
            <a:pPr marL="0" indent="0">
              <a:buNone/>
            </a:pPr>
            <a:r>
              <a:rPr lang="en-US" dirty="0"/>
              <a:t>As the DCM, you no doubt have experience as a GSR and can provide valuable guidance to the GSRs in your district.  Most certainly your experience and guidance will be important to those GSRs new to their role.  Take the time to remember what it was like for you when you were first elected as a GSR.  Think of all the questions you had and the help you got in understanding this role and, how you provided “the vital link” to your Homegroup.  Reach out and help guide the GSRs in your District. </a:t>
            </a:r>
          </a:p>
        </p:txBody>
      </p:sp>
    </p:spTree>
    <p:extLst>
      <p:ext uri="{BB962C8B-B14F-4D97-AF65-F5344CB8AC3E}">
        <p14:creationId xmlns:p14="http://schemas.microsoft.com/office/powerpoint/2010/main" val="33336289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EADED-B845-C142-844A-5E9E0C6B707E}"/>
              </a:ext>
            </a:extLst>
          </p:cNvPr>
          <p:cNvSpPr>
            <a:spLocks noGrp="1"/>
          </p:cNvSpPr>
          <p:nvPr>
            <p:ph type="title"/>
          </p:nvPr>
        </p:nvSpPr>
        <p:spPr/>
        <p:txBody>
          <a:bodyPr/>
          <a:lstStyle/>
          <a:p>
            <a:r>
              <a:rPr lang="en-US" b="1" dirty="0">
                <a:solidFill>
                  <a:schemeClr val="tx1"/>
                </a:solidFill>
              </a:rPr>
              <a:t>Remember…………</a:t>
            </a:r>
          </a:p>
        </p:txBody>
      </p:sp>
      <p:sp>
        <p:nvSpPr>
          <p:cNvPr id="3" name="Content Placeholder 2">
            <a:extLst>
              <a:ext uri="{FF2B5EF4-FFF2-40B4-BE49-F238E27FC236}">
                <a16:creationId xmlns:a16="http://schemas.microsoft.com/office/drawing/2014/main" id="{F6DF4ADF-E6C4-8648-96D4-1F92A20DE38A}"/>
              </a:ext>
            </a:extLst>
          </p:cNvPr>
          <p:cNvSpPr>
            <a:spLocks noGrp="1"/>
          </p:cNvSpPr>
          <p:nvPr>
            <p:ph sz="quarter" idx="1"/>
          </p:nvPr>
        </p:nvSpPr>
        <p:spPr/>
        <p:txBody>
          <a:bodyPr>
            <a:normAutofit lnSpcReduction="10000"/>
          </a:bodyPr>
          <a:lstStyle/>
          <a:p>
            <a:r>
              <a:rPr lang="en-US" dirty="0"/>
              <a:t>After getting the “informed Group Conscience” (GC) of the home group the GSR attends the District/Area meeting armed with a voice and a vote. Discussion with other GSR’s is helpful, then returns to the Group to report.</a:t>
            </a:r>
          </a:p>
          <a:p>
            <a:r>
              <a:rPr lang="en-US" dirty="0"/>
              <a:t>All GSR’s in the District &amp; Area 16 have the privilege to discuss and vote on each motion before the District and Area. After all motions are discussed and voted on, the GSR then takes the outcome of the assembly back to the home group to let them know what happened.</a:t>
            </a:r>
          </a:p>
          <a:p>
            <a:pPr marL="0" indent="0">
              <a:buNone/>
            </a:pPr>
            <a:endParaRPr lang="en-US" dirty="0"/>
          </a:p>
        </p:txBody>
      </p:sp>
    </p:spTree>
    <p:extLst>
      <p:ext uri="{BB962C8B-B14F-4D97-AF65-F5344CB8AC3E}">
        <p14:creationId xmlns:p14="http://schemas.microsoft.com/office/powerpoint/2010/main" val="36935716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7750-CFA3-9349-BA37-82E608FF913B}"/>
              </a:ext>
            </a:extLst>
          </p:cNvPr>
          <p:cNvSpPr>
            <a:spLocks noGrp="1"/>
          </p:cNvSpPr>
          <p:nvPr>
            <p:ph type="title"/>
          </p:nvPr>
        </p:nvSpPr>
        <p:spPr/>
        <p:txBody>
          <a:bodyPr>
            <a:normAutofit fontScale="90000"/>
          </a:bodyPr>
          <a:lstStyle/>
          <a:p>
            <a:r>
              <a:rPr lang="en-US" dirty="0">
                <a:solidFill>
                  <a:schemeClr val="tx1"/>
                </a:solidFill>
              </a:rPr>
              <a:t>Suggestions for Guiding GSRs at Area 16 Events </a:t>
            </a:r>
          </a:p>
        </p:txBody>
      </p:sp>
      <p:sp>
        <p:nvSpPr>
          <p:cNvPr id="3" name="Content Placeholder 2">
            <a:extLst>
              <a:ext uri="{FF2B5EF4-FFF2-40B4-BE49-F238E27FC236}">
                <a16:creationId xmlns:a16="http://schemas.microsoft.com/office/drawing/2014/main" id="{9D998EB6-EA23-C34E-B4DE-B985D18508D7}"/>
              </a:ext>
            </a:extLst>
          </p:cNvPr>
          <p:cNvSpPr>
            <a:spLocks noGrp="1"/>
          </p:cNvSpPr>
          <p:nvPr>
            <p:ph sz="quarter" idx="1"/>
          </p:nvPr>
        </p:nvSpPr>
        <p:spPr/>
        <p:txBody>
          <a:bodyPr>
            <a:normAutofit fontScale="85000" lnSpcReduction="20000"/>
          </a:bodyPr>
          <a:lstStyle/>
          <a:p>
            <a:pPr lvl="0"/>
            <a:r>
              <a:rPr lang="en-US" dirty="0"/>
              <a:t>There are three Area assemblies per year, four Cluster Forums, various Committee Chair events and workshops, and our Prepaid Convention. The more informed the GSR, the more informed the Area 16 Group Conscious.</a:t>
            </a:r>
          </a:p>
          <a:p>
            <a:pPr lvl="0"/>
            <a:r>
              <a:rPr lang="en-US" dirty="0"/>
              <a:t>As GSR, it is suggested they attend as many events in Area 16, District and other Group service activities, as it is all part of the AA Service experience. Just as we got acclimated to our Group environment, take this time to help the GSR get acclimated to the entire AA service experience, experience all it has to offer. Area assembly meetings are typically two-days, (Saturday &amp; Sunday) in duration with Friday night as an open A.A. meeting night sponsored by local groups. Encourage asking questions, be accountable, each GSR has a voice and a vote at the Area.</a:t>
            </a:r>
          </a:p>
          <a:p>
            <a:pPr marL="0" indent="0">
              <a:buNone/>
            </a:pPr>
            <a:endParaRPr lang="en-US" dirty="0"/>
          </a:p>
        </p:txBody>
      </p:sp>
    </p:spTree>
    <p:extLst>
      <p:ext uri="{BB962C8B-B14F-4D97-AF65-F5344CB8AC3E}">
        <p14:creationId xmlns:p14="http://schemas.microsoft.com/office/powerpoint/2010/main" val="19033382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41028-4181-C185-5815-77FFADD45D32}"/>
              </a:ext>
            </a:extLst>
          </p:cNvPr>
          <p:cNvSpPr>
            <a:spLocks noGrp="1"/>
          </p:cNvSpPr>
          <p:nvPr>
            <p:ph type="title"/>
          </p:nvPr>
        </p:nvSpPr>
        <p:spPr>
          <a:xfrm>
            <a:off x="301752" y="228600"/>
            <a:ext cx="8534400" cy="1298448"/>
          </a:xfrm>
        </p:spPr>
        <p:txBody>
          <a:bodyPr>
            <a:noAutofit/>
          </a:bodyPr>
          <a:lstStyle/>
          <a:p>
            <a:r>
              <a:rPr lang="en-US" sz="4000" b="1" dirty="0">
                <a:solidFill>
                  <a:schemeClr val="tx1"/>
                </a:solidFill>
              </a:rPr>
              <a:t>Let’s Talk About the General Service Conference</a:t>
            </a:r>
          </a:p>
        </p:txBody>
      </p:sp>
      <p:pic>
        <p:nvPicPr>
          <p:cNvPr id="5" name="Content Placeholder 4" descr="A computer and books on a table&#10;&#10;Description automatically generated">
            <a:extLst>
              <a:ext uri="{FF2B5EF4-FFF2-40B4-BE49-F238E27FC236}">
                <a16:creationId xmlns:a16="http://schemas.microsoft.com/office/drawing/2014/main" id="{0BCAEB02-51A6-57AF-D0D5-29B2EC3B8A56}"/>
              </a:ext>
            </a:extLst>
          </p:cNvPr>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505744" y="1527175"/>
            <a:ext cx="6096000" cy="4572000"/>
          </a:xfrm>
        </p:spPr>
      </p:pic>
    </p:spTree>
    <p:extLst>
      <p:ext uri="{BB962C8B-B14F-4D97-AF65-F5344CB8AC3E}">
        <p14:creationId xmlns:p14="http://schemas.microsoft.com/office/powerpoint/2010/main" val="19819846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F452E5-49C4-1982-AD89-31DAAFEBDBD6}"/>
              </a:ext>
            </a:extLst>
          </p:cNvPr>
          <p:cNvPicPr>
            <a:picLocks noChangeAspect="1"/>
          </p:cNvPicPr>
          <p:nvPr/>
        </p:nvPicPr>
        <p:blipFill>
          <a:blip r:embed="rId2"/>
          <a:stretch>
            <a:fillRect/>
          </a:stretch>
        </p:blipFill>
        <p:spPr>
          <a:xfrm>
            <a:off x="200348" y="304800"/>
            <a:ext cx="8715052" cy="5867400"/>
          </a:xfrm>
          <a:prstGeom prst="rect">
            <a:avLst/>
          </a:prstGeom>
        </p:spPr>
      </p:pic>
    </p:spTree>
    <p:extLst>
      <p:ext uri="{BB962C8B-B14F-4D97-AF65-F5344CB8AC3E}">
        <p14:creationId xmlns:p14="http://schemas.microsoft.com/office/powerpoint/2010/main" val="33898594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1143B4-9058-BFC9-7B98-8A59D13AD31B}"/>
              </a:ext>
            </a:extLst>
          </p:cNvPr>
          <p:cNvPicPr>
            <a:picLocks noChangeAspect="1"/>
          </p:cNvPicPr>
          <p:nvPr/>
        </p:nvPicPr>
        <p:blipFill>
          <a:blip r:embed="rId2"/>
          <a:stretch>
            <a:fillRect/>
          </a:stretch>
        </p:blipFill>
        <p:spPr>
          <a:xfrm>
            <a:off x="523310" y="914400"/>
            <a:ext cx="8097380" cy="4848806"/>
          </a:xfrm>
          <a:prstGeom prst="rect">
            <a:avLst/>
          </a:prstGeom>
        </p:spPr>
      </p:pic>
    </p:spTree>
    <p:extLst>
      <p:ext uri="{BB962C8B-B14F-4D97-AF65-F5344CB8AC3E}">
        <p14:creationId xmlns:p14="http://schemas.microsoft.com/office/powerpoint/2010/main" val="41323537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D4CB40-4DB6-ACBC-DA0E-97A309B08AE6}"/>
              </a:ext>
            </a:extLst>
          </p:cNvPr>
          <p:cNvPicPr>
            <a:picLocks noChangeAspect="1"/>
          </p:cNvPicPr>
          <p:nvPr/>
        </p:nvPicPr>
        <p:blipFill>
          <a:blip r:embed="rId2"/>
          <a:stretch>
            <a:fillRect/>
          </a:stretch>
        </p:blipFill>
        <p:spPr>
          <a:xfrm>
            <a:off x="152400" y="1143000"/>
            <a:ext cx="8229600" cy="5029199"/>
          </a:xfrm>
          <a:prstGeom prst="rect">
            <a:avLst/>
          </a:prstGeom>
        </p:spPr>
      </p:pic>
      <p:sp>
        <p:nvSpPr>
          <p:cNvPr id="4" name="Title 3">
            <a:extLst>
              <a:ext uri="{FF2B5EF4-FFF2-40B4-BE49-F238E27FC236}">
                <a16:creationId xmlns:a16="http://schemas.microsoft.com/office/drawing/2014/main" id="{386CD05F-E5D2-00A0-876A-B6961B113489}"/>
              </a:ext>
            </a:extLst>
          </p:cNvPr>
          <p:cNvSpPr>
            <a:spLocks noGrp="1"/>
          </p:cNvSpPr>
          <p:nvPr>
            <p:ph type="title" idx="4294967295"/>
          </p:nvPr>
        </p:nvSpPr>
        <p:spPr>
          <a:xfrm>
            <a:off x="0" y="228600"/>
            <a:ext cx="8534400" cy="758825"/>
          </a:xfrm>
        </p:spPr>
        <p:txBody>
          <a:bodyPr>
            <a:normAutofit/>
          </a:bodyPr>
          <a:lstStyle/>
          <a:p>
            <a:r>
              <a:rPr lang="en-US" sz="4000" b="1" dirty="0">
                <a:solidFill>
                  <a:schemeClr val="tx1"/>
                </a:solidFill>
              </a:rPr>
              <a:t>Conference Members</a:t>
            </a:r>
          </a:p>
        </p:txBody>
      </p:sp>
    </p:spTree>
    <p:extLst>
      <p:ext uri="{BB962C8B-B14F-4D97-AF65-F5344CB8AC3E}">
        <p14:creationId xmlns:p14="http://schemas.microsoft.com/office/powerpoint/2010/main" val="24547855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D4CB40-4DB6-ACBC-DA0E-97A309B08AE6}"/>
              </a:ext>
            </a:extLst>
          </p:cNvPr>
          <p:cNvPicPr>
            <a:picLocks noChangeAspect="1"/>
          </p:cNvPicPr>
          <p:nvPr/>
        </p:nvPicPr>
        <p:blipFill>
          <a:blip r:embed="rId2"/>
          <a:stretch>
            <a:fillRect/>
          </a:stretch>
        </p:blipFill>
        <p:spPr>
          <a:xfrm>
            <a:off x="152400" y="1143000"/>
            <a:ext cx="8229600" cy="5029199"/>
          </a:xfrm>
          <a:prstGeom prst="rect">
            <a:avLst/>
          </a:prstGeom>
        </p:spPr>
      </p:pic>
      <p:sp>
        <p:nvSpPr>
          <p:cNvPr id="4" name="Title 3">
            <a:extLst>
              <a:ext uri="{FF2B5EF4-FFF2-40B4-BE49-F238E27FC236}">
                <a16:creationId xmlns:a16="http://schemas.microsoft.com/office/drawing/2014/main" id="{386CD05F-E5D2-00A0-876A-B6961B113489}"/>
              </a:ext>
            </a:extLst>
          </p:cNvPr>
          <p:cNvSpPr>
            <a:spLocks noGrp="1"/>
          </p:cNvSpPr>
          <p:nvPr>
            <p:ph type="title" idx="4294967295"/>
          </p:nvPr>
        </p:nvSpPr>
        <p:spPr>
          <a:xfrm>
            <a:off x="0" y="228600"/>
            <a:ext cx="8534400" cy="758825"/>
          </a:xfrm>
        </p:spPr>
        <p:txBody>
          <a:bodyPr>
            <a:normAutofit/>
          </a:bodyPr>
          <a:lstStyle/>
          <a:p>
            <a:r>
              <a:rPr lang="en-US" sz="4000" b="1" dirty="0">
                <a:solidFill>
                  <a:schemeClr val="tx1"/>
                </a:solidFill>
              </a:rPr>
              <a:t>Conference Members</a:t>
            </a:r>
          </a:p>
        </p:txBody>
      </p:sp>
    </p:spTree>
    <p:extLst>
      <p:ext uri="{BB962C8B-B14F-4D97-AF65-F5344CB8AC3E}">
        <p14:creationId xmlns:p14="http://schemas.microsoft.com/office/powerpoint/2010/main" val="20564211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920B7A-1D38-0AF1-B5EB-B250232175A1}"/>
              </a:ext>
            </a:extLst>
          </p:cNvPr>
          <p:cNvPicPr>
            <a:picLocks noChangeAspect="1"/>
          </p:cNvPicPr>
          <p:nvPr/>
        </p:nvPicPr>
        <p:blipFill>
          <a:blip r:embed="rId2"/>
          <a:stretch>
            <a:fillRect/>
          </a:stretch>
        </p:blipFill>
        <p:spPr>
          <a:xfrm>
            <a:off x="244798" y="457200"/>
            <a:ext cx="8654403" cy="5638800"/>
          </a:xfrm>
          <a:prstGeom prst="rect">
            <a:avLst/>
          </a:prstGeom>
        </p:spPr>
      </p:pic>
    </p:spTree>
    <p:extLst>
      <p:ext uri="{BB962C8B-B14F-4D97-AF65-F5344CB8AC3E}">
        <p14:creationId xmlns:p14="http://schemas.microsoft.com/office/powerpoint/2010/main" val="35195648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32288</TotalTime>
  <Words>8528</Words>
  <Application>Microsoft Office PowerPoint</Application>
  <PresentationFormat>On-screen Show (4:3)</PresentationFormat>
  <Paragraphs>627</Paragraphs>
  <Slides>129</Slides>
  <Notes>38</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129</vt:i4>
      </vt:variant>
    </vt:vector>
  </HeadingPairs>
  <TitlesOfParts>
    <vt:vector size="137" baseType="lpstr">
      <vt:lpstr>Arial</vt:lpstr>
      <vt:lpstr>Calibri</vt:lpstr>
      <vt:lpstr>Franklin Gothic Book</vt:lpstr>
      <vt:lpstr>Georgia</vt:lpstr>
      <vt:lpstr>Wingdings</vt:lpstr>
      <vt:lpstr>Wingdings 2</vt:lpstr>
      <vt:lpstr>Civic</vt:lpstr>
      <vt:lpstr>Crop</vt:lpstr>
      <vt:lpstr>PowerPoint Presentation</vt:lpstr>
      <vt:lpstr>What we’ll try to cover today</vt:lpstr>
      <vt:lpstr>PowerPoint Presentation</vt:lpstr>
      <vt:lpstr>Chapter 1 Discussion Topics</vt:lpstr>
      <vt:lpstr>PowerPoint Presentation</vt:lpstr>
      <vt:lpstr>PowerPoint Presentation</vt:lpstr>
      <vt:lpstr>Leadership in A.A. : Ever a Vital Need</vt:lpstr>
      <vt:lpstr>Leadership in A.A. : Ever a Vital Need</vt:lpstr>
      <vt:lpstr>A.A.’s Single Purpose</vt:lpstr>
      <vt:lpstr>A.A.’s Single Purpose</vt:lpstr>
      <vt:lpstr>A.A.’s Principles of Service</vt:lpstr>
      <vt:lpstr>A.A. Groups – The Final Voice of the Fellowship</vt:lpstr>
      <vt:lpstr>A.A. Groups – The Final Voice of the Fellowship</vt:lpstr>
      <vt:lpstr>Informed Group Conscience</vt:lpstr>
      <vt:lpstr>Informed Group Conscience</vt:lpstr>
      <vt:lpstr>The Home Group</vt:lpstr>
      <vt:lpstr>The Home Group </vt:lpstr>
      <vt:lpstr>The Home Group</vt:lpstr>
      <vt:lpstr>What we covered………….</vt:lpstr>
      <vt:lpstr>Discussion/Sharing</vt:lpstr>
      <vt:lpstr>The District &amp; D.C.M</vt:lpstr>
      <vt:lpstr>Chapter 2 Discussion Topics</vt:lpstr>
      <vt:lpstr>What is a District?</vt:lpstr>
      <vt:lpstr>D.C.M.?</vt:lpstr>
      <vt:lpstr>D.C.M. Qualifications? -A.A. Service Literature-</vt:lpstr>
      <vt:lpstr>D.C.M. Qualifications? -Area 16 Service Manual-</vt:lpstr>
      <vt:lpstr>What are the Duties?? -A.A. Service Literature-</vt:lpstr>
      <vt:lpstr>What are the Duties?? -A.A. Service Literature-   (Cont’d)</vt:lpstr>
      <vt:lpstr>Duties from GA Service Manual</vt:lpstr>
      <vt:lpstr>Sharing from D.C.M.s to a New D.C.M</vt:lpstr>
      <vt:lpstr>Sharing from D.C.M.s to a New D.C.M (Cont’d)</vt:lpstr>
      <vt:lpstr>“Silent” Groups</vt:lpstr>
      <vt:lpstr>Growing Responsibilities for D.C.M.s</vt:lpstr>
      <vt:lpstr>How to Conduct a “Sharing Session”</vt:lpstr>
      <vt:lpstr>How to Conduct a “Sharing Session” (cont’d)</vt:lpstr>
      <vt:lpstr>How to Conduct a “Sharing Session” (cont’d)</vt:lpstr>
      <vt:lpstr>GSO Resources for D.C.M.s – D.C.M. Kit</vt:lpstr>
      <vt:lpstr>GSO Resources for D.C.M.s – D.C.M. Kit (Cont’d)</vt:lpstr>
      <vt:lpstr>Alternate D.C.M.</vt:lpstr>
      <vt:lpstr>Area 16 Email  </vt:lpstr>
      <vt:lpstr>Area 16 Website</vt:lpstr>
      <vt:lpstr>Area Directory</vt:lpstr>
      <vt:lpstr>Area Directory (Cont’d)</vt:lpstr>
      <vt:lpstr>Area Directory Directory</vt:lpstr>
      <vt:lpstr>District Meeting Minutes</vt:lpstr>
      <vt:lpstr>District Chairs and Officers</vt:lpstr>
      <vt:lpstr>                       District Chairs and Officers Below are a few common suggestions for new Committee Chairs; </vt:lpstr>
      <vt:lpstr>District Chairs and Officers (Cont’d)</vt:lpstr>
      <vt:lpstr>District Chairs and Officers (Cont’d)</vt:lpstr>
      <vt:lpstr>District Chairs and Officers (Cont’d)</vt:lpstr>
      <vt:lpstr>CPC – Cooperation with Professional Community</vt:lpstr>
      <vt:lpstr>Corrections</vt:lpstr>
      <vt:lpstr>Grapevine &amp; La Viña Representative (GvR) </vt:lpstr>
      <vt:lpstr>PI- Public Information</vt:lpstr>
      <vt:lpstr>Treatment</vt:lpstr>
      <vt:lpstr>Bridge-the-Gap Committee</vt:lpstr>
      <vt:lpstr>Accessibilities</vt:lpstr>
      <vt:lpstr>Secretary</vt:lpstr>
      <vt:lpstr>Treasurer</vt:lpstr>
      <vt:lpstr>Robert’s Rules of order</vt:lpstr>
      <vt:lpstr>What are Robert’s Rules</vt:lpstr>
      <vt:lpstr>The Purpose of Robert’s Rules </vt:lpstr>
      <vt:lpstr>Applying Robert’s Rules to AA in Georgia</vt:lpstr>
      <vt:lpstr>General Rules of Discussion and Voting  </vt:lpstr>
      <vt:lpstr>PowerPoint Presentation</vt:lpstr>
      <vt:lpstr>PowerPoint Presentation</vt:lpstr>
      <vt:lpstr>  MOTION TO DECLINE TO CONSIDER</vt:lpstr>
      <vt:lpstr>PowerPoint Presentation</vt:lpstr>
      <vt:lpstr>PowerPoint Presentation</vt:lpstr>
      <vt:lpstr>PowerPoint Presentation</vt:lpstr>
      <vt:lpstr>PowerPoint Presentation</vt:lpstr>
      <vt:lpstr>PowerPoint Presentation</vt:lpstr>
      <vt:lpstr>Georgia District/Zone Meetings</vt:lpstr>
      <vt:lpstr>Meeting structure</vt:lpstr>
      <vt:lpstr>Applying the Rules</vt:lpstr>
      <vt:lpstr>Examples</vt:lpstr>
      <vt:lpstr>What rules would you use if….</vt:lpstr>
      <vt:lpstr>Other examples</vt:lpstr>
      <vt:lpstr>Home Group business meeting</vt:lpstr>
      <vt:lpstr>Meeting structure</vt:lpstr>
      <vt:lpstr>Applying the Rules</vt:lpstr>
      <vt:lpstr>Examples</vt:lpstr>
      <vt:lpstr>What rules would you use if….</vt:lpstr>
      <vt:lpstr>Other examples</vt:lpstr>
      <vt:lpstr>Resources</vt:lpstr>
      <vt:lpstr>PowerPoint Presentation</vt:lpstr>
      <vt:lpstr> GSRs</vt:lpstr>
      <vt:lpstr>Chapter 3 Discussion Topics</vt:lpstr>
      <vt:lpstr>The GSR</vt:lpstr>
      <vt:lpstr>The GSR’s Importance</vt:lpstr>
      <vt:lpstr>The DCM’s Assistance………</vt:lpstr>
      <vt:lpstr>Remember…………</vt:lpstr>
      <vt:lpstr>Suggestions for Guiding GSRs at Area 16 Events </vt:lpstr>
      <vt:lpstr>Let’s Talk About the General Service Conference</vt:lpstr>
      <vt:lpstr>PowerPoint Presentation</vt:lpstr>
      <vt:lpstr>PowerPoint Presentation</vt:lpstr>
      <vt:lpstr>Conference Members</vt:lpstr>
      <vt:lpstr>Conference Members</vt:lpstr>
      <vt:lpstr>PowerPoint Presentation</vt:lpstr>
      <vt:lpstr>PowerPoint Presentation</vt:lpstr>
      <vt:lpstr>PowerPoint Presentation</vt:lpstr>
      <vt:lpstr>General Service Office</vt:lpstr>
      <vt:lpstr>General Service Office</vt:lpstr>
      <vt:lpstr>GSO Employees </vt:lpstr>
      <vt:lpstr>Trustees </vt:lpstr>
      <vt:lpstr>Class A Trustees</vt:lpstr>
      <vt:lpstr>Class A Trustees</vt:lpstr>
      <vt:lpstr>Class B Trustees</vt:lpstr>
      <vt:lpstr>Class B Trustees</vt:lpstr>
      <vt:lpstr>PowerPoint Presentation</vt:lpstr>
      <vt:lpstr>What about the Delegate?</vt:lpstr>
      <vt:lpstr>Delegate Responsibilities</vt:lpstr>
      <vt:lpstr>PowerPoint Presentation</vt:lpstr>
      <vt:lpstr>Process for Agenda Items AA Service Manual p. 164 </vt:lpstr>
      <vt:lpstr>Process for Agenda Items AA Service Manual p. 164 </vt:lpstr>
      <vt:lpstr>PowerPoint Presentation</vt:lpstr>
      <vt:lpstr>PowerPoint Presentation</vt:lpstr>
      <vt:lpstr>What Goes On at Conference?</vt:lpstr>
      <vt:lpstr>Conference Committees</vt:lpstr>
      <vt:lpstr>Agenda Items Possible Outcomes</vt:lpstr>
      <vt:lpstr>Conference Approved Literature</vt:lpstr>
      <vt:lpstr>Conference Approved Literature</vt:lpstr>
      <vt:lpstr>Let’s Try This Out</vt:lpstr>
      <vt:lpstr>What We Covered Today</vt:lpstr>
      <vt:lpstr>Resources </vt:lpstr>
      <vt:lpstr>More Resources</vt:lpstr>
      <vt:lpstr>And…More Resources</vt:lpstr>
      <vt:lpstr>Discussion/Sharing</vt:lpstr>
      <vt:lpstr>Thank you for your Service and Participation!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Shari</dc:creator>
  <cp:lastModifiedBy>Debi Keane</cp:lastModifiedBy>
  <cp:revision>462</cp:revision>
  <cp:lastPrinted>2021-01-10T19:28:03Z</cp:lastPrinted>
  <dcterms:created xsi:type="dcterms:W3CDTF">2015-09-30T14:34:06Z</dcterms:created>
  <dcterms:modified xsi:type="dcterms:W3CDTF">2023-09-11T20:36:01Z</dcterms:modified>
</cp:coreProperties>
</file>